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5.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4" r:id="rId1"/>
    <p:sldMasterId id="2147483848" r:id="rId2"/>
    <p:sldMasterId id="2147483795" r:id="rId3"/>
    <p:sldMasterId id="2147483687" r:id="rId4"/>
    <p:sldMasterId id="2147483891" r:id="rId5"/>
    <p:sldMasterId id="2147483922" r:id="rId6"/>
  </p:sldMasterIdLst>
  <p:notesMasterIdLst>
    <p:notesMasterId r:id="rId30"/>
  </p:notesMasterIdLst>
  <p:sldIdLst>
    <p:sldId id="2145705851" r:id="rId7"/>
    <p:sldId id="2147471935" r:id="rId8"/>
    <p:sldId id="2147471936" r:id="rId9"/>
    <p:sldId id="2147471977" r:id="rId10"/>
    <p:sldId id="2145705841" r:id="rId11"/>
    <p:sldId id="2145705842" r:id="rId12"/>
    <p:sldId id="2145705843" r:id="rId13"/>
    <p:sldId id="2145705844" r:id="rId14"/>
    <p:sldId id="2076137596" r:id="rId15"/>
    <p:sldId id="2076137602" r:id="rId16"/>
    <p:sldId id="2076137575" r:id="rId17"/>
    <p:sldId id="2076136757" r:id="rId18"/>
    <p:sldId id="2076137603" r:id="rId19"/>
    <p:sldId id="2145705848" r:id="rId20"/>
    <p:sldId id="2145705849" r:id="rId21"/>
    <p:sldId id="2145705837" r:id="rId22"/>
    <p:sldId id="2076137597" r:id="rId23"/>
    <p:sldId id="2076137604" r:id="rId24"/>
    <p:sldId id="2076137600" r:id="rId25"/>
    <p:sldId id="2076137599" r:id="rId26"/>
    <p:sldId id="2076137303" r:id="rId27"/>
    <p:sldId id="2076137601" r:id="rId28"/>
    <p:sldId id="26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16B3988-56E5-4197-87DC-242633F56642}">
          <p14:sldIdLst>
            <p14:sldId id="2145705851"/>
            <p14:sldId id="2147471935"/>
            <p14:sldId id="2147471936"/>
            <p14:sldId id="2147471977"/>
            <p14:sldId id="2145705841"/>
            <p14:sldId id="2145705842"/>
            <p14:sldId id="2145705843"/>
            <p14:sldId id="2145705844"/>
          </p14:sldIdLst>
        </p14:section>
        <p14:section name="Azure SQL" id="{F9F7DC73-750D-4435-A8FF-BFBACD3AB61D}">
          <p14:sldIdLst>
            <p14:sldId id="2076137596"/>
            <p14:sldId id="2076137602"/>
            <p14:sldId id="2076137575"/>
            <p14:sldId id="2076136757"/>
            <p14:sldId id="2076137603"/>
            <p14:sldId id="2145705848"/>
            <p14:sldId id="2145705849"/>
            <p14:sldId id="2145705837"/>
            <p14:sldId id="2076137597"/>
            <p14:sldId id="2076137604"/>
            <p14:sldId id="2076137600"/>
            <p14:sldId id="2076137599"/>
            <p14:sldId id="2076137303"/>
            <p14:sldId id="207613760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41B8F9"/>
    <a:srgbClr val="00B050"/>
    <a:srgbClr val="7F7F7F"/>
    <a:srgbClr val="FFFF00"/>
    <a:srgbClr val="183560"/>
    <a:srgbClr val="177DC6"/>
    <a:srgbClr val="19C3FF"/>
    <a:srgbClr val="50E6FF"/>
    <a:srgbClr val="0088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E5F935-BACC-4A80-8D39-E56D5E866DAB}" v="98" dt="2022-05-26T16:21:07.8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0" autoAdjust="0"/>
    <p:restoredTop sz="70343" autoAdjust="0"/>
  </p:normalViewPr>
  <p:slideViewPr>
    <p:cSldViewPr snapToGrid="0">
      <p:cViewPr varScale="1">
        <p:scale>
          <a:sx n="110" d="100"/>
          <a:sy n="110" d="100"/>
        </p:scale>
        <p:origin x="1672" y="60"/>
      </p:cViewPr>
      <p:guideLst/>
    </p:cSldViewPr>
  </p:slideViewPr>
  <p:outlineViewPr>
    <p:cViewPr>
      <p:scale>
        <a:sx n="33" d="100"/>
        <a:sy n="33" d="100"/>
      </p:scale>
      <p:origin x="0" y="-388"/>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customXml" Target="../customXml/item2.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38" Type="http://schemas.openxmlformats.org/officeDocument/2006/relationships/customXml" Target="../customXml/item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37" Type="http://schemas.microsoft.com/office/2018/10/relationships/authors" Target="authors.xml"/><Relationship Id="rId40" Type="http://schemas.openxmlformats.org/officeDocument/2006/relationships/customXml" Target="../customXml/item3.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872112411386586E-2"/>
          <c:y val="0"/>
          <c:w val="0.96012788758861345"/>
          <c:h val="0.99584513407948616"/>
        </c:manualLayout>
      </c:layout>
      <c:barChart>
        <c:barDir val="col"/>
        <c:grouping val="clustered"/>
        <c:varyColors val="0"/>
        <c:ser>
          <c:idx val="0"/>
          <c:order val="0"/>
          <c:spPr>
            <a:solidFill>
              <a:schemeClr val="tx1"/>
            </a:solidFill>
            <a:ln>
              <a:noFill/>
            </a:ln>
            <a:effectLst/>
          </c:spPr>
          <c:invertIfNegative val="0"/>
          <c:dPt>
            <c:idx val="0"/>
            <c:invertIfNegative val="0"/>
            <c:bubble3D val="0"/>
            <c:spPr>
              <a:solidFill>
                <a:srgbClr val="0078D4"/>
              </a:solidFill>
              <a:ln>
                <a:noFill/>
              </a:ln>
              <a:effectLst/>
            </c:spPr>
            <c:extLst>
              <c:ext xmlns:c16="http://schemas.microsoft.com/office/drawing/2014/chart" uri="{C3380CC4-5D6E-409C-BE32-E72D297353CC}">
                <c16:uniqueId val="{00000002-7511-49E4-969A-B15B8BA814F4}"/>
              </c:ext>
            </c:extLst>
          </c:dPt>
          <c:dPt>
            <c:idx val="1"/>
            <c:invertIfNegative val="0"/>
            <c:bubble3D val="0"/>
            <c:extLst>
              <c:ext xmlns:c16="http://schemas.microsoft.com/office/drawing/2014/chart" uri="{C3380CC4-5D6E-409C-BE32-E72D297353CC}">
                <c16:uniqueId val="{00000001-BA36-4C7C-8BD5-01FA0217D368}"/>
              </c:ext>
            </c:extLst>
          </c:dPt>
          <c:dLbls>
            <c:dLbl>
              <c:idx val="1"/>
              <c:layout>
                <c:manualLayout>
                  <c:x val="-3.6247374919442352E-3"/>
                  <c:y val="6.1439670856101945E-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A36-4C7C-8BD5-01FA0217D368}"/>
                </c:ext>
              </c:extLst>
            </c:dLbl>
            <c:spPr>
              <a:noFill/>
              <a:ln>
                <a:noFill/>
              </a:ln>
              <a:effectLst/>
            </c:spPr>
            <c:txPr>
              <a:bodyPr rot="0" spcFirstLastPara="1" vertOverflow="ellipsis" vert="horz" wrap="square" lIns="38100" tIns="19050" rIns="38100" bIns="19050" anchor="ctr" anchorCtr="1">
                <a:spAutoFit/>
              </a:bodyPr>
              <a:lstStyle/>
              <a:p>
                <a:pPr>
                  <a:defRPr kumimoji="0" lang="en-US" sz="1400" b="1" i="0" u="none" strike="noStrike" kern="1200" cap="none" spc="0" normalizeH="0" baseline="0">
                    <a:ln>
                      <a:noFill/>
                    </a:ln>
                    <a:solidFill>
                      <a:schemeClr val="tx1"/>
                    </a:solidFill>
                    <a:effectLst/>
                    <a:uLnTx/>
                    <a:uFillTx/>
                    <a:latin typeface="Segoe UI Semibold"/>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Sheet1!$B$2:$B$3</c:f>
              <c:numCache>
                <c:formatCode>_("$"* #,##0.00_);_("$"* \(#,##0.00\);_("$"* "-"??_);_(@_)</c:formatCode>
                <c:ptCount val="2"/>
                <c:pt idx="0">
                  <c:v>13.14</c:v>
                </c:pt>
                <c:pt idx="1">
                  <c:v>198.45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TPC-E-like</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Azure SQL Managed Instance</c:v>
                      </c:pt>
                      <c:pt idx="1">
                        <c:v>SQL Server on AWS RDS</c:v>
                      </c:pt>
                    </c:strCache>
                  </c:strRef>
                </c15:cat>
              </c15:filteredCategoryTitle>
            </c:ext>
            <c:ext xmlns:c16="http://schemas.microsoft.com/office/drawing/2014/chart" uri="{C3380CC4-5D6E-409C-BE32-E72D297353CC}">
              <c16:uniqueId val="{00000002-BA36-4C7C-8BD5-01FA0217D368}"/>
            </c:ext>
          </c:extLst>
        </c:ser>
        <c:dLbls>
          <c:showLegendKey val="0"/>
          <c:showVal val="0"/>
          <c:showCatName val="0"/>
          <c:showSerName val="0"/>
          <c:showPercent val="0"/>
          <c:showBubbleSize val="0"/>
        </c:dLbls>
        <c:gapWidth val="150"/>
        <c:axId val="1649499327"/>
        <c:axId val="836727279"/>
      </c:barChart>
      <c:catAx>
        <c:axId val="1649499327"/>
        <c:scaling>
          <c:orientation val="minMax"/>
        </c:scaling>
        <c:delete val="1"/>
        <c:axPos val="b"/>
        <c:numFmt formatCode="General" sourceLinked="1"/>
        <c:majorTickMark val="none"/>
        <c:minorTickMark val="none"/>
        <c:tickLblPos val="nextTo"/>
        <c:crossAx val="836727279"/>
        <c:crosses val="autoZero"/>
        <c:auto val="1"/>
        <c:lblAlgn val="ctr"/>
        <c:lblOffset val="100"/>
        <c:noMultiLvlLbl val="0"/>
      </c:catAx>
      <c:valAx>
        <c:axId val="836727279"/>
        <c:scaling>
          <c:orientation val="minMax"/>
        </c:scaling>
        <c:delete val="1"/>
        <c:axPos val="l"/>
        <c:numFmt formatCode="&quot;$&quot;#,##0.00" sourceLinked="0"/>
        <c:majorTickMark val="none"/>
        <c:minorTickMark val="none"/>
        <c:tickLblPos val="nextTo"/>
        <c:crossAx val="1649499327"/>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872112411386586E-2"/>
          <c:y val="4.154865920513816E-3"/>
          <c:w val="0.96012788758861345"/>
          <c:h val="0.99584513407948616"/>
        </c:manualLayout>
      </c:layout>
      <c:barChart>
        <c:barDir val="col"/>
        <c:grouping val="clustered"/>
        <c:varyColors val="0"/>
        <c:ser>
          <c:idx val="0"/>
          <c:order val="0"/>
          <c:spPr>
            <a:solidFill>
              <a:schemeClr val="tx1"/>
            </a:solidFill>
            <a:ln>
              <a:noFill/>
            </a:ln>
            <a:effectLst/>
          </c:spPr>
          <c:invertIfNegative val="0"/>
          <c:dPt>
            <c:idx val="0"/>
            <c:invertIfNegative val="0"/>
            <c:bubble3D val="0"/>
            <c:spPr>
              <a:solidFill>
                <a:srgbClr val="0078D4"/>
              </a:solidFill>
              <a:ln>
                <a:noFill/>
              </a:ln>
              <a:effectLst/>
            </c:spPr>
            <c:extLst>
              <c:ext xmlns:c16="http://schemas.microsoft.com/office/drawing/2014/chart" uri="{C3380CC4-5D6E-409C-BE32-E72D297353CC}">
                <c16:uniqueId val="{00000001-C4A6-4C14-B9BD-22FF354FC31D}"/>
              </c:ext>
            </c:extLst>
          </c:dPt>
          <c:dPt>
            <c:idx val="1"/>
            <c:invertIfNegative val="0"/>
            <c:bubble3D val="0"/>
            <c:extLst>
              <c:ext xmlns:c16="http://schemas.microsoft.com/office/drawing/2014/chart" uri="{C3380CC4-5D6E-409C-BE32-E72D297353CC}">
                <c16:uniqueId val="{00000002-C4A6-4C14-B9BD-22FF354FC31D}"/>
              </c:ext>
            </c:extLst>
          </c:dPt>
          <c:dLbls>
            <c:dLbl>
              <c:idx val="0"/>
              <c:layout>
                <c:manualLayout>
                  <c:x val="-7.2494749838884704E-3"/>
                  <c:y val="2.05051963719687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4A6-4C14-B9BD-22FF354FC31D}"/>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Sheet1!$B$2:$B$3</c:f>
              <c:numCache>
                <c:formatCode>_("$"* #,##0.00_);_("$"* \(#,##0.00\);_("$"* "-"??_);_(@_)</c:formatCode>
                <c:ptCount val="2"/>
                <c:pt idx="0">
                  <c:v>66.34</c:v>
                </c:pt>
                <c:pt idx="1">
                  <c:v>96.68</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TPC-E-like</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SQL Server on AWS EC2</c:v>
                      </c:pt>
                      <c:pt idx="1">
                        <c:v>SQL VM</c:v>
                      </c:pt>
                    </c:strCache>
                  </c:strRef>
                </c15:cat>
              </c15:filteredCategoryTitle>
            </c:ext>
            <c:ext xmlns:c16="http://schemas.microsoft.com/office/drawing/2014/chart" uri="{C3380CC4-5D6E-409C-BE32-E72D297353CC}">
              <c16:uniqueId val="{00000003-C4A6-4C14-B9BD-22FF354FC31D}"/>
            </c:ext>
          </c:extLst>
        </c:ser>
        <c:dLbls>
          <c:showLegendKey val="0"/>
          <c:showVal val="0"/>
          <c:showCatName val="0"/>
          <c:showSerName val="0"/>
          <c:showPercent val="0"/>
          <c:showBubbleSize val="0"/>
        </c:dLbls>
        <c:gapWidth val="150"/>
        <c:axId val="1649499327"/>
        <c:axId val="836727279"/>
      </c:barChart>
      <c:catAx>
        <c:axId val="1649499327"/>
        <c:scaling>
          <c:orientation val="minMax"/>
        </c:scaling>
        <c:delete val="1"/>
        <c:axPos val="b"/>
        <c:numFmt formatCode="General" sourceLinked="1"/>
        <c:majorTickMark val="none"/>
        <c:minorTickMark val="none"/>
        <c:tickLblPos val="nextTo"/>
        <c:crossAx val="836727279"/>
        <c:crosses val="autoZero"/>
        <c:auto val="1"/>
        <c:lblAlgn val="ctr"/>
        <c:lblOffset val="100"/>
        <c:noMultiLvlLbl val="0"/>
      </c:catAx>
      <c:valAx>
        <c:axId val="836727279"/>
        <c:scaling>
          <c:orientation val="minMax"/>
        </c:scaling>
        <c:delete val="1"/>
        <c:axPos val="l"/>
        <c:numFmt formatCode="&quot;$&quot;#,##0.00" sourceLinked="0"/>
        <c:majorTickMark val="none"/>
        <c:minorTickMark val="none"/>
        <c:tickLblPos val="nextTo"/>
        <c:crossAx val="1649499327"/>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3376EA9D-3B4E-43CA-BAA6-A0768F0EB07E}"/>
              </a:ext>
            </a:extLst>
          </p:cNvPr>
          <p:cNvSpPr>
            <a:spLocks noGrp="1"/>
          </p:cNvSpPr>
          <p:nvPr>
            <p:ph type="hdr" sz="quarter"/>
          </p:nvPr>
        </p:nvSpPr>
        <p:spPr>
          <a:xfrm>
            <a:off x="2" y="0"/>
            <a:ext cx="3037840" cy="466973"/>
          </a:xfrm>
          <a:prstGeom prst="rect">
            <a:avLst/>
          </a:prstGeom>
        </p:spPr>
        <p:txBody>
          <a:bodyPr vert="horz" lIns="168323" tIns="84161" rIns="168323" bIns="84161" rtlCol="0"/>
          <a:lstStyle>
            <a:lvl1pPr algn="l">
              <a:defRPr sz="2200"/>
            </a:lvl1pPr>
          </a:lstStyle>
          <a:p>
            <a:endParaRPr lang="en-US"/>
          </a:p>
        </p:txBody>
      </p:sp>
      <p:sp>
        <p:nvSpPr>
          <p:cNvPr id="9" name="Slide Image Placeholder 8">
            <a:extLst>
              <a:ext uri="{FF2B5EF4-FFF2-40B4-BE49-F238E27FC236}">
                <a16:creationId xmlns:a16="http://schemas.microsoft.com/office/drawing/2014/main" id="{4BBD3DEE-49F6-4D01-AA9E-2EDD9D879330}"/>
              </a:ext>
            </a:extLst>
          </p:cNvPr>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168323" tIns="84161" rIns="168323" bIns="84161" rtlCol="0" anchor="ctr"/>
          <a:lstStyle/>
          <a:p>
            <a:endParaRPr lang="en-US"/>
          </a:p>
        </p:txBody>
      </p:sp>
      <p:sp>
        <p:nvSpPr>
          <p:cNvPr id="10" name="Footer Placeholder 9">
            <a:extLst>
              <a:ext uri="{FF2B5EF4-FFF2-40B4-BE49-F238E27FC236}">
                <a16:creationId xmlns:a16="http://schemas.microsoft.com/office/drawing/2014/main" id="{E28E6EF0-B28D-4E92-8CE8-067FDC1007C4}"/>
              </a:ext>
            </a:extLst>
          </p:cNvPr>
          <p:cNvSpPr>
            <a:spLocks noGrp="1"/>
          </p:cNvSpPr>
          <p:nvPr>
            <p:ph type="ftr" sz="quarter" idx="4"/>
          </p:nvPr>
        </p:nvSpPr>
        <p:spPr>
          <a:xfrm>
            <a:off x="2" y="8829430"/>
            <a:ext cx="3037840" cy="466971"/>
          </a:xfrm>
          <a:prstGeom prst="rect">
            <a:avLst/>
          </a:prstGeom>
        </p:spPr>
        <p:txBody>
          <a:bodyPr vert="horz" lIns="168323" tIns="84161" rIns="168323" bIns="84161" rtlCol="0" anchor="b"/>
          <a:lstStyle>
            <a:lvl1pPr algn="l">
              <a:defRPr sz="2200"/>
            </a:lvl1pPr>
          </a:lstStyle>
          <a:p>
            <a:endParaRPr lang="en-US"/>
          </a:p>
        </p:txBody>
      </p:sp>
      <p:sp>
        <p:nvSpPr>
          <p:cNvPr id="11" name="Slide Number Placeholder 10">
            <a:extLst>
              <a:ext uri="{FF2B5EF4-FFF2-40B4-BE49-F238E27FC236}">
                <a16:creationId xmlns:a16="http://schemas.microsoft.com/office/drawing/2014/main" id="{EB8719B4-E8F1-4014-8870-9CE1F3D9F9A2}"/>
              </a:ext>
            </a:extLst>
          </p:cNvPr>
          <p:cNvSpPr>
            <a:spLocks noGrp="1"/>
          </p:cNvSpPr>
          <p:nvPr>
            <p:ph type="sldNum" sz="quarter" idx="5"/>
          </p:nvPr>
        </p:nvSpPr>
        <p:spPr>
          <a:xfrm>
            <a:off x="3972562" y="8829430"/>
            <a:ext cx="3037840" cy="466971"/>
          </a:xfrm>
          <a:prstGeom prst="rect">
            <a:avLst/>
          </a:prstGeom>
        </p:spPr>
        <p:txBody>
          <a:bodyPr vert="horz" lIns="168323" tIns="84161" rIns="168323" bIns="84161" rtlCol="0" anchor="b"/>
          <a:lstStyle>
            <a:lvl1pPr algn="r">
              <a:defRPr sz="2200"/>
            </a:lvl1pPr>
          </a:lstStyle>
          <a:p>
            <a:fld id="{4C0400C6-7D58-4149-B7EA-A0A95610CC14}" type="slidenum">
              <a:rPr lang="en-US" smtClean="0"/>
              <a:t>‹#›</a:t>
            </a:fld>
            <a:endParaRPr lang="en-US"/>
          </a:p>
        </p:txBody>
      </p:sp>
      <p:sp>
        <p:nvSpPr>
          <p:cNvPr id="12" name="Notes Placeholder 11">
            <a:extLst>
              <a:ext uri="{FF2B5EF4-FFF2-40B4-BE49-F238E27FC236}">
                <a16:creationId xmlns:a16="http://schemas.microsoft.com/office/drawing/2014/main" id="{ACD6A00F-65D9-4950-95CD-F586D9FDA860}"/>
              </a:ext>
            </a:extLst>
          </p:cNvPr>
          <p:cNvSpPr>
            <a:spLocks noGrp="1"/>
          </p:cNvSpPr>
          <p:nvPr>
            <p:ph type="body" sz="quarter" idx="3"/>
          </p:nvPr>
        </p:nvSpPr>
        <p:spPr>
          <a:xfrm>
            <a:off x="701040" y="4473894"/>
            <a:ext cx="5608320" cy="3660457"/>
          </a:xfrm>
          <a:prstGeom prst="rect">
            <a:avLst/>
          </a:prstGeom>
        </p:spPr>
        <p:txBody>
          <a:bodyPr vert="horz" lIns="168323" tIns="84161" rIns="168323" bIns="8416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a:extLst>
              <a:ext uri="{FF2B5EF4-FFF2-40B4-BE49-F238E27FC236}">
                <a16:creationId xmlns:a16="http://schemas.microsoft.com/office/drawing/2014/main" id="{83C60C9E-959B-4779-A7CB-789FF871C1C2}"/>
              </a:ext>
            </a:extLst>
          </p:cNvPr>
          <p:cNvSpPr>
            <a:spLocks noGrp="1"/>
          </p:cNvSpPr>
          <p:nvPr>
            <p:ph type="dt" idx="1"/>
          </p:nvPr>
        </p:nvSpPr>
        <p:spPr>
          <a:xfrm>
            <a:off x="3972562" y="0"/>
            <a:ext cx="3037840" cy="466973"/>
          </a:xfrm>
          <a:prstGeom prst="rect">
            <a:avLst/>
          </a:prstGeom>
        </p:spPr>
        <p:txBody>
          <a:bodyPr vert="horz" lIns="168323" tIns="84161" rIns="168323" bIns="84161" rtlCol="0"/>
          <a:lstStyle>
            <a:lvl1pPr algn="r">
              <a:defRPr sz="2200"/>
            </a:lvl1pPr>
          </a:lstStyle>
          <a:p>
            <a:fld id="{FC89BC0A-4E24-4FA1-B3F1-61227E544E9F}" type="datetimeFigureOut">
              <a:rPr lang="en-US" smtClean="0"/>
              <a:t>5/26/2022</a:t>
            </a:fld>
            <a:endParaRPr lang="en-US"/>
          </a:p>
        </p:txBody>
      </p:sp>
    </p:spTree>
    <p:extLst>
      <p:ext uri="{BB962C8B-B14F-4D97-AF65-F5344CB8AC3E}">
        <p14:creationId xmlns:p14="http://schemas.microsoft.com/office/powerpoint/2010/main" val="1866866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azure.microsoft.com/en-us/overview/security/" TargetMode="External"/><Relationship Id="rId3" Type="http://schemas.openxmlformats.org/officeDocument/2006/relationships/hyperlink" Target="https://azure.microsoft.com/en-us/pricing/hybrid-benefit/" TargetMode="External"/><Relationship Id="rId7" Type="http://schemas.openxmlformats.org/officeDocument/2006/relationships/hyperlink" Target="https://docs.microsoft.com/en-us/azure/security/fundamentals/threat-detection#advanced-threat-detection-features-other-azure-services"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technical-overview#create-and-manage-azure-sql-resources-with-the-azure-portal" TargetMode="External"/><Relationship Id="rId5" Type="http://schemas.openxmlformats.org/officeDocument/2006/relationships/hyperlink" Target="https://azure.microsoft.com/en-us/pricing/dev-test/" TargetMode="External"/><Relationship Id="rId4" Type="http://schemas.openxmlformats.org/officeDocument/2006/relationships/hyperlink" Target="https://azure.microsoft.com/en-us/reservations/" TargetMode="External"/><Relationship Id="rId9" Type="http://schemas.openxmlformats.org/officeDocument/2006/relationships/hyperlink" Target="https://azure.microsoft.com/en-us/overview/trusted-cloud/complianc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ustomers.microsoft.com/en-us/story/809018-teamsystem-partner-professional-services-sql-server-azure-virtual-machin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WtoU8gugP5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en-us/services/sql-database-edg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rPr>
              <a:t>If there’s one thing that 2022 has taught us is that data is truly </a:t>
            </a:r>
            <a:r>
              <a:rPr lang="en-US" sz="1200" i="1" dirty="0">
                <a:effectLst/>
                <a:latin typeface="Calibri" panose="020F0502020204030204" pitchFamily="34" charset="0"/>
                <a:ea typeface="Calibri" panose="020F0502020204030204" pitchFamily="34" charset="0"/>
              </a:rPr>
              <a:t>the</a:t>
            </a:r>
            <a:r>
              <a:rPr lang="en-US" sz="1200" i="0" dirty="0">
                <a:effectLst/>
                <a:latin typeface="Calibri" panose="020F0502020204030204" pitchFamily="34" charset="0"/>
                <a:ea typeface="Calibri" panose="020F0502020204030204" pitchFamily="34" charset="0"/>
              </a:rPr>
              <a:t> strategic asset for businesses today.</a:t>
            </a:r>
            <a:endParaRPr lang="en-US" sz="1200" dirty="0">
              <a:effectLst/>
              <a:latin typeface="Calibri" panose="020F0502020204030204" pitchFamily="34" charset="0"/>
              <a:ea typeface="Calibri" panose="020F0502020204030204" pitchFamily="34" charset="0"/>
            </a:endParaRPr>
          </a:p>
          <a:p>
            <a:pPr marL="0" marR="0">
              <a:spcBef>
                <a:spcPts val="0"/>
              </a:spcBef>
              <a:spcAft>
                <a:spcPts val="0"/>
              </a:spcAft>
            </a:pPr>
            <a:endParaRPr lang="en-US" sz="12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200" b="0" dirty="0">
                <a:effectLst/>
                <a:latin typeface="Calibri" panose="020F0502020204030204" pitchFamily="34" charset="0"/>
                <a:ea typeface="Calibri" panose="020F0502020204030204" pitchFamily="34" charset="0"/>
              </a:rPr>
              <a:t>During this time of uncertainty, one thing we’ve observed is that no business is immune to sudden changes.</a:t>
            </a:r>
            <a:r>
              <a:rPr lang="en-US" sz="1200" b="1" dirty="0">
                <a:effectLst/>
                <a:latin typeface="Calibri" panose="020F0502020204030204" pitchFamily="34" charset="0"/>
                <a:ea typeface="Calibri" panose="020F0502020204030204" pitchFamily="34" charset="0"/>
              </a:rPr>
              <a:t> </a:t>
            </a:r>
            <a:r>
              <a:rPr lang="en-US" sz="3200" b="0" i="0" dirty="0">
                <a:solidFill>
                  <a:srgbClr val="4C4C51"/>
                </a:solidFill>
                <a:effectLst/>
                <a:latin typeface="Segoe UI" panose="020B0502040204020203" pitchFamily="34" charset="0"/>
              </a:rPr>
              <a:t>Navigating this new landscape requires</a:t>
            </a:r>
            <a:r>
              <a:rPr lang="en-US" sz="1200" b="0" i="0" dirty="0">
                <a:solidFill>
                  <a:srgbClr val="4C4C51"/>
                </a:solidFill>
                <a:effectLst/>
                <a:latin typeface="Calibri" panose="020F0502020204030204" pitchFamily="34" charset="0"/>
              </a:rPr>
              <a:t> </a:t>
            </a:r>
            <a:r>
              <a:rPr lang="en-US" sz="3200" b="0" i="0" dirty="0">
                <a:solidFill>
                  <a:srgbClr val="4C4C51"/>
                </a:solidFill>
                <a:effectLst/>
                <a:latin typeface="Segoe UI" panose="020B0502040204020203" pitchFamily="34" charset="0"/>
              </a:rPr>
              <a:t>a new level of agility for businesses to deal with sudden changes in our world. </a:t>
            </a:r>
          </a:p>
          <a:p>
            <a:pPr marL="0" marR="0">
              <a:spcBef>
                <a:spcPts val="0"/>
              </a:spcBef>
              <a:spcAft>
                <a:spcPts val="0"/>
              </a:spcAft>
            </a:pPr>
            <a:endParaRPr lang="en-US" sz="3200" b="0" i="0" dirty="0">
              <a:solidFill>
                <a:srgbClr val="4C4C51"/>
              </a:solidFill>
              <a:effectLst/>
              <a:latin typeface="Segoe UI" panose="020B0502040204020203" pitchFamily="34" charset="0"/>
              <a:ea typeface="Calibri" panose="020F0502020204030204" pitchFamily="34" charset="0"/>
            </a:endParaRPr>
          </a:p>
          <a:p>
            <a:pPr marL="0" marR="0">
              <a:spcBef>
                <a:spcPts val="0"/>
              </a:spcBef>
              <a:spcAft>
                <a:spcPts val="0"/>
              </a:spcAft>
            </a:pPr>
            <a:r>
              <a:rPr lang="en-US" sz="3200" b="0" i="0" dirty="0">
                <a:solidFill>
                  <a:srgbClr val="4C4C51"/>
                </a:solidFill>
                <a:effectLst/>
                <a:latin typeface="Segoe UI" panose="020B0502040204020203" pitchFamily="34" charset="0"/>
                <a:ea typeface="Calibri" panose="020F0502020204030204" pitchFamily="34" charset="0"/>
              </a:rPr>
              <a:t>And what we’ve observed is that </a:t>
            </a:r>
            <a:r>
              <a:rPr lang="en-US" sz="1200" b="0" dirty="0">
                <a:effectLst/>
                <a:latin typeface="Calibri" panose="020F0502020204030204" pitchFamily="34" charset="0"/>
                <a:ea typeface="Calibri" panose="020F0502020204030204" pitchFamily="34" charset="0"/>
              </a:rPr>
              <a:t>those that can accelerate innovation and embrace their data as a strategic asset have fared better.</a:t>
            </a:r>
          </a:p>
          <a:p>
            <a:pPr marL="0" marR="0">
              <a:spcBef>
                <a:spcPts val="0"/>
              </a:spcBef>
              <a:spcAft>
                <a:spcPts val="0"/>
              </a:spcAft>
            </a:pPr>
            <a:endParaRPr lang="en-US" sz="1200" b="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200" b="0" dirty="0">
                <a:effectLst/>
                <a:latin typeface="Calibri" panose="020F0502020204030204" pitchFamily="34" charset="0"/>
                <a:ea typeface="Calibri" panose="020F0502020204030204" pitchFamily="34" charset="0"/>
              </a:rPr>
              <a:t>They have established the culture and capabilities needed to be more agile, able to anticipate and predict disruptions and pivot as needed to better serve their customers.</a:t>
            </a:r>
          </a:p>
          <a:p>
            <a:pPr marL="0" marR="0">
              <a:spcBef>
                <a:spcPts val="0"/>
              </a:spcBef>
              <a:spcAft>
                <a:spcPts val="0"/>
              </a:spcAft>
            </a:pPr>
            <a:endParaRPr lang="en-US" sz="1200" b="0" kern="1200" dirty="0">
              <a:solidFill>
                <a:schemeClr val="tx1"/>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dirty="0">
                <a:solidFill>
                  <a:srgbClr val="282828"/>
                </a:solidFill>
                <a:effectLst/>
                <a:latin typeface="Lava Std"/>
              </a:rPr>
              <a:t>The stakes are high and an organization’s growth prospects ultimately depend on data at its core.</a:t>
            </a:r>
          </a:p>
          <a:p>
            <a:pPr marL="0" marR="0">
              <a:spcBef>
                <a:spcPts val="0"/>
              </a:spcBef>
              <a:spcAft>
                <a:spcPts val="0"/>
              </a:spcAft>
            </a:pPr>
            <a:endParaRPr lang="en-US" sz="120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kern="1200" dirty="0">
                <a:solidFill>
                  <a:schemeClr val="tx1"/>
                </a:solidFill>
                <a:effectLst/>
                <a:latin typeface="Segoe UI" panose="020B0502040204020203" pitchFamily="34" charset="0"/>
                <a:ea typeface="+mn-ea"/>
                <a:cs typeface="+mn-cs"/>
              </a:rPr>
              <a:t>Doing this isn’t easy, given the realities of data today. The volume, variety and velocity of data are all accelerating </a:t>
            </a:r>
            <a:r>
              <a:rPr lang="en-US" sz="3200" dirty="0">
                <a:effectLst/>
                <a:latin typeface="Arial" panose="020B0604020202020204" pitchFamily="34" charset="0"/>
                <a:ea typeface="Calibri" panose="020F0502020204030204" pitchFamily="34" charset="0"/>
                <a:cs typeface="Times New Roman" panose="02020603050405020304" pitchFamily="18" charset="0"/>
              </a:rPr>
              <a:t>dramatically, and the complexity of creating of an enterprise ‘knowledge graph’ can seem insurmountable. </a:t>
            </a:r>
            <a:r>
              <a:rPr lang="en-US" sz="3600" dirty="0">
                <a:effectLst/>
                <a:latin typeface="Segoe UI" panose="020B0502040204020203" pitchFamily="34" charset="0"/>
                <a:ea typeface="Times New Roman" panose="02020603050405020304" pitchFamily="18" charset="0"/>
              </a:rPr>
              <a:t>Today we generate data far faster than we are able to understand it</a:t>
            </a:r>
            <a:endParaRPr lang="en-US" sz="32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32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3200" dirty="0">
                <a:effectLst/>
                <a:latin typeface="Arial" panose="020B0604020202020204" pitchFamily="34" charset="0"/>
                <a:ea typeface="Calibri" panose="020F0502020204030204" pitchFamily="34" charset="0"/>
                <a:cs typeface="Times New Roman" panose="02020603050405020304" pitchFamily="18" charset="0"/>
              </a:rPr>
              <a:t>In fact, IDC predicts that by 2025, just 5 years from now, the world’s data will climb to 175 zettabytes. To put that in perspective, if you were to store that data in a stack of </a:t>
            </a:r>
            <a:r>
              <a:rPr lang="en-US" sz="3200" dirty="0" err="1">
                <a:effectLst/>
                <a:latin typeface="Arial" panose="020B0604020202020204" pitchFamily="34" charset="0"/>
                <a:ea typeface="Calibri" panose="020F0502020204030204" pitchFamily="34" charset="0"/>
                <a:cs typeface="Times New Roman" panose="02020603050405020304" pitchFamily="18" charset="0"/>
              </a:rPr>
              <a:t>BluRay</a:t>
            </a:r>
            <a:r>
              <a:rPr lang="en-US" sz="3200" dirty="0">
                <a:effectLst/>
                <a:latin typeface="Arial" panose="020B0604020202020204" pitchFamily="34" charset="0"/>
                <a:ea typeface="Calibri" panose="020F0502020204030204" pitchFamily="34" charset="0"/>
                <a:cs typeface="Times New Roman" panose="02020603050405020304" pitchFamily="18" charset="0"/>
              </a:rPr>
              <a:t> discs you’d be able to go to the moon and back 23 times! </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Without the right people, processes and capabilities in place, it can be difficult to answer fundamental questions like:</a:t>
            </a: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What data do I have?</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Is it trustworthy?</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Are people getting the data they need to make the right decisions?</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Are they getting it fast enough?</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And are we managing data in a compliant way?...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6696C-61DA-40FF-B003-63A9C359DB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503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SQL is the best choice for SQL Server workloads, with each of the services within the family built upon the same SQL Server engine you’re already familiar with.</a:t>
            </a:r>
          </a:p>
          <a:p>
            <a:endParaRPr lang="en-US"/>
          </a:p>
          <a:p>
            <a:r>
              <a:rPr lang="en-US"/>
              <a:t>Azure SQL: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Is Fully-managed and always up to date</a:t>
            </a:r>
            <a:r>
              <a:rPr lang="en-US"/>
              <a:t>, allowing you to s</a:t>
            </a:r>
            <a:r>
              <a:rPr lang="en-US" sz="1200" kern="1200">
                <a:solidFill>
                  <a:schemeClr val="tx1"/>
                </a:solidFill>
                <a:effectLst/>
                <a:latin typeface="+mn-lt"/>
                <a:ea typeface="+mn-ea"/>
                <a:cs typeface="+mn-cs"/>
              </a:rPr>
              <a:t>pend more time innovating and less time patching, updating, and backing up your databases. Azure is the only cloud with evergreen SQL that automatically applies the latest updates and patches so that your databases are always up to date—eliminating end-of-support hassles.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Let’s you use your existing SQL experience in the cloud.  </a:t>
            </a:r>
            <a:r>
              <a:rPr lang="en-US" sz="1200" b="0" kern="1200">
                <a:solidFill>
                  <a:schemeClr val="tx1"/>
                </a:solidFill>
                <a:effectLst/>
                <a:latin typeface="+mn-lt"/>
                <a:ea typeface="+mn-ea"/>
                <a:cs typeface="+mn-cs"/>
              </a:rPr>
              <a:t>Built on the same SQL Server technology that you’re </a:t>
            </a:r>
            <a:r>
              <a:rPr lang="en-US" sz="1200" kern="1200">
                <a:solidFill>
                  <a:schemeClr val="tx1"/>
                </a:solidFill>
                <a:effectLst/>
                <a:latin typeface="+mn-lt"/>
                <a:ea typeface="+mn-ea"/>
                <a:cs typeface="+mn-cs"/>
              </a:rPr>
              <a:t>already familiar with, so you don’t need to relearn your SQL skills when you make the move. Develop your application once using your existing SQL skills and deploy it on any Azure SQL cloud database on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Helps you save with the lowest total cost of ownership.  </a:t>
            </a:r>
            <a:r>
              <a:rPr lang="en-US" sz="1200" kern="1200">
                <a:solidFill>
                  <a:schemeClr val="tx1"/>
                </a:solidFill>
                <a:effectLst/>
                <a:latin typeface="+mn-lt"/>
                <a:ea typeface="+mn-ea"/>
                <a:cs typeface="+mn-cs"/>
              </a:rPr>
              <a:t>Get industry-leading pricing and maximize your existing on-premises investments when you migrate your SQL Server databases to Azure:</a:t>
            </a:r>
          </a:p>
          <a:p>
            <a:pPr marL="171450" indent="-171450">
              <a:buFont typeface="Arial" panose="020B0604020202020204" pitchFamily="34" charset="0"/>
              <a:buChar char="•"/>
            </a:pPr>
            <a:r>
              <a:rPr lang="en-US" sz="1200" kern="1200">
                <a:solidFill>
                  <a:schemeClr val="tx1"/>
                </a:solidFill>
                <a:effectLst/>
                <a:latin typeface="+mn-lt"/>
                <a:ea typeface="+mn-ea"/>
                <a:cs typeface="+mn-cs"/>
              </a:rPr>
              <a:t>Save up to 85 percent</a:t>
            </a:r>
            <a:r>
              <a:rPr lang="en-US" sz="1200" kern="1200" baseline="30000">
                <a:solidFill>
                  <a:schemeClr val="tx1"/>
                </a:solidFill>
                <a:effectLst/>
                <a:latin typeface="+mn-lt"/>
                <a:ea typeface="+mn-ea"/>
                <a:cs typeface="+mn-cs"/>
              </a:rPr>
              <a:t>1</a:t>
            </a:r>
            <a:r>
              <a:rPr lang="en-US" sz="1200" kern="1200">
                <a:solidFill>
                  <a:schemeClr val="tx1"/>
                </a:solidFill>
                <a:effectLst/>
                <a:latin typeface="+mn-lt"/>
                <a:ea typeface="+mn-ea"/>
                <a:cs typeface="+mn-cs"/>
              </a:rPr>
              <a:t> off pay-as-you-go pricing when you bring your existing SQL Server licenses to Azure with </a:t>
            </a:r>
            <a:r>
              <a:rPr lang="en-US" sz="1200" u="sng" kern="1200">
                <a:solidFill>
                  <a:schemeClr val="tx1"/>
                </a:solidFill>
                <a:effectLst/>
                <a:latin typeface="+mn-lt"/>
                <a:ea typeface="+mn-ea"/>
                <a:cs typeface="+mn-cs"/>
                <a:hlinkClick r:id="rId3"/>
              </a:rPr>
              <a:t>Azure Hybrid Benefit</a:t>
            </a:r>
            <a:r>
              <a:rPr lang="en-US" sz="1200" kern="120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Get more cloud for less when you combine Azure Hybrid Benefit with </a:t>
            </a:r>
            <a:r>
              <a:rPr lang="en-US" sz="1200" u="sng" kern="1200">
                <a:solidFill>
                  <a:schemeClr val="tx1"/>
                </a:solidFill>
                <a:effectLst/>
                <a:latin typeface="+mn-lt"/>
                <a:ea typeface="+mn-ea"/>
                <a:cs typeface="+mn-cs"/>
                <a:hlinkClick r:id="rId4"/>
              </a:rPr>
              <a:t>reservation pricing</a:t>
            </a:r>
            <a:r>
              <a:rPr lang="en-US" sz="1200" kern="120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Qualify for discounted rates to support your ongoing </a:t>
            </a:r>
            <a:r>
              <a:rPr lang="en-US" sz="1200" u="sng" kern="1200">
                <a:solidFill>
                  <a:schemeClr val="tx1"/>
                </a:solidFill>
                <a:effectLst/>
                <a:latin typeface="+mn-lt"/>
                <a:ea typeface="+mn-ea"/>
                <a:cs typeface="+mn-cs"/>
                <a:hlinkClick r:id="rId5"/>
              </a:rPr>
              <a:t>development and testing</a:t>
            </a:r>
            <a:r>
              <a:rPr lang="en-US" sz="1200" kern="1200">
                <a:solidFill>
                  <a:schemeClr val="tx1"/>
                </a:solidFill>
                <a:effectLst/>
                <a:latin typeface="+mn-lt"/>
                <a:ea typeface="+mn-ea"/>
                <a:cs typeface="+mn-cs"/>
              </a:rPr>
              <a:t> on Azure.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Spend less time monitoring your workloads with a single </a:t>
            </a:r>
            <a:r>
              <a:rPr lang="en-US" sz="1200" u="sng" kern="1200">
                <a:solidFill>
                  <a:schemeClr val="tx1"/>
                </a:solidFill>
                <a:effectLst/>
                <a:latin typeface="+mn-lt"/>
                <a:ea typeface="+mn-ea"/>
                <a:cs typeface="+mn-cs"/>
                <a:hlinkClick r:id="rId6"/>
              </a:rPr>
              <a:t>portal</a:t>
            </a:r>
            <a:r>
              <a:rPr lang="en-US" sz="1200" kern="1200">
                <a:solidFill>
                  <a:schemeClr val="tx1"/>
                </a:solidFill>
                <a:effectLst/>
                <a:latin typeface="+mn-lt"/>
                <a:ea typeface="+mn-ea"/>
                <a:cs typeface="+mn-cs"/>
              </a:rPr>
              <a:t> that lets you view all of your Azure SQL databases, virtual machines, pools, and instances in one place.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 </a:t>
            </a:r>
          </a:p>
          <a:p>
            <a:pPr lvl="0"/>
            <a:r>
              <a:rPr lang="en-US"/>
              <a:t>Protects your investment with built-in, intelligent security. R</a:t>
            </a:r>
            <a:r>
              <a:rPr lang="en-US" sz="1200" kern="1200">
                <a:solidFill>
                  <a:schemeClr val="tx1"/>
                </a:solidFill>
                <a:effectLst/>
                <a:latin typeface="+mn-lt"/>
                <a:ea typeface="+mn-ea"/>
                <a:cs typeface="+mn-cs"/>
              </a:rPr>
              <a:t>emediate potential threats in real-time with intelligent </a:t>
            </a:r>
            <a:r>
              <a:rPr lang="en-US" sz="1200" u="sng" kern="1200">
                <a:solidFill>
                  <a:schemeClr val="tx1"/>
                </a:solidFill>
                <a:effectLst/>
                <a:latin typeface="+mn-lt"/>
                <a:ea typeface="+mn-ea"/>
                <a:cs typeface="+mn-cs"/>
                <a:hlinkClick r:id="rId7"/>
              </a:rPr>
              <a:t>threat detection</a:t>
            </a:r>
            <a:r>
              <a:rPr lang="en-US" sz="1200" kern="1200">
                <a:solidFill>
                  <a:schemeClr val="tx1"/>
                </a:solidFill>
                <a:effectLst/>
                <a:latin typeface="+mn-lt"/>
                <a:ea typeface="+mn-ea"/>
                <a:cs typeface="+mn-cs"/>
              </a:rPr>
              <a:t> and proactive vulnerability assessment alerts.  Get industry-leading, multi-layered protection with </a:t>
            </a:r>
            <a:r>
              <a:rPr lang="en-US" sz="1200" u="sng" kern="1200">
                <a:solidFill>
                  <a:schemeClr val="tx1"/>
                </a:solidFill>
                <a:effectLst/>
                <a:latin typeface="+mn-lt"/>
                <a:ea typeface="+mn-ea"/>
                <a:cs typeface="+mn-cs"/>
                <a:hlinkClick r:id="rId8"/>
              </a:rPr>
              <a:t>built-in security controls</a:t>
            </a:r>
            <a:r>
              <a:rPr lang="en-US" sz="1200" kern="1200">
                <a:solidFill>
                  <a:schemeClr val="tx1"/>
                </a:solidFill>
                <a:effectLst/>
                <a:latin typeface="+mn-lt"/>
                <a:ea typeface="+mn-ea"/>
                <a:cs typeface="+mn-cs"/>
              </a:rPr>
              <a:t> including T-SQL, authentication, networking, and key management.  Take advantage of the most comprehensive </a:t>
            </a:r>
            <a:r>
              <a:rPr lang="en-US" sz="1200" u="sng" kern="1200">
                <a:solidFill>
                  <a:schemeClr val="tx1"/>
                </a:solidFill>
                <a:effectLst/>
                <a:latin typeface="+mn-lt"/>
                <a:ea typeface="+mn-ea"/>
                <a:cs typeface="+mn-cs"/>
                <a:hlinkClick r:id="rId9"/>
              </a:rPr>
              <a:t>compliance coverage</a:t>
            </a:r>
            <a:r>
              <a:rPr lang="en-US" sz="1200" kern="1200">
                <a:solidFill>
                  <a:schemeClr val="tx1"/>
                </a:solidFill>
                <a:effectLst/>
                <a:latin typeface="+mn-lt"/>
                <a:ea typeface="+mn-ea"/>
                <a:cs typeface="+mn-cs"/>
              </a:rPr>
              <a:t> of any cloud database service.</a:t>
            </a:r>
          </a:p>
          <a:p>
            <a:endParaRPr lang="en-US"/>
          </a:p>
          <a:p>
            <a:endParaRPr lang="en-US"/>
          </a:p>
        </p:txBody>
      </p:sp>
      <p:sp>
        <p:nvSpPr>
          <p:cNvPr id="4" name="Slide Number Placeholder 3"/>
          <p:cNvSpPr>
            <a:spLocks noGrp="1"/>
          </p:cNvSpPr>
          <p:nvPr>
            <p:ph type="sldNum" sz="quarter" idx="5"/>
          </p:nvPr>
        </p:nvSpPr>
        <p:spPr/>
        <p:txBody>
          <a:bodyPr/>
          <a:lstStyle/>
          <a:p>
            <a:fld id="{1C3DE33B-6BA1-4569-8418-75B90D64D5EE}" type="slidenum">
              <a:rPr lang="en-US" smtClean="0"/>
              <a:t>11</a:t>
            </a:fld>
            <a:endParaRPr lang="en-US"/>
          </a:p>
        </p:txBody>
      </p:sp>
    </p:spTree>
    <p:extLst>
      <p:ext uri="{BB962C8B-B14F-4D97-AF65-F5344CB8AC3E}">
        <p14:creationId xmlns:p14="http://schemas.microsoft.com/office/powerpoint/2010/main" val="185331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2"/>
              </a:spcAft>
            </a:pPr>
            <a:r>
              <a:rPr lang="en-US" sz="2000" dirty="0"/>
              <a:t>But, not only can you do more with what you have, but you can also get more for performance for your money.</a:t>
            </a:r>
          </a:p>
          <a:p>
            <a:pPr>
              <a:spcAft>
                <a:spcPts val="1202"/>
              </a:spcAft>
            </a:pPr>
            <a:endParaRPr lang="en-US" sz="2000" dirty="0"/>
          </a:p>
          <a:p>
            <a:pPr>
              <a:spcAft>
                <a:spcPts val="1202"/>
              </a:spcAft>
            </a:pPr>
            <a:r>
              <a:rPr lang="en-US" sz="2000" dirty="0"/>
              <a:t>Azure SQL provides more value through leading price-performance.  A recent report from Principled Technologies, an independent research firm, </a:t>
            </a:r>
            <a:r>
              <a:rPr lang="en-US" sz="2000" dirty="0">
                <a:solidFill>
                  <a:srgbClr val="000000"/>
                </a:solidFill>
                <a:latin typeface="+mn-lt"/>
                <a:ea typeface="Segoe UI" charset="0"/>
                <a:cs typeface="Calibri" panose="020F0502020204030204"/>
              </a:rPr>
              <a:t>concluded the following:</a:t>
            </a:r>
          </a:p>
          <a:p>
            <a:pPr marL="342900" marR="0" lvl="0" indent="-342900" algn="l" defTabSz="914400" rtl="0" eaLnBrk="1" fontAlgn="auto" latinLnBrk="0" hangingPunct="1">
              <a:lnSpc>
                <a:spcPct val="100000"/>
              </a:lnSpc>
              <a:spcBef>
                <a:spcPts val="0"/>
              </a:spcBef>
              <a:spcAft>
                <a:spcPts val="1202"/>
              </a:spcAft>
              <a:buClrTx/>
              <a:buSzTx/>
              <a:buFont typeface="Arial" panose="020B0604020202020204" pitchFamily="34" charset="0"/>
              <a:buChar char="•"/>
              <a:tabLst/>
              <a:defRPr/>
            </a:pPr>
            <a:r>
              <a:rPr lang="en-US" sz="2000" b="0" dirty="0">
                <a:solidFill>
                  <a:srgbClr val="000000"/>
                </a:solidFill>
                <a:latin typeface="+mn-lt"/>
                <a:cs typeface="Calibri" panose="020F0502020204030204"/>
              </a:rPr>
              <a:t>Azure SQL Database meets your mission-critical requirements up to 5 time faster while costing up to </a:t>
            </a:r>
            <a:r>
              <a:rPr lang="en-US" sz="2000" b="1" dirty="0">
                <a:solidFill>
                  <a:srgbClr val="000000"/>
                </a:solidFill>
                <a:latin typeface="+mn-lt"/>
                <a:cs typeface="Calibri" panose="020F0502020204030204"/>
              </a:rPr>
              <a:t>93% less than SQL Server on AWS RDS</a:t>
            </a:r>
            <a:r>
              <a:rPr lang="en-US" sz="2000" b="0" dirty="0">
                <a:solidFill>
                  <a:srgbClr val="000000"/>
                </a:solidFill>
                <a:latin typeface="+mn-lt"/>
                <a:cs typeface="Calibri" panose="020F0502020204030204"/>
              </a:rPr>
              <a:t>.</a:t>
            </a:r>
            <a:r>
              <a:rPr lang="en-US" sz="2000" b="0" baseline="30000" dirty="0">
                <a:solidFill>
                  <a:srgbClr val="000000"/>
                </a:solidFill>
                <a:latin typeface="+mn-lt"/>
                <a:cs typeface="Calibri" panose="020F0502020204030204"/>
              </a:rPr>
              <a:t>1</a:t>
            </a:r>
          </a:p>
          <a:p>
            <a:pPr marL="342900" indent="-342900">
              <a:spcAft>
                <a:spcPts val="1202"/>
              </a:spcAft>
              <a:buFont typeface="Arial" panose="020B0604020202020204" pitchFamily="34" charset="0"/>
              <a:buChar char="•"/>
            </a:pPr>
            <a:r>
              <a:rPr lang="en-US" sz="2000" dirty="0"/>
              <a:t>SQL Server on Azure Virtual Machines has up to </a:t>
            </a:r>
            <a:r>
              <a:rPr lang="en-US" sz="2000" b="1" dirty="0"/>
              <a:t>42% higher transactions per second </a:t>
            </a:r>
            <a:r>
              <a:rPr lang="en-US" sz="2000" dirty="0"/>
              <a:t>and costs up to</a:t>
            </a:r>
            <a:r>
              <a:rPr lang="en-US" sz="2000" b="1" dirty="0">
                <a:latin typeface="Segoe UI Semibold"/>
                <a:cs typeface="Segoe UI Semibold"/>
              </a:rPr>
              <a:t> 31</a:t>
            </a:r>
            <a:r>
              <a:rPr lang="en-US" sz="2000" b="1" dirty="0"/>
              <a:t>% less than SQL Server on AWS EC2.</a:t>
            </a:r>
            <a:r>
              <a:rPr lang="en-US" sz="2000" b="0" baseline="30000" dirty="0"/>
              <a:t>2</a:t>
            </a:r>
          </a:p>
          <a:p>
            <a:pPr marL="342900" indent="-342900">
              <a:spcAft>
                <a:spcPts val="1202"/>
              </a:spcAft>
              <a:buFont typeface="Arial" panose="020B0604020202020204" pitchFamily="34" charset="0"/>
              <a:buChar char="•"/>
            </a:pPr>
            <a:endParaRPr lang="en-US" sz="2000" b="0" dirty="0">
              <a:solidFill>
                <a:srgbClr val="000000"/>
              </a:solidFill>
              <a:latin typeface="+mn-lt"/>
              <a:cs typeface="Calibri" panose="020F0502020204030204"/>
            </a:endParaRPr>
          </a:p>
          <a:p>
            <a:r>
              <a:rPr lang="en-US" b="0" i="0" baseline="30000" dirty="0">
                <a:solidFill>
                  <a:schemeClr val="tx1"/>
                </a:solidFill>
                <a:effectLst/>
                <a:latin typeface="Segoe UI" panose="020B0502040204020203" pitchFamily="34" charset="0"/>
              </a:rPr>
              <a:t>1 </a:t>
            </a:r>
            <a:r>
              <a:rPr lang="en-US" b="0" i="1" dirty="0">
                <a:solidFill>
                  <a:schemeClr val="tx1"/>
                </a:solidFill>
                <a:effectLst/>
                <a:latin typeface="Segoe UI" panose="020B0502040204020203" pitchFamily="34" charset="0"/>
              </a:rPr>
              <a:t>Price-performance claims based on data from a study commissioned by Microsoft and conducted by Principled Technologies in April 2022. The study compared </a:t>
            </a:r>
            <a:r>
              <a:rPr lang="en-US" i="1" dirty="0">
                <a:solidFill>
                  <a:schemeClr val="tx1"/>
                </a:solidFill>
                <a:latin typeface="Segoe UI" panose="020B0502040204020203" pitchFamily="34" charset="0"/>
              </a:rPr>
              <a:t>performance and </a:t>
            </a:r>
            <a:r>
              <a:rPr lang="en-US" b="0" i="1" dirty="0">
                <a:solidFill>
                  <a:schemeClr val="tx1"/>
                </a:solidFill>
                <a:effectLst/>
                <a:latin typeface="Segoe UI" panose="020B0502040204020203" pitchFamily="34" charset="0"/>
              </a:rPr>
              <a:t>price performance between a 16 vCore, 64 vCore and 80 </a:t>
            </a:r>
            <a:r>
              <a:rPr lang="en-US" i="1" dirty="0">
                <a:solidFill>
                  <a:schemeClr val="tx1"/>
                </a:solidFill>
                <a:latin typeface="Segoe UI" panose="020B0502040204020203" pitchFamily="34" charset="0"/>
              </a:rPr>
              <a:t>vCore Azure SQL Managed Instance using premium-series hardware on </a:t>
            </a:r>
            <a:r>
              <a:rPr lang="en-US" b="0" i="1" dirty="0">
                <a:solidFill>
                  <a:schemeClr val="tx1"/>
                </a:solidFill>
                <a:effectLst/>
                <a:latin typeface="Segoe UI" panose="020B0502040204020203" pitchFamily="34" charset="0"/>
              </a:rPr>
              <a:t>the business-critical service tier and the db.m6i.32xlarge, db.r5b.4xlarge and </a:t>
            </a:r>
            <a:r>
              <a:rPr lang="en-US" i="1" dirty="0">
                <a:solidFill>
                  <a:schemeClr val="tx1"/>
                </a:solidFill>
                <a:latin typeface="Segoe UI" panose="020B0502040204020203" pitchFamily="34" charset="0"/>
              </a:rPr>
              <a:t>db.r5b.16xlarge </a:t>
            </a:r>
            <a:r>
              <a:rPr lang="en-US" b="0" i="1" dirty="0">
                <a:solidFill>
                  <a:schemeClr val="tx1"/>
                </a:solidFill>
                <a:effectLst/>
                <a:latin typeface="Segoe UI" panose="020B0502040204020203" pitchFamily="34" charset="0"/>
              </a:rPr>
              <a:t>offerings for Amazon Web Services Relational Database Service (AWS RDS) on SQL Server. Benchmark data is taken from a Principled Technologies report using recognized standards, </a:t>
            </a:r>
            <a:r>
              <a:rPr lang="en-US" b="0" i="1" dirty="0" err="1">
                <a:solidFill>
                  <a:schemeClr val="tx1"/>
                </a:solidFill>
                <a:effectLst/>
                <a:latin typeface="Segoe UI" panose="020B0502040204020203" pitchFamily="34" charset="0"/>
              </a:rPr>
              <a:t>HammerDB</a:t>
            </a:r>
            <a:r>
              <a:rPr lang="en-US" b="0" i="1" dirty="0">
                <a:solidFill>
                  <a:schemeClr val="tx1"/>
                </a:solidFill>
                <a:effectLst/>
                <a:latin typeface="Segoe UI" panose="020B0502040204020203" pitchFamily="34" charset="0"/>
              </a:rPr>
              <a:t> TPROC-C, </a:t>
            </a:r>
            <a:r>
              <a:rPr lang="en-US" b="0" i="1" dirty="0" err="1">
                <a:solidFill>
                  <a:schemeClr val="tx1"/>
                </a:solidFill>
                <a:effectLst/>
                <a:latin typeface="Segoe UI" panose="020B0502040204020203" pitchFamily="34" charset="0"/>
              </a:rPr>
              <a:t>HammerDB</a:t>
            </a:r>
            <a:r>
              <a:rPr lang="en-US" b="0" i="1" dirty="0">
                <a:solidFill>
                  <a:schemeClr val="tx1"/>
                </a:solidFill>
                <a:effectLst/>
                <a:latin typeface="Segoe UI" panose="020B0502040204020203" pitchFamily="34" charset="0"/>
              </a:rPr>
              <a:t> TPROC-H and Microsoft MSOLTPE, a workload derived from TPC-E</a:t>
            </a:r>
            <a:r>
              <a:rPr lang="en-US" i="1" dirty="0">
                <a:solidFill>
                  <a:schemeClr val="tx1"/>
                </a:solidFill>
                <a:latin typeface="Segoe UI" panose="020B0502040204020203" pitchFamily="34" charset="0"/>
              </a:rPr>
              <a:t>. The MSOLTPE is derived from the TPC-E benchmark and as such is not comparable to published TPC-E results, as MSOLTPE results do not comply with the TPC-E Specification.</a:t>
            </a:r>
            <a:r>
              <a:rPr lang="en-US" b="0" i="1" dirty="0">
                <a:solidFill>
                  <a:schemeClr val="tx1"/>
                </a:solidFill>
                <a:effectLst/>
                <a:latin typeface="Segoe UI" panose="020B0502040204020203" pitchFamily="34" charset="0"/>
              </a:rPr>
              <a:t> The </a:t>
            </a:r>
            <a:r>
              <a:rPr lang="en-US" i="1" dirty="0">
                <a:solidFill>
                  <a:schemeClr val="tx1"/>
                </a:solidFill>
                <a:latin typeface="Segoe UI" panose="020B0502040204020203" pitchFamily="34" charset="0"/>
              </a:rPr>
              <a:t>results are </a:t>
            </a:r>
            <a:r>
              <a:rPr lang="en-US" b="0" i="1" dirty="0">
                <a:solidFill>
                  <a:schemeClr val="tx1"/>
                </a:solidFill>
                <a:effectLst/>
                <a:latin typeface="Segoe UI" panose="020B0502040204020203" pitchFamily="34" charset="0"/>
              </a:rPr>
              <a:t>based on a mixture of read-only and update intensive transactions that simulate activities found in complex OLTP and analytics application environments. Price-performance is calculated by Principled Technologies as the cost of running the cloud platform continuously divided by transactions per minute or per second throughput, based upon the standard. Prices are based on publicly available US pricing in South Central US for Azure SQL Managed Instance and US East for AWS RDS as of April 2022 and </a:t>
            </a:r>
            <a:r>
              <a:rPr lang="en-US" i="1" dirty="0">
                <a:solidFill>
                  <a:schemeClr val="tx1"/>
                </a:solidFill>
                <a:latin typeface="Segoe UI" panose="020B0502040204020203" pitchFamily="34" charset="0"/>
              </a:rPr>
              <a:t>incorporates Azure Hybrid Benefit for SQL Server, excluding Software Assurance and support costs. </a:t>
            </a:r>
            <a:r>
              <a:rPr lang="en-US" b="0" i="1" dirty="0">
                <a:solidFill>
                  <a:schemeClr val="tx1"/>
                </a:solidFill>
                <a:effectLst/>
                <a:latin typeface="Segoe UI" panose="020B0502040204020203" pitchFamily="34" charset="0"/>
              </a:rPr>
              <a:t>Performance and price-performance results are based upon the configurations detailed in the Principled Technologies report. Actual results and prices may vary based on configuration and region.</a:t>
            </a:r>
          </a:p>
          <a:p>
            <a:endParaRPr lang="en-US" b="0" i="1" dirty="0">
              <a:solidFill>
                <a:schemeClr val="tx1"/>
              </a:solidFill>
              <a:effectLst/>
              <a:latin typeface="Segoe UI" panose="020B0502040204020203" pitchFamily="34" charset="0"/>
            </a:endParaRPr>
          </a:p>
          <a:p>
            <a:pPr marL="0" indent="0">
              <a:buNone/>
            </a:pPr>
            <a:r>
              <a:rPr lang="en-US" b="0" i="1" baseline="30000" dirty="0">
                <a:solidFill>
                  <a:schemeClr val="tx1"/>
                </a:solidFill>
                <a:effectLst/>
                <a:latin typeface="Segoe UI" panose="020B0502040204020203" pitchFamily="34" charset="0"/>
              </a:rPr>
              <a:t>2</a:t>
            </a:r>
            <a:r>
              <a:rPr lang="en-US" b="0" i="1" dirty="0">
                <a:solidFill>
                  <a:schemeClr val="tx1"/>
                </a:solidFill>
                <a:effectLst/>
                <a:latin typeface="Segoe UI" panose="020B0502040204020203" pitchFamily="34" charset="0"/>
              </a:rPr>
              <a:t> </a:t>
            </a:r>
            <a:r>
              <a:rPr lang="en-US" sz="1200" i="1" dirty="0">
                <a:effectLst/>
                <a:latin typeface="Segoe UI" panose="020B0502040204020203" pitchFamily="34" charset="0"/>
                <a:cs typeface="Segoe UI" panose="020B0502040204020203" pitchFamily="34" charset="0"/>
              </a:rPr>
              <a:t>Price-performance claims based on data from a study commissioned by Microsoft and conducted by </a:t>
            </a:r>
            <a:r>
              <a:rPr lang="en-US" sz="1200" i="1" dirty="0" err="1">
                <a:effectLst/>
                <a:latin typeface="Segoe UI" panose="020B0502040204020203" pitchFamily="34" charset="0"/>
                <a:cs typeface="Segoe UI" panose="020B0502040204020203" pitchFamily="34" charset="0"/>
              </a:rPr>
              <a:t>GigaOm</a:t>
            </a:r>
            <a:r>
              <a:rPr lang="en-US" sz="1200" i="1" dirty="0">
                <a:effectLst/>
                <a:latin typeface="Segoe UI" panose="020B0502040204020203" pitchFamily="34" charset="0"/>
                <a:cs typeface="Segoe UI" panose="020B0502040204020203" pitchFamily="34" charset="0"/>
              </a:rPr>
              <a:t> in April 2022. The study compared price performance between SQL Server 2019 Enterprise edition on Windows Server 2022 in Azure E32bds_v5 instance type with P30 Premium SSD disks and SQL Server 2019 Enterprise Edition on Windows Server 2022 in Amazon Web Services Elastic Cloud Compute instance type r5b.8xlarge with General Purpose (gp3) volumes. </a:t>
            </a:r>
            <a:r>
              <a:rPr lang="en-US" sz="1200" i="1" dirty="0">
                <a:latin typeface="Segoe UI" panose="020B0502040204020203" pitchFamily="34" charset="0"/>
                <a:cs typeface="Segoe UI" panose="020B0502040204020203" pitchFamily="34" charset="0"/>
              </a:rPr>
              <a:t>Benchmark data is taken from two tests:</a:t>
            </a:r>
          </a:p>
          <a:p>
            <a:r>
              <a:rPr lang="en-US" sz="1200" i="1" dirty="0">
                <a:latin typeface="Segoe UI" panose="020B0502040204020203" pitchFamily="34" charset="0"/>
                <a:cs typeface="Segoe UI" panose="020B0502040204020203" pitchFamily="34" charset="0"/>
              </a:rPr>
              <a:t>The </a:t>
            </a:r>
            <a:r>
              <a:rPr lang="en-US" sz="1200" i="1" dirty="0" err="1">
                <a:latin typeface="Segoe UI" panose="020B0502040204020203" pitchFamily="34" charset="0"/>
                <a:cs typeface="Segoe UI" panose="020B0502040204020203" pitchFamily="34" charset="0"/>
              </a:rPr>
              <a:t>GigaOm</a:t>
            </a:r>
            <a:r>
              <a:rPr lang="en-US" sz="1200" i="1" dirty="0">
                <a:latin typeface="Segoe UI" panose="020B0502040204020203" pitchFamily="34" charset="0"/>
                <a:cs typeface="Segoe UI" panose="020B0502040204020203" pitchFamily="34" charset="0"/>
              </a:rPr>
              <a:t> Transactional Field Test derived from a recognized industry standard, TPC Benchmark™ E (TPC-E).The Field Test does not implement the full TPC-E benchmark and as such is not comparable to any published TPC-E benchmarks.</a:t>
            </a:r>
          </a:p>
          <a:p>
            <a:r>
              <a:rPr lang="en-US" sz="1200" i="1" dirty="0">
                <a:latin typeface="Segoe UI" panose="020B0502040204020203" pitchFamily="34" charset="0"/>
                <a:cs typeface="Segoe UI" panose="020B0502040204020203" pitchFamily="34" charset="0"/>
              </a:rPr>
              <a:t>The </a:t>
            </a:r>
            <a:r>
              <a:rPr lang="en-US" sz="1200" i="1" dirty="0" err="1">
                <a:latin typeface="Segoe UI" panose="020B0502040204020203" pitchFamily="34" charset="0"/>
                <a:cs typeface="Segoe UI" panose="020B0502040204020203" pitchFamily="34" charset="0"/>
              </a:rPr>
              <a:t>GigaOm</a:t>
            </a:r>
            <a:r>
              <a:rPr lang="en-US" sz="1200" i="1" dirty="0">
                <a:latin typeface="Segoe UI" panose="020B0502040204020203" pitchFamily="34" charset="0"/>
                <a:cs typeface="Segoe UI" panose="020B0502040204020203" pitchFamily="34" charset="0"/>
              </a:rPr>
              <a:t> Analytics Field test derived from the TPC-H Benchmark. The field test does not implement the full TPC-H benchmark and as such is not comparable to any published TPC_H benchmarks.</a:t>
            </a:r>
          </a:p>
          <a:p>
            <a:pPr marL="0" indent="0">
              <a:buNone/>
            </a:pPr>
            <a:r>
              <a:rPr lang="en-US" sz="1200" i="1" dirty="0">
                <a:latin typeface="Segoe UI" panose="020B0502040204020203" pitchFamily="34" charset="0"/>
                <a:cs typeface="Segoe UI" panose="020B0502040204020203" pitchFamily="34" charset="0"/>
              </a:rPr>
              <a:t>Prices are based on publicly available US pricing in North Central US for SQL Server on Azure Virtual Machines and Oregon for AWS EC2 as of April 2022. The pricing incorporates three-year reservations for Azure and AWS compute pricing, and Azure Hybrid Benefit for SQL Server and Windows Server, and License Mobility for SQL Server in AWS, excluding Software Assurance and support costs. Actual results and prices may vary based on configuration and region.</a:t>
            </a:r>
          </a:p>
          <a:p>
            <a:endParaRPr lang="en-US" i="1" dirty="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55DC690-BF42-4CD8-A685-CF61807EAAC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0067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27150" y="460375"/>
            <a:ext cx="4356100" cy="2449513"/>
          </a:xfrm>
        </p:spPr>
      </p:sp>
      <p:sp>
        <p:nvSpPr>
          <p:cNvPr id="3" name="Notes Placeholder 2"/>
          <p:cNvSpPr>
            <a:spLocks noGrp="1"/>
          </p:cNvSpPr>
          <p:nvPr>
            <p:ph type="body" idx="1"/>
          </p:nvPr>
        </p:nvSpPr>
        <p:spPr>
          <a:xfrm>
            <a:off x="701040" y="3147219"/>
            <a:ext cx="5608320" cy="5682748"/>
          </a:xfrm>
        </p:spPr>
        <p:txBody>
          <a:bodyPr/>
          <a:lstStyle/>
          <a:p>
            <a:r>
              <a:rPr lang="en-US" sz="900" dirty="0"/>
              <a:t>Let’s look at some of our customers who have modernized their workloads to Azure or are building new applications - and reaping the benefits:</a:t>
            </a:r>
          </a:p>
          <a:p>
            <a:pPr marL="487527" indent="-487527">
              <a:buAutoNum type="arabicPeriod"/>
            </a:pPr>
            <a:endParaRPr lang="en-US" sz="900" dirty="0"/>
          </a:p>
          <a:p>
            <a:pPr defTabSz="931740">
              <a:spcAft>
                <a:spcPts val="339"/>
              </a:spcAft>
              <a:defRPr/>
            </a:pPr>
            <a:r>
              <a:rPr lang="en-US" sz="900" b="1" dirty="0" err="1"/>
              <a:t>TeamSystem</a:t>
            </a:r>
            <a:r>
              <a:rPr lang="en-US" sz="900" b="1" dirty="0"/>
              <a:t> (</a:t>
            </a:r>
            <a:r>
              <a:rPr lang="en-US" sz="900" b="1"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https://customers.microsoft.com/en-us/story/809018-teamsystem-partner-professional-services-sql-server-azure-virtual-machines</a:t>
            </a:r>
            <a:r>
              <a:rPr lang="en-US" sz="900" b="1" dirty="0"/>
              <a:t>)</a:t>
            </a:r>
          </a:p>
          <a:p>
            <a:pPr lvl="1"/>
            <a:r>
              <a:rPr lang="en-US" sz="900" b="1" dirty="0"/>
              <a:t>Situation:</a:t>
            </a:r>
          </a:p>
          <a:p>
            <a:pPr lvl="1"/>
            <a:r>
              <a:rPr kumimoji="0" lang="en-US" sz="900" b="0" i="0" u="none" strike="noStrike" kern="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TeamSystem’s</a:t>
            </a:r>
            <a:r>
              <a:rPr kumimoji="0" lang="en-US" sz="9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h</a:t>
            </a: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eterogenous technology stack increased costs and dev complexities.</a:t>
            </a:r>
          </a:p>
          <a:p>
            <a:pPr marL="109189" lvl="1" indent="0">
              <a:buNone/>
            </a:pPr>
            <a:endParaRPr lang="en-US" sz="900" dirty="0"/>
          </a:p>
          <a:p>
            <a:pPr lvl="1"/>
            <a:r>
              <a:rPr lang="en-US" sz="900" b="1" dirty="0"/>
              <a:t>Solution: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TeamSystem</a:t>
            </a:r>
            <a:r>
              <a:rPr kumimoji="0" lang="en-US" sz="9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migrated their on-premises technology stack to SQL Server on Azure Virtual Machines, using Linux-based Azure Ev3 VMs to deliver high-performance while minimizing costs. </a:t>
            </a:r>
          </a:p>
          <a:p>
            <a:pPr lvl="1"/>
            <a:endParaRPr lang="en-US" sz="900" dirty="0"/>
          </a:p>
          <a:p>
            <a:pPr lvl="1"/>
            <a:r>
              <a:rPr lang="en-US" sz="900" b="1" dirty="0"/>
              <a:t>Impact:</a:t>
            </a:r>
          </a:p>
          <a:p>
            <a:pPr lvl="1"/>
            <a:r>
              <a:rPr lang="en-US" sz="1200" b="0" i="0" kern="1200" dirty="0">
                <a:solidFill>
                  <a:schemeClr val="tx1"/>
                </a:solidFill>
                <a:effectLst/>
                <a:latin typeface="+mn-lt"/>
                <a:ea typeface="+mn-ea"/>
                <a:cs typeface="+mn-cs"/>
              </a:rPr>
              <a:t>By using Microsoft SQL Server 2017 on Linux-based Azure virtual machines, </a:t>
            </a:r>
            <a:r>
              <a:rPr lang="en-US" sz="1200" b="0" i="0" kern="1200" dirty="0" err="1">
                <a:solidFill>
                  <a:schemeClr val="tx1"/>
                </a:solidFill>
                <a:effectLst/>
                <a:latin typeface="+mn-lt"/>
                <a:ea typeface="+mn-ea"/>
                <a:cs typeface="+mn-cs"/>
              </a:rPr>
              <a:t>TeamSystem</a:t>
            </a:r>
            <a:r>
              <a:rPr lang="en-US" sz="1200" b="0" i="0" kern="1200" dirty="0">
                <a:solidFill>
                  <a:schemeClr val="tx1"/>
                </a:solidFill>
                <a:effectLst/>
                <a:latin typeface="+mn-lt"/>
                <a:ea typeface="+mn-ea"/>
                <a:cs typeface="+mn-cs"/>
              </a:rPr>
              <a:t> has reduced costs and increased agility and deployment speeds—all while optimizing database performance.</a:t>
            </a:r>
            <a:endParaRPr lang="en-US" sz="1200" b="0" i="0" u="none" strike="noStrike" kern="1200" dirty="0">
              <a:solidFill>
                <a:schemeClr val="tx1"/>
              </a:solidFill>
              <a:effectLst/>
              <a:latin typeface="+mn-lt"/>
              <a:ea typeface="+mn-ea"/>
              <a:cs typeface="+mn-cs"/>
            </a:endParaRPr>
          </a:p>
          <a:p>
            <a:pPr marL="0" lvl="0" indent="-348011">
              <a:buNone/>
            </a:pPr>
            <a:endParaRPr lang="en-US" sz="900" b="0" i="0" u="none" strike="noStrike" kern="1200" dirty="0">
              <a:solidFill>
                <a:schemeClr val="tx1"/>
              </a:solidFill>
              <a:effectLst/>
              <a:latin typeface="+mn-lt"/>
              <a:ea typeface="+mn-ea"/>
              <a:cs typeface="+mn-cs"/>
            </a:endParaRPr>
          </a:p>
          <a:p>
            <a:pPr marL="0" lvl="0" indent="-348011">
              <a:buNone/>
            </a:pPr>
            <a:r>
              <a:rPr lang="en-US" sz="900" b="1" i="0" u="none" strike="noStrike" kern="1200" dirty="0">
                <a:solidFill>
                  <a:schemeClr val="tx1"/>
                </a:solidFill>
                <a:effectLst/>
                <a:latin typeface="+mn-lt"/>
                <a:ea typeface="+mn-ea"/>
                <a:cs typeface="+mn-cs"/>
              </a:rPr>
              <a:t>Schneider Electric (https://customers.microsoft.com/en-us/story/862040-schneider-electric-azure-energy)</a:t>
            </a:r>
          </a:p>
          <a:p>
            <a:pPr marL="914400" lvl="2" indent="-348011">
              <a:buNone/>
            </a:pPr>
            <a:r>
              <a:rPr lang="en-US" sz="900" b="1" i="0" u="none" strike="noStrike" kern="1200" dirty="0">
                <a:solidFill>
                  <a:schemeClr val="tx1"/>
                </a:solidFill>
                <a:effectLst/>
                <a:latin typeface="+mn-lt"/>
                <a:ea typeface="+mn-ea"/>
                <a:cs typeface="+mn-cs"/>
              </a:rPr>
              <a:t>Situation:</a:t>
            </a:r>
          </a:p>
          <a:p>
            <a:pPr marL="914400" marR="0" lvl="2" indent="-348011" algn="l" defTabSz="914400" rtl="0" eaLnBrk="1" fontAlgn="auto" latinLnBrk="0" hangingPunct="1">
              <a:lnSpc>
                <a:spcPct val="100000"/>
              </a:lnSpc>
              <a:spcBef>
                <a:spcPts val="0"/>
              </a:spcBef>
              <a:spcAft>
                <a:spcPts val="0"/>
              </a:spcAft>
              <a:buClrTx/>
              <a:buSzTx/>
              <a:buFontTx/>
              <a:buNone/>
              <a:tabLst/>
              <a:defRPr/>
            </a:pPr>
            <a:r>
              <a:rPr lang="en-US" sz="1000" dirty="0"/>
              <a:t>Schneider Electric wanted to simplify its application infrastructure to reduce costs, innovate faster, and help customers optimize energy performance. It hoped to move a critical application to Microsoft Azure without having to rearchitect it.</a:t>
            </a:r>
          </a:p>
          <a:p>
            <a:pPr marL="914400" lvl="2" indent="-348011">
              <a:buNone/>
            </a:pPr>
            <a:endParaRPr lang="en-US" sz="900" b="1" i="0" u="none" strike="noStrike" kern="1200" dirty="0">
              <a:solidFill>
                <a:schemeClr val="tx1"/>
              </a:solidFill>
              <a:effectLst/>
              <a:latin typeface="+mn-lt"/>
              <a:ea typeface="+mn-ea"/>
              <a:cs typeface="+mn-cs"/>
            </a:endParaRPr>
          </a:p>
          <a:p>
            <a:pPr marL="914400" lvl="2" indent="-348011">
              <a:buNone/>
            </a:pPr>
            <a:r>
              <a:rPr lang="en-US" sz="900" b="1" i="0" u="none" strike="noStrike" kern="1200" dirty="0">
                <a:solidFill>
                  <a:schemeClr val="tx1"/>
                </a:solidFill>
                <a:effectLst/>
                <a:latin typeface="+mn-lt"/>
                <a:ea typeface="+mn-ea"/>
                <a:cs typeface="+mn-cs"/>
              </a:rPr>
              <a:t>Solution:</a:t>
            </a:r>
          </a:p>
          <a:p>
            <a:pPr marL="914400" marR="0" lvl="2" indent="-348011" algn="l" defTabSz="914400" rtl="0" eaLnBrk="1" fontAlgn="auto" latinLnBrk="0" hangingPunct="1">
              <a:lnSpc>
                <a:spcPct val="100000"/>
              </a:lnSpc>
              <a:spcBef>
                <a:spcPts val="0"/>
              </a:spcBef>
              <a:spcAft>
                <a:spcPts val="0"/>
              </a:spcAft>
              <a:buClrTx/>
              <a:buSzTx/>
              <a:buFontTx/>
              <a:buNone/>
              <a:tabLst/>
              <a:defRPr/>
            </a:pPr>
            <a:r>
              <a:rPr lang="en-US" sz="1000" dirty="0"/>
              <a:t>The company adopted several key Azure platform as a service offerings, including Azure App Service, Azure DevOps, Azure SQL Database, and Azure Monitor, to migrate and modernize the application in its entirety.</a:t>
            </a:r>
          </a:p>
          <a:p>
            <a:pPr marL="914400" lvl="2" indent="-348011">
              <a:buNone/>
            </a:pPr>
            <a:endParaRPr lang="en-US" sz="900" b="1" i="0" u="none" strike="noStrike" kern="1200" dirty="0">
              <a:solidFill>
                <a:schemeClr val="tx1"/>
              </a:solidFill>
              <a:effectLst/>
              <a:latin typeface="+mn-lt"/>
              <a:ea typeface="+mn-ea"/>
              <a:cs typeface="+mn-cs"/>
            </a:endParaRPr>
          </a:p>
          <a:p>
            <a:pPr marL="914400" lvl="2" indent="-348011">
              <a:buNone/>
            </a:pPr>
            <a:r>
              <a:rPr lang="en-US" sz="900" b="1" i="0" u="none" strike="noStrike" kern="1200" dirty="0">
                <a:solidFill>
                  <a:schemeClr val="tx1"/>
                </a:solidFill>
                <a:effectLst/>
                <a:latin typeface="+mn-lt"/>
                <a:ea typeface="+mn-ea"/>
                <a:cs typeface="+mn-cs"/>
              </a:rPr>
              <a:t>Impact: </a:t>
            </a:r>
          </a:p>
          <a:p>
            <a:pPr marL="914400" marR="0" lvl="2" indent="-348011" algn="l" defTabSz="914400" rtl="0" eaLnBrk="1" fontAlgn="auto" latinLnBrk="0" hangingPunct="1">
              <a:lnSpc>
                <a:spcPct val="100000"/>
              </a:lnSpc>
              <a:spcBef>
                <a:spcPts val="0"/>
              </a:spcBef>
              <a:spcAft>
                <a:spcPts val="0"/>
              </a:spcAft>
              <a:buClrTx/>
              <a:buSzTx/>
              <a:buFontTx/>
              <a:buNone/>
              <a:tabLst/>
              <a:defRPr/>
            </a:pPr>
            <a:r>
              <a:rPr lang="en-US" sz="1000" dirty="0"/>
              <a:t>With a much simpler infrastructure to manage, Schneider Electric saved time and money. Now, it can innovate and deploy new features faster without worrying about scale, helping it deliver even more value to its customers.</a:t>
            </a:r>
          </a:p>
          <a:p>
            <a:pPr marL="0" lvl="0" indent="-348011">
              <a:buNone/>
            </a:pPr>
            <a:endParaRPr lang="en-US" sz="900" b="1" i="0" u="none" strike="noStrike" kern="1200" dirty="0">
              <a:solidFill>
                <a:schemeClr val="tx1"/>
              </a:solidFill>
              <a:effectLst/>
              <a:latin typeface="+mn-lt"/>
              <a:ea typeface="+mn-ea"/>
              <a:cs typeface="+mn-cs"/>
            </a:endParaRPr>
          </a:p>
          <a:p>
            <a:pPr marL="0" lvl="0" indent="-348011">
              <a:buNone/>
            </a:pPr>
            <a:r>
              <a:rPr lang="en-US" sz="900" b="1" i="0" u="none" strike="noStrike" kern="1200" dirty="0">
                <a:solidFill>
                  <a:schemeClr val="tx1"/>
                </a:solidFill>
                <a:effectLst/>
                <a:latin typeface="+mn-lt"/>
                <a:ea typeface="+mn-ea"/>
                <a:cs typeface="+mn-cs"/>
              </a:rPr>
              <a:t>ICERTIS (https://customers.microsoft.com/en-us/story/781602-icertis-partner-professional-services-azure)</a:t>
            </a:r>
          </a:p>
          <a:p>
            <a:pPr lvl="1"/>
            <a:r>
              <a:rPr lang="en-US" sz="900" b="1" dirty="0"/>
              <a:t>Situation:</a:t>
            </a:r>
          </a:p>
          <a:p>
            <a:pPr lvl="1"/>
            <a:r>
              <a:rPr lang="en-US" dirty="0"/>
              <a:t>Icertis, which provides industry-leading cloud-based contract management software, experienced spikes in customer workloads. It was challenging to predict demand and quickly rescale compute power to meet it—driving up costs and complexity.  </a:t>
            </a:r>
          </a:p>
          <a:p>
            <a:pPr lvl="1"/>
            <a:endParaRPr lang="en-US" sz="900" b="1" dirty="0"/>
          </a:p>
          <a:p>
            <a:pPr lvl="1"/>
            <a:r>
              <a:rPr lang="en-US" sz="900" b="1" dirty="0"/>
              <a:t>Solution:</a:t>
            </a:r>
          </a:p>
          <a:p>
            <a:pPr lvl="1"/>
            <a:r>
              <a:rPr lang="en-US" dirty="0"/>
              <a:t>With the Microsoft Azure SQL Database serverless compute tier, Icertis can automate almost instant rescaling of database and compute resources to meet customer workload demands. It only pays for the power its customers need, and DevOps employees now focus on high-value initiatives.</a:t>
            </a:r>
          </a:p>
          <a:p>
            <a:pPr lvl="1"/>
            <a:endParaRPr lang="en-US" sz="900" dirty="0"/>
          </a:p>
          <a:p>
            <a:pPr lvl="1"/>
            <a:r>
              <a:rPr lang="en-US" sz="900" b="1" dirty="0"/>
              <a:t>Impact:</a:t>
            </a:r>
          </a:p>
          <a:p>
            <a:pPr lvl="1"/>
            <a:r>
              <a:rPr lang="en-US" dirty="0"/>
              <a:t>Icertis has reduced individual database costs by up to 70 percent, reduced operational complexity, and improved service fidelity, performance, and availability. </a:t>
            </a:r>
          </a:p>
          <a:p>
            <a:pPr defTabSz="931740">
              <a:spcAft>
                <a:spcPts val="339"/>
              </a:spcAft>
              <a:defRPr/>
            </a:pPr>
            <a:endParaRPr lang="en-US" sz="900" dirty="0"/>
          </a:p>
          <a:p>
            <a:pPr marL="0" lvl="0" indent="-348011">
              <a:buNone/>
            </a:pPr>
            <a:endParaRPr lang="en-US" sz="900" b="0" i="0" u="none" strike="noStrike" kern="1200" dirty="0">
              <a:solidFill>
                <a:schemeClr val="tx1"/>
              </a:solidFill>
              <a:effectLst/>
              <a:latin typeface="+mn-lt"/>
              <a:ea typeface="+mn-ea"/>
              <a:cs typeface="+mn-cs"/>
            </a:endParaRPr>
          </a:p>
          <a:p>
            <a:pPr marL="0" lvl="0" indent="-348011">
              <a:buNone/>
            </a:pPr>
            <a:r>
              <a:rPr lang="en-US" sz="900" b="1" i="0" u="none" strike="noStrike" kern="1200" dirty="0">
                <a:solidFill>
                  <a:schemeClr val="tx1"/>
                </a:solidFill>
                <a:effectLst/>
                <a:latin typeface="+mn-lt"/>
                <a:ea typeface="+mn-ea"/>
                <a:cs typeface="+mn-cs"/>
              </a:rPr>
              <a:t>FUGRO (</a:t>
            </a:r>
            <a:r>
              <a:rPr lang="en-US" sz="1100" dirty="0"/>
              <a:t>https://aka.ms/sqledge-fugro/</a:t>
            </a:r>
            <a:r>
              <a:rPr lang="en-US" sz="900" b="1" i="0" u="none" strike="noStrike" kern="1200" dirty="0">
                <a:solidFill>
                  <a:schemeClr val="tx1"/>
                </a:solidFill>
                <a:effectLst/>
                <a:latin typeface="+mn-lt"/>
                <a:ea typeface="+mn-ea"/>
                <a:cs typeface="+mn-cs"/>
              </a:rPr>
              <a:t>)</a:t>
            </a:r>
          </a:p>
          <a:p>
            <a:pPr marL="457200" lvl="1" indent="-348011">
              <a:buNone/>
            </a:pPr>
            <a:r>
              <a:rPr lang="en-US" sz="900" b="1" dirty="0"/>
              <a:t>	Situation:</a:t>
            </a:r>
          </a:p>
          <a:p>
            <a:pPr lvl="1" defTabSz="914102" fontAlgn="base">
              <a:spcAft>
                <a:spcPts val="600"/>
              </a:spcAft>
              <a:defRPr/>
            </a:pPr>
            <a:r>
              <a:rPr lang="it-IT" sz="1200" b="0" i="0" dirty="0">
                <a:effectLst/>
                <a:latin typeface="SegoeUI"/>
              </a:rPr>
              <a:t>Fugro, a leading global geo-data specialist, </a:t>
            </a:r>
            <a:r>
              <a:rPr lang="en-US" sz="1200" b="0" i="0" dirty="0">
                <a:effectLst/>
                <a:latin typeface="SegoeUI"/>
              </a:rPr>
              <a:t>manages </a:t>
            </a:r>
            <a:r>
              <a:rPr lang="it-IT" sz="1200" b="0" i="0" dirty="0">
                <a:effectLst/>
                <a:latin typeface="SegoeUI"/>
              </a:rPr>
              <a:t>data across remote and distributed locations. Issues with connectivity and latency were preventing them from driving </a:t>
            </a:r>
            <a:r>
              <a:rPr lang="en-US" sz="1100" dirty="0">
                <a:solidFill>
                  <a:schemeClr val="bg1"/>
                </a:solidFill>
                <a:cs typeface="Segoe UI Light" panose="020B0502040204020203" pitchFamily="34" charset="0"/>
              </a:rPr>
              <a:t>real-time insights, and required that they store exploration data on the ship which could span 100s of GBs.</a:t>
            </a:r>
          </a:p>
          <a:p>
            <a:pPr lvl="1" defTabSz="914102" fontAlgn="base">
              <a:spcAft>
                <a:spcPts val="600"/>
              </a:spcAft>
              <a:defRPr/>
            </a:pPr>
            <a:endParaRPr lang="en-US" sz="1100" dirty="0">
              <a:solidFill>
                <a:schemeClr val="bg1"/>
              </a:solidFill>
              <a:cs typeface="Segoe UI Light" panose="020B0502040204020203" pitchFamily="34" charset="0"/>
            </a:endParaRPr>
          </a:p>
          <a:p>
            <a:pPr lvl="1" defTabSz="914102" fontAlgn="base">
              <a:spcAft>
                <a:spcPts val="600"/>
              </a:spcAft>
              <a:defRPr/>
            </a:pPr>
            <a:r>
              <a:rPr lang="en-US" sz="900" b="1" dirty="0"/>
              <a:t>Solution:</a:t>
            </a:r>
          </a:p>
          <a:p>
            <a:pPr lvl="1" defTabSz="914192">
              <a:spcAft>
                <a:spcPts val="600"/>
              </a:spcAft>
              <a:defRPr/>
            </a:pPr>
            <a:r>
              <a:rPr lang="en-US" sz="900" b="0" i="0" dirty="0">
                <a:effectLst/>
                <a:latin typeface="SegoeUI"/>
              </a:rPr>
              <a:t>Fugro deployed Azure IoT Edge and Azure SQL Edge to run edge-cloud workloads locally on their vessels e</a:t>
            </a:r>
            <a:r>
              <a:rPr lang="en-US" sz="900" dirty="0">
                <a:solidFill>
                  <a:schemeClr val="bg1"/>
                </a:solidFill>
                <a:cs typeface="Segoe UI" panose="020B0502040204020203" pitchFamily="34" charset="0"/>
              </a:rPr>
              <a:t>nabling:</a:t>
            </a:r>
          </a:p>
          <a:p>
            <a:pPr marL="628650" lvl="1" indent="-171450" defTabSz="914192">
              <a:spcAft>
                <a:spcPts val="600"/>
              </a:spcAft>
              <a:buFont typeface="Arial" panose="020B0604020202020204" pitchFamily="34" charset="0"/>
              <a:buChar char="•"/>
              <a:defRPr/>
            </a:pPr>
            <a:r>
              <a:rPr lang="en-US" sz="900" dirty="0">
                <a:solidFill>
                  <a:schemeClr val="bg1"/>
                </a:solidFill>
                <a:cs typeface="Segoe UI" panose="020B0502040204020203" pitchFamily="34" charset="0"/>
              </a:rPr>
              <a:t>Analytics while at sea without network connectivity.</a:t>
            </a:r>
          </a:p>
          <a:p>
            <a:pPr marL="628650" lvl="1" indent="-171450" defTabSz="914192">
              <a:spcAft>
                <a:spcPts val="600"/>
              </a:spcAft>
              <a:buFont typeface="Arial" panose="020B0604020202020204" pitchFamily="34" charset="0"/>
              <a:buChar char="•"/>
              <a:defRPr/>
            </a:pPr>
            <a:r>
              <a:rPr lang="en-US" sz="900" dirty="0">
                <a:solidFill>
                  <a:schemeClr val="bg1"/>
                </a:solidFill>
                <a:cs typeface="Segoe UI" panose="020B0502040204020203" pitchFamily="34" charset="0"/>
              </a:rPr>
              <a:t>Ability to develop once and deploy anywhere</a:t>
            </a:r>
          </a:p>
          <a:p>
            <a:pPr marL="628650" lvl="1" indent="-171450" defTabSz="914192">
              <a:spcAft>
                <a:spcPts val="600"/>
              </a:spcAft>
              <a:buFont typeface="Arial" panose="020B0604020202020204" pitchFamily="34" charset="0"/>
              <a:buChar char="•"/>
              <a:defRPr/>
            </a:pPr>
            <a:r>
              <a:rPr lang="en-US" sz="900" dirty="0">
                <a:solidFill>
                  <a:schemeClr val="bg1"/>
                </a:solidFill>
                <a:cs typeface="Segoe UI" panose="020B0502040204020203" pitchFamily="34" charset="0"/>
              </a:rPr>
              <a:t>Ability to use a consistent model for centralized analytics in the cloud</a:t>
            </a:r>
          </a:p>
          <a:p>
            <a:pPr marL="457200" lvl="1" indent="0" defTabSz="914192">
              <a:spcAft>
                <a:spcPts val="600"/>
              </a:spcAft>
              <a:buFont typeface="Arial" panose="020B0604020202020204" pitchFamily="34" charset="0"/>
              <a:buNone/>
              <a:defRPr/>
            </a:pPr>
            <a:endParaRPr lang="en-US" sz="900" b="1" dirty="0">
              <a:solidFill>
                <a:schemeClr val="bg1"/>
              </a:solidFill>
              <a:cs typeface="Segoe UI" panose="020B0502040204020203" pitchFamily="34" charset="0"/>
            </a:endParaRPr>
          </a:p>
          <a:p>
            <a:pPr marL="457200" lvl="1" indent="0" defTabSz="914192">
              <a:spcAft>
                <a:spcPts val="600"/>
              </a:spcAft>
              <a:buFont typeface="Arial" panose="020B0604020202020204" pitchFamily="34" charset="0"/>
              <a:buNone/>
              <a:defRPr/>
            </a:pPr>
            <a:r>
              <a:rPr lang="en-US" sz="900" b="1" dirty="0"/>
              <a:t>Impact:</a:t>
            </a:r>
          </a:p>
          <a:p>
            <a:pPr marL="457200" marR="0" lvl="1"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2800" b="0" i="0" dirty="0">
                <a:effectLst/>
                <a:latin typeface="SegoeUI"/>
              </a:rPr>
              <a:t>Fugro </a:t>
            </a:r>
            <a:r>
              <a:rPr lang="en-US" sz="2800" dirty="0">
                <a:solidFill>
                  <a:schemeClr val="accent2"/>
                </a:solidFill>
                <a:ea typeface="Times New Roman" panose="02020603050405020304" pitchFamily="18" charset="0"/>
              </a:rPr>
              <a:t>converted a legacy system to use Azure SQL Edge in one week with one developer</a:t>
            </a:r>
            <a:r>
              <a:rPr lang="en-US" sz="2800" b="0" i="0" dirty="0">
                <a:effectLst/>
                <a:latin typeface="SegoeUI"/>
              </a:rPr>
              <a:t> and has reduced the time needed to process and deliver monthly data reports from offshore locations to client dashboards from two weeks to eight minutes. </a:t>
            </a:r>
            <a:endParaRPr kumimoji="0" lang="en-US" sz="2800" b="0" i="0" u="none" strike="noStrike" kern="1200" cap="none" spc="0" normalizeH="0" baseline="0" noProof="0" dirty="0">
              <a:ln>
                <a:noFill/>
              </a:ln>
              <a:solidFill>
                <a:schemeClr val="bg1"/>
              </a:solidFill>
              <a:effectLst/>
              <a:uLnTx/>
              <a:uFillTx/>
              <a:latin typeface="Segoe UI"/>
              <a:ea typeface="+mn-ea"/>
              <a:cs typeface="+mn-cs"/>
            </a:endParaRPr>
          </a:p>
          <a:p>
            <a:pPr marL="0" indent="0" fontAlgn="base">
              <a:buFont typeface="Arial" panose="020B0604020202020204" pitchFamily="34" charset="0"/>
              <a:buNone/>
            </a:pPr>
            <a:endParaRPr lang="en-US" sz="2500" dirty="0"/>
          </a:p>
        </p:txBody>
      </p:sp>
      <p:sp>
        <p:nvSpPr>
          <p:cNvPr id="5" name="Footer Placeholder 4"/>
          <p:cNvSpPr>
            <a:spLocks noGrp="1"/>
          </p:cNvSpPr>
          <p:nvPr>
            <p:ph type="ftr" sz="quarter" idx="11"/>
          </p:nvPr>
        </p:nvSpPr>
        <p:spPr/>
        <p:txBody>
          <a:bodyPr/>
          <a:lstStyle/>
          <a:p>
            <a:pPr marL="0" defTabSz="1949467" eaLnBrk="0" hangingPunct="0">
              <a:defRPr/>
            </a:pPr>
            <a:r>
              <a:rPr lang="en-US" sz="8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defTabSz="1950109">
              <a:defRPr/>
            </a:pPr>
            <a:fld id="{B4008EB6-D09E-4580-8CD6-DDB14511944F}" type="slidenum">
              <a:rPr lang="en-US" sz="3900" kern="0">
                <a:solidFill>
                  <a:sysClr val="windowText" lastClr="000000"/>
                </a:solidFill>
              </a:rPr>
              <a:pPr defTabSz="1950109">
                <a:defRPr/>
              </a:pPr>
              <a:t>13</a:t>
            </a:fld>
            <a:endParaRPr lang="en-US" sz="3900" kern="0">
              <a:solidFill>
                <a:sysClr val="windowText" lastClr="000000"/>
              </a:solidFill>
            </a:endParaRPr>
          </a:p>
        </p:txBody>
      </p:sp>
    </p:spTree>
    <p:extLst>
      <p:ext uri="{BB962C8B-B14F-4D97-AF65-F5344CB8AC3E}">
        <p14:creationId xmlns:p14="http://schemas.microsoft.com/office/powerpoint/2010/main" val="2842353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previous stories are just a sample of the types of scenarios that Azure SQL supports – and the benefits customers have experienced when choosing Azure SQL.</a:t>
            </a:r>
          </a:p>
          <a:p>
            <a:endParaRPr lang="en-US" dirty="0"/>
          </a:p>
          <a:p>
            <a:r>
              <a:rPr lang="en-US" dirty="0"/>
              <a:t>Enterprise Strategy Group recently published a commissioned study that looked at the potential savings and operational benefits of migrating from on-premises to Azure SQL, first to IaaS and then continuing to PaaS.</a:t>
            </a:r>
          </a:p>
          <a:p>
            <a:endParaRPr lang="en-US" dirty="0"/>
          </a:p>
          <a:p>
            <a:r>
              <a:rPr lang="en-US" dirty="0"/>
              <a:t>ESG saw that modernizing on Azure SQL’s managed databases provided an incremental +17% cost savings vs Azure SQL VMs, but also significant reductions in app and systems administration costs.</a:t>
            </a:r>
          </a:p>
          <a:p>
            <a:endParaRPr lang="en-US" dirty="0"/>
          </a:p>
          <a:p>
            <a:r>
              <a:rPr lang="en-US" dirty="0"/>
              <a:t>The benefits of fully-managed services are compelling, but ultimately you need to decide which Azure SQL options are right for you.</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1686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commissioned Forrester Consulting to conduct a Total Economic Impact™ study in March 2020 to examine potential cost savings and business benefits enterprises would achieve from migrating on-premises workloads to Azure SQL Database and Azure SQL Managed Instance.</a:t>
            </a:r>
          </a:p>
          <a:p>
            <a:endParaRPr lang="en-US" dirty="0"/>
          </a:p>
          <a:p>
            <a:r>
              <a:rPr lang="en-US" dirty="0"/>
              <a:t>Three years after the initial investment and migration, organizations realized up to 238% return on investment and saw significant productivity improvements across their IT and in-house DBA teams.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Choose Azure SQL and write your own success story.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5421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When connectivity, data sovereignty, or regulatory concerns drive a hybrid approach.  Azure SQL has you covered.</a:t>
            </a:r>
          </a:p>
          <a:p>
            <a:endParaRPr lang="en-US" dirty="0">
              <a:cs typeface="Segoe UI Semilight"/>
            </a:endParaRPr>
          </a:p>
          <a:p>
            <a:r>
              <a:rPr lang="en-US" dirty="0">
                <a:cs typeface="Segoe UI Semilight"/>
              </a:rPr>
              <a:t>SQL Managed Instance is now </a:t>
            </a:r>
            <a:r>
              <a:rPr lang="en-US" dirty="0">
                <a:ea typeface="+mn-lt"/>
                <a:cs typeface="+mn-lt"/>
              </a:rPr>
              <a:t>Azure Arc-enabled</a:t>
            </a:r>
            <a:r>
              <a:rPr lang="en-US" dirty="0">
                <a:ea typeface="+mn-lt"/>
                <a:cs typeface="Segoe UI Semilight"/>
              </a:rPr>
              <a:t>. B</a:t>
            </a:r>
            <a:r>
              <a:rPr lang="en-US" b="0" i="0" dirty="0">
                <a:solidFill>
                  <a:srgbClr val="F8F9FA"/>
                </a:solidFill>
                <a:effectLst/>
                <a:latin typeface="Segoe UI" panose="020B0502040204020203" pitchFamily="34" charset="0"/>
              </a:rPr>
              <a:t>ring Azure data services to on-premises, </a:t>
            </a:r>
            <a:r>
              <a:rPr lang="en-US" b="0" i="0" dirty="0" err="1">
                <a:solidFill>
                  <a:srgbClr val="F8F9FA"/>
                </a:solidFill>
                <a:effectLst/>
                <a:latin typeface="Segoe UI" panose="020B0502040204020203" pitchFamily="34" charset="0"/>
              </a:rPr>
              <a:t>multicloud</a:t>
            </a:r>
            <a:r>
              <a:rPr lang="en-US" b="0" i="0" dirty="0">
                <a:solidFill>
                  <a:srgbClr val="F8F9FA"/>
                </a:solidFill>
                <a:effectLst/>
                <a:latin typeface="Segoe UI" panose="020B0502040204020203" pitchFamily="34" charset="0"/>
              </a:rPr>
              <a:t>, and edge environments.</a:t>
            </a:r>
          </a:p>
          <a:p>
            <a:endParaRPr lang="en-US" dirty="0">
              <a:cs typeface="Segoe UI Semilight"/>
            </a:endParaRPr>
          </a:p>
          <a:p>
            <a:r>
              <a:rPr lang="en-US" b="0" i="0" dirty="0">
                <a:solidFill>
                  <a:srgbClr val="4C4C51"/>
                </a:solidFill>
                <a:effectLst/>
                <a:latin typeface="Segoe UI" panose="020B0502040204020203" pitchFamily="34" charset="0"/>
              </a:rPr>
              <a:t>Run Azure data services on-premises, at the edge, and in </a:t>
            </a:r>
            <a:r>
              <a:rPr lang="en-US" b="0" i="0" dirty="0" err="1">
                <a:solidFill>
                  <a:srgbClr val="4C4C51"/>
                </a:solidFill>
                <a:effectLst/>
                <a:latin typeface="Segoe UI" panose="020B0502040204020203" pitchFamily="34" charset="0"/>
              </a:rPr>
              <a:t>multicloud</a:t>
            </a:r>
            <a:r>
              <a:rPr lang="en-US" b="0" i="0" dirty="0">
                <a:solidFill>
                  <a:srgbClr val="4C4C51"/>
                </a:solidFill>
                <a:effectLst/>
                <a:latin typeface="Segoe UI" panose="020B0502040204020203" pitchFamily="34" charset="0"/>
              </a:rPr>
              <a:t> environments using Kubernetes on the infrastructure of your choice. Get the latest Azure innovations, elastic scale, and unified management for data workloads with or without direct cloud connection.</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3488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133D-3934-4C07-859C-B6F90610B008}" type="slidenum">
              <a:rPr lang="en-US" smtClean="0"/>
              <a:t>17</a:t>
            </a:fld>
            <a:endParaRPr lang="en-US"/>
          </a:p>
        </p:txBody>
      </p:sp>
    </p:spTree>
    <p:extLst>
      <p:ext uri="{BB962C8B-B14F-4D97-AF65-F5344CB8AC3E}">
        <p14:creationId xmlns:p14="http://schemas.microsoft.com/office/powerpoint/2010/main" val="555284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0400C6-7D58-4149-B7EA-A0A95610CC14}" type="slidenum">
              <a:rPr lang="en-US" smtClean="0"/>
              <a:t>18</a:t>
            </a:fld>
            <a:endParaRPr lang="en-US"/>
          </a:p>
        </p:txBody>
      </p:sp>
    </p:spTree>
    <p:extLst>
      <p:ext uri="{BB962C8B-B14F-4D97-AF65-F5344CB8AC3E}">
        <p14:creationId xmlns:p14="http://schemas.microsoft.com/office/powerpoint/2010/main" val="1021563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Azure SQL Database and Azure SQL Managed Instance are</a:t>
            </a:r>
            <a:r>
              <a:rPr lang="en-US" dirty="0"/>
              <a:t> fully-managed services that are always up to date with the latest features, updates and patches so you can focus more on developing great experiences for your customers instead of managing infrastructure and software. </a:t>
            </a:r>
            <a:r>
              <a:rPr lang="en-US" sz="1200" b="0" i="0" u="none" strike="noStrike" kern="1200" dirty="0">
                <a:solidFill>
                  <a:schemeClr val="tx1"/>
                </a:solidFill>
                <a:effectLst/>
                <a:latin typeface="+mn-lt"/>
                <a:ea typeface="+mn-ea"/>
                <a:cs typeface="+mn-cs"/>
              </a:rPr>
              <a:t>Our most recent investments provide the highest SQL Server on-premises application compatibility, remove the limits to application growth and help you cost-optimize your compute spend.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With Azure SQL Managed Instance, we’re </a:t>
            </a:r>
            <a:r>
              <a:rPr lang="en-US" sz="1200" b="1" i="0" u="none" strike="noStrike" kern="1200" dirty="0">
                <a:solidFill>
                  <a:schemeClr val="tx1"/>
                </a:solidFill>
                <a:effectLst/>
                <a:latin typeface="+mn-lt"/>
                <a:ea typeface="+mn-ea"/>
                <a:cs typeface="+mn-cs"/>
              </a:rPr>
              <a:t>streamlining</a:t>
            </a:r>
            <a:r>
              <a:rPr lang="en-US" sz="1200" b="0" i="0" u="none" strike="noStrike" kern="1200" dirty="0">
                <a:solidFill>
                  <a:schemeClr val="tx1"/>
                </a:solidFill>
                <a:effectLst/>
                <a:latin typeface="+mn-lt"/>
                <a:ea typeface="+mn-ea"/>
                <a:cs typeface="+mn-cs"/>
              </a:rPr>
              <a:t> </a:t>
            </a:r>
            <a:r>
              <a:rPr lang="en-US" b="1" dirty="0"/>
              <a:t>app modernization </a:t>
            </a:r>
            <a:r>
              <a:rPr lang="en-US" b="0" dirty="0"/>
              <a:t>by providing the full SQL Server programming surface area in the cloud, eliminating the need for code changes and providing the tools and environment DBAs are familiar with.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Break through the resource limitations that can affect your application’s performance. </a:t>
            </a:r>
            <a:r>
              <a:rPr lang="en-US" sz="1200" b="1" kern="1200" dirty="0">
                <a:solidFill>
                  <a:schemeClr val="tx1"/>
                </a:solidFill>
                <a:effectLst/>
                <a:latin typeface="+mn-lt"/>
                <a:ea typeface="+mn-ea"/>
                <a:cs typeface="+mn-cs"/>
              </a:rPr>
              <a:t>Azure SQL Database Hyperscale </a:t>
            </a:r>
            <a:r>
              <a:rPr lang="en-US" sz="1200" kern="1200" dirty="0">
                <a:solidFill>
                  <a:schemeClr val="tx1"/>
                </a:solidFill>
                <a:effectLst/>
                <a:latin typeface="+mn-lt"/>
                <a:ea typeface="+mn-ea"/>
                <a:cs typeface="+mn-cs"/>
              </a:rPr>
              <a:t>adapts to changing requirements by rapidly scaling storage up to 100 TB. Flexible, cloud native architecture allows storage to grow as needed and enables nearly instantaneous backups and fast database restores in minutes—regardless of the size of the data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Optimize costs and build modern apps your way with flexible compute options that include serverless. </a:t>
            </a:r>
            <a:r>
              <a:rPr lang="en-US" sz="1200" b="1" u="none" kern="1200" dirty="0">
                <a:solidFill>
                  <a:schemeClr val="tx1"/>
                </a:solidFill>
                <a:effectLst/>
                <a:latin typeface="+mn-lt"/>
                <a:ea typeface="+mn-ea"/>
                <a:cs typeface="+mn-cs"/>
              </a:rPr>
              <a:t>Azure SQL Database serverless </a:t>
            </a:r>
            <a:r>
              <a:rPr lang="en-US" sz="1200" kern="1200" dirty="0">
                <a:solidFill>
                  <a:schemeClr val="tx1"/>
                </a:solidFill>
                <a:effectLst/>
                <a:latin typeface="+mn-lt"/>
                <a:ea typeface="+mn-ea"/>
                <a:cs typeface="+mn-cs"/>
              </a:rPr>
              <a:t>simplifies performance management and helps developers focus on building apps faster and more efficiently with compute resources that automatically scale based on workload demand.  SQL Database serverless is best for scenarios where usage is intermittent and unpredictable and you only pay for compute resources you use on a per-second basis, optimizing overall price-performance. </a:t>
            </a:r>
          </a:p>
          <a:p>
            <a:endParaRPr lang="en-US" sz="1200" b="0" i="0" u="none" strike="noStrike"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Switch to Azure SQL Database and save with the best total cost of ownership. Azure SQL Database meets your mission-critical requirements while </a:t>
            </a:r>
            <a:r>
              <a:rPr lang="en-US" sz="1200" b="1" kern="1200" dirty="0">
                <a:solidFill>
                  <a:schemeClr val="tx1"/>
                </a:solidFill>
                <a:effectLst/>
                <a:latin typeface="+mn-lt"/>
                <a:ea typeface="+mn-ea"/>
                <a:cs typeface="+mn-cs"/>
              </a:rPr>
              <a:t>costing up to 86 percent less than the competition</a:t>
            </a:r>
            <a:r>
              <a:rPr lang="en-US" sz="1200" kern="1200" dirty="0">
                <a:solidFill>
                  <a:schemeClr val="tx1"/>
                </a:solidFill>
                <a:effectLst/>
                <a:latin typeface="+mn-lt"/>
                <a:ea typeface="+mn-ea"/>
                <a:cs typeface="+mn-cs"/>
              </a:rPr>
              <a:t>. Unique offers like </a:t>
            </a:r>
            <a:r>
              <a:rPr lang="en-US" sz="1200" b="1" kern="1200" dirty="0">
                <a:solidFill>
                  <a:schemeClr val="tx1"/>
                </a:solidFill>
                <a:effectLst/>
                <a:latin typeface="+mn-lt"/>
                <a:ea typeface="+mn-ea"/>
                <a:cs typeface="+mn-cs"/>
              </a:rPr>
              <a:t>Azure Hybrid Benefit for SQL Server </a:t>
            </a:r>
            <a:r>
              <a:rPr lang="en-US" sz="1200" kern="1200" dirty="0">
                <a:solidFill>
                  <a:schemeClr val="tx1"/>
                </a:solidFill>
                <a:effectLst/>
                <a:latin typeface="+mn-lt"/>
                <a:ea typeface="+mn-ea"/>
                <a:cs typeface="+mn-cs"/>
              </a:rPr>
              <a:t>maximize the value from your current licensing investments. Use your SQL Server licenses with Software Assurance and </a:t>
            </a:r>
            <a:r>
              <a:rPr lang="en-US" sz="1200" b="1" kern="1200" dirty="0">
                <a:solidFill>
                  <a:schemeClr val="tx1"/>
                </a:solidFill>
                <a:effectLst/>
                <a:latin typeface="+mn-lt"/>
                <a:ea typeface="+mn-ea"/>
                <a:cs typeface="+mn-cs"/>
              </a:rPr>
              <a:t>save up to 55 percent over pay-as-you-go pricing.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Our managed services are all built on a foundation of trust, reliability and productivity, securing your data with layers of protection and built-in controls, maximizing uptime with up to 99.995% availability and optimizing performance and durability on your behalf.</a:t>
            </a:r>
            <a:endParaRPr lang="en-US" b="1" dirty="0"/>
          </a:p>
          <a:p>
            <a:endParaRPr lang="en-US" dirty="0"/>
          </a:p>
        </p:txBody>
      </p:sp>
      <p:sp>
        <p:nvSpPr>
          <p:cNvPr id="4" name="Slide Number Placeholder 3"/>
          <p:cNvSpPr>
            <a:spLocks noGrp="1"/>
          </p:cNvSpPr>
          <p:nvPr>
            <p:ph type="sldNum" sz="quarter" idx="5"/>
          </p:nvPr>
        </p:nvSpPr>
        <p:spPr/>
        <p:txBody>
          <a:bodyPr/>
          <a:lstStyle/>
          <a:p>
            <a:fld id="{1C3DE33B-6BA1-4569-8418-75B90D64D5EE}" type="slidenum">
              <a:rPr lang="en-US" smtClean="0"/>
              <a:t>21</a:t>
            </a:fld>
            <a:endParaRPr lang="en-US"/>
          </a:p>
        </p:txBody>
      </p:sp>
    </p:spTree>
    <p:extLst>
      <p:ext uri="{BB962C8B-B14F-4D97-AF65-F5344CB8AC3E}">
        <p14:creationId xmlns:p14="http://schemas.microsoft.com/office/powerpoint/2010/main" val="1957436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3DE33B-6BA1-4569-8418-75B90D64D5EE}" type="slidenum">
              <a:rPr lang="en-US" smtClean="0"/>
              <a:t>22</a:t>
            </a:fld>
            <a:endParaRPr lang="en-US"/>
          </a:p>
        </p:txBody>
      </p:sp>
    </p:spTree>
    <p:extLst>
      <p:ext uri="{BB962C8B-B14F-4D97-AF65-F5344CB8AC3E}">
        <p14:creationId xmlns:p14="http://schemas.microsoft.com/office/powerpoint/2010/main" val="3614696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15000"/>
              </a:lnSpc>
              <a:spcBef>
                <a:spcPts val="0"/>
              </a:spcBef>
              <a:spcAft>
                <a:spcPts val="1000"/>
              </a:spcAft>
              <a:buClrTx/>
              <a:buSzTx/>
              <a:buFontTx/>
              <a:buNone/>
              <a:tabLst/>
              <a:defRPr/>
            </a:pPr>
            <a:r>
              <a:rPr lang="en-US" sz="500">
                <a:effectLst/>
                <a:latin typeface="Calibri" panose="020F0502020204030204" pitchFamily="34" charset="0"/>
                <a:ea typeface="Calibri" panose="020F0502020204030204" pitchFamily="34" charset="0"/>
              </a:rPr>
              <a:t>Getting the right answers to these questions is possible when all your data assets are connected and managed in a cohesive fashion.  This is why we announced the Microsoft Intelligent Data Platform, </a:t>
            </a:r>
            <a:r>
              <a:rPr lang="en-US" sz="1200">
                <a:effectLst/>
                <a:latin typeface="Calibri" panose="020F0502020204030204" pitchFamily="34" charset="0"/>
                <a:ea typeface="Times New Roman" panose="02020603050405020304" pitchFamily="18" charset="0"/>
              </a:rPr>
              <a:t>the leading cloud data platform that empowers organizations to invest more time creating value rather than integrating and managing their data estate.  </a:t>
            </a:r>
            <a:endParaRPr lang="en-US" sz="500">
              <a:effectLst/>
              <a:latin typeface="Calibri" panose="020F0502020204030204" pitchFamily="34" charset="0"/>
              <a:ea typeface="Calibri" panose="020F0502020204030204" pitchFamily="34" charset="0"/>
            </a:endParaRPr>
          </a:p>
          <a:p>
            <a:pPr marL="0" marR="0">
              <a:lnSpc>
                <a:spcPct val="115000"/>
              </a:lnSpc>
              <a:spcBef>
                <a:spcPts val="0"/>
              </a:spcBef>
              <a:spcAft>
                <a:spcPts val="1000"/>
              </a:spcAft>
            </a:pPr>
            <a:endParaRPr lang="en-US" sz="500">
              <a:effectLst/>
              <a:latin typeface="Calibri" panose="020F0502020204030204" pitchFamily="34" charset="0"/>
              <a:ea typeface="Times New Roman" panose="02020603050405020304" pitchFamily="18" charset="0"/>
              <a:cs typeface="Calibri" panose="020F0502020204030204" pitchFamily="34" charset="0"/>
            </a:endParaRPr>
          </a:p>
          <a:p>
            <a:pPr marL="285750" marR="0" lvl="0" indent="-285750" algn="l" defTabSz="914367"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US" sz="1200">
                <a:solidFill>
                  <a:srgbClr val="6B6B6B"/>
                </a:solidFill>
                <a:effectLst/>
                <a:highlight>
                  <a:srgbClr val="FFFF00"/>
                </a:highlight>
                <a:latin typeface="Calibri" panose="020F0502020204030204" pitchFamily="34" charset="0"/>
                <a:ea typeface="Times New Roman" panose="02020603050405020304" pitchFamily="18" charset="0"/>
              </a:rPr>
              <a:t>The platform is made up of capabilities across databases, analytics and governance that, on their own, meet specific business needs and already bring many benefits but together helps </a:t>
            </a:r>
            <a:r>
              <a:rPr lang="en-US" sz="1200">
                <a:effectLst/>
                <a:latin typeface="Calibri" panose="020F0502020204030204" pitchFamily="34" charset="0"/>
                <a:ea typeface="Times New Roman" panose="02020603050405020304" pitchFamily="18" charset="0"/>
              </a:rPr>
              <a:t>easily evolve applications to include advanced analytics and intelligence.  </a:t>
            </a:r>
            <a:r>
              <a:rPr lang="en-US" sz="1200">
                <a:effectLst/>
                <a:latin typeface="Segoe UI" panose="020B0502040204020203" pitchFamily="34" charset="0"/>
                <a:ea typeface="Times New Roman" panose="02020603050405020304" pitchFamily="18" charset="0"/>
              </a:rPr>
              <a:t>It is the integration of the products you are already using today to accelerate innovation and achieve agility, across our cloud, as well as others</a:t>
            </a:r>
            <a:endParaRPr lang="en-US" sz="1200">
              <a:effectLst/>
              <a:latin typeface="Times New Roman" panose="02020603050405020304" pitchFamily="18" charset="0"/>
              <a:ea typeface="Times New Roman" panose="02020603050405020304" pitchFamily="18" charset="0"/>
            </a:endParaRPr>
          </a:p>
          <a:p>
            <a:pPr marL="285750" marR="0" lvl="0" indent="-285750" algn="l">
              <a:lnSpc>
                <a:spcPct val="105000"/>
              </a:lnSpc>
              <a:spcBef>
                <a:spcPts val="0"/>
              </a:spcBef>
              <a:spcAft>
                <a:spcPts val="0"/>
              </a:spcAft>
              <a:buFont typeface="Arial" panose="020B0604020202020204" pitchFamily="34" charset="0"/>
              <a:buChar char="•"/>
            </a:pPr>
            <a:r>
              <a:rPr lang="en-US" sz="1200">
                <a:effectLst/>
                <a:latin typeface="Segoe UI" panose="020B0502040204020203" pitchFamily="34" charset="0"/>
                <a:ea typeface="Times New Roman" panose="02020603050405020304" pitchFamily="18" charset="0"/>
              </a:rPr>
              <a:t>We want to remove key points of friction between your databases and analytics systems while ensuring your full data estate can be automatically mapped and governed</a:t>
            </a:r>
            <a:endParaRPr lang="en-US" sz="1200">
              <a:effectLst/>
              <a:latin typeface="Times New Roman" panose="02020603050405020304" pitchFamily="18" charset="0"/>
              <a:ea typeface="Times New Roman" panose="02020603050405020304" pitchFamily="18" charset="0"/>
            </a:endParaRPr>
          </a:p>
          <a:p>
            <a:pPr marL="285750" marR="0" lvl="0" indent="-285750" algn="l">
              <a:lnSpc>
                <a:spcPct val="105000"/>
              </a:lnSpc>
              <a:spcBef>
                <a:spcPts val="0"/>
              </a:spcBef>
              <a:spcAft>
                <a:spcPts val="0"/>
              </a:spcAft>
              <a:buFont typeface="Arial" panose="020B0604020202020204" pitchFamily="34" charset="0"/>
              <a:buChar char="•"/>
            </a:pPr>
            <a:r>
              <a:rPr lang="en-US" sz="1200">
                <a:effectLst/>
                <a:latin typeface="Segoe UI" panose="020B0502040204020203" pitchFamily="34" charset="0"/>
                <a:ea typeface="Times New Roman" panose="02020603050405020304" pitchFamily="18" charset="0"/>
              </a:rPr>
              <a:t>Organizations can analyze large volumes of operational data in near real-time with no extraction, transformation, or loading (ETL) pipelines, and no performance impact on transactional workloads</a:t>
            </a:r>
            <a:endParaRPr lang="en-US" sz="1200">
              <a:effectLst/>
              <a:latin typeface="Times New Roman" panose="02020603050405020304" pitchFamily="18" charset="0"/>
              <a:ea typeface="Times New Roman" panose="02020603050405020304" pitchFamily="18" charset="0"/>
            </a:endParaRPr>
          </a:p>
          <a:p>
            <a:pPr marL="285750" marR="0" lvl="0" indent="-285750" algn="l">
              <a:lnSpc>
                <a:spcPct val="105000"/>
              </a:lnSpc>
              <a:spcBef>
                <a:spcPts val="0"/>
              </a:spcBef>
              <a:spcAft>
                <a:spcPts val="0"/>
              </a:spcAft>
              <a:buFont typeface="Arial" panose="020B0604020202020204" pitchFamily="34" charset="0"/>
              <a:buChar char="•"/>
            </a:pPr>
            <a:r>
              <a:rPr lang="en-US" sz="1200">
                <a:effectLst/>
                <a:latin typeface="Segoe UI" panose="020B0502040204020203" pitchFamily="34" charset="0"/>
                <a:ea typeface="Times New Roman" panose="02020603050405020304" pitchFamily="18" charset="0"/>
              </a:rPr>
              <a:t>And anyone in the organization, whether they’re a data scientist, data analyst or a domain expert, can access, analyze, and share data</a:t>
            </a:r>
          </a:p>
          <a:p>
            <a:pPr marL="0" marR="0" lvl="0" indent="0" algn="l">
              <a:lnSpc>
                <a:spcPct val="105000"/>
              </a:lnSpc>
              <a:spcBef>
                <a:spcPts val="0"/>
              </a:spcBef>
              <a:spcAft>
                <a:spcPts val="0"/>
              </a:spcAft>
              <a:buFont typeface="Symbol" panose="05050102010706020507" pitchFamily="18" charset="2"/>
              <a:buNone/>
            </a:pPr>
            <a:endParaRPr lang="en-US" sz="1200">
              <a:effectLst/>
              <a:latin typeface="Segoe UI" panose="020B0502040204020203" pitchFamily="34" charset="0"/>
              <a:ea typeface="Times New Roman" panose="02020603050405020304" pitchFamily="18" charset="0"/>
            </a:endParaRPr>
          </a:p>
          <a:p>
            <a:pPr marL="0" marR="0" lvl="0" indent="0" algn="l">
              <a:lnSpc>
                <a:spcPct val="105000"/>
              </a:lnSpc>
              <a:spcBef>
                <a:spcPts val="0"/>
              </a:spcBef>
              <a:spcAft>
                <a:spcPts val="0"/>
              </a:spcAft>
              <a:buFont typeface="Symbol" panose="05050102010706020507" pitchFamily="18" charset="2"/>
              <a:buNone/>
            </a:pPr>
            <a:endParaRPr lang="en-US" sz="1200">
              <a:effectLst/>
              <a:latin typeface="Segoe UI" panose="020B0502040204020203" pitchFamily="34" charset="0"/>
              <a:ea typeface="Times New Roman" panose="02020603050405020304" pitchFamily="18" charset="0"/>
            </a:endParaRPr>
          </a:p>
          <a:p>
            <a:pPr marL="0" marR="0" lvl="0" indent="0" algn="l" defTabSz="914367" rtl="0" eaLnBrk="1" fontAlgn="auto" latinLnBrk="0" hangingPunct="1">
              <a:lnSpc>
                <a:spcPct val="90000"/>
              </a:lnSpc>
              <a:spcBef>
                <a:spcPts val="0"/>
              </a:spcBef>
              <a:spcAft>
                <a:spcPts val="0"/>
              </a:spcAft>
              <a:buClrTx/>
              <a:buSzTx/>
              <a:buFontTx/>
              <a:buNone/>
              <a:tabLst/>
              <a:defRPr/>
            </a:pPr>
            <a:r>
              <a:rPr lang="en-US" sz="1100">
                <a:effectLst/>
                <a:latin typeface="Calibri" panose="020F0502020204030204" pitchFamily="34" charset="0"/>
                <a:ea typeface="Calibri" panose="020F0502020204030204" pitchFamily="34" charset="0"/>
              </a:rPr>
              <a:t>This is the state we are all aiming for is where we can:</a:t>
            </a:r>
          </a:p>
          <a:p>
            <a:pPr marL="0" marR="0">
              <a:spcBef>
                <a:spcPts val="0"/>
              </a:spcBef>
              <a:spcAft>
                <a:spcPts val="0"/>
              </a:spcAft>
            </a:pPr>
            <a:endParaRPr lang="en-US" sz="1100">
              <a:effectLst/>
              <a:latin typeface="Calibri" panose="020F0502020204030204" pitchFamily="34" charset="0"/>
              <a:ea typeface="Calibri" panose="020F0502020204030204" pitchFamily="34" charset="0"/>
            </a:endParaRPr>
          </a:p>
          <a:p>
            <a:pPr marL="228600" marR="0" lvl="0" indent="-228600" algn="l" defTabSz="914367" rtl="0" eaLnBrk="1" fontAlgn="auto" latinLnBrk="0" hangingPunct="1">
              <a:lnSpc>
                <a:spcPct val="90000"/>
              </a:lnSpc>
              <a:spcBef>
                <a:spcPts val="0"/>
              </a:spcBef>
              <a:spcAft>
                <a:spcPts val="0"/>
              </a:spcAft>
              <a:buClrTx/>
              <a:buSzTx/>
              <a:buFontTx/>
              <a:buAutoNum type="arabicPeriod"/>
              <a:tabLst/>
              <a:defRPr/>
            </a:pPr>
            <a:r>
              <a:rPr lang="en-US" sz="1100">
                <a:effectLst/>
                <a:latin typeface="Calibri" panose="020F0502020204030204" pitchFamily="34" charset="0"/>
                <a:ea typeface="Calibri" panose="020F0502020204030204" pitchFamily="34" charset="0"/>
              </a:rPr>
              <a:t>Accelerate innovation, </a:t>
            </a:r>
            <a:r>
              <a:rPr lang="en-US" sz="2000"/>
              <a:t>Focus on what matters most – your business. Free resources to create frictionless customer experiences, transform products and empower employees. </a:t>
            </a:r>
            <a:endParaRPr lang="en-US" sz="1100">
              <a:effectLst/>
              <a:latin typeface="Calibri" panose="020F0502020204030204" pitchFamily="34" charset="0"/>
              <a:ea typeface="Calibri" panose="020F0502020204030204" pitchFamily="34" charset="0"/>
            </a:endParaRPr>
          </a:p>
          <a:p>
            <a:pPr marL="228600" marR="0" lvl="0" indent="-228600" algn="l" defTabSz="914367" rtl="0" eaLnBrk="1" fontAlgn="auto" latinLnBrk="0" hangingPunct="1">
              <a:lnSpc>
                <a:spcPct val="90000"/>
              </a:lnSpc>
              <a:spcBef>
                <a:spcPts val="0"/>
              </a:spcBef>
              <a:spcAft>
                <a:spcPts val="0"/>
              </a:spcAft>
              <a:buClrTx/>
              <a:buSzTx/>
              <a:buFontTx/>
              <a:buAutoNum type="arabicPeriod"/>
              <a:tabLst/>
              <a:defRPr/>
            </a:pPr>
            <a:r>
              <a:rPr lang="en-US" sz="1200"/>
              <a:t>Achieve agility, Pivot faster to respond to dynamic environments with an integrated data platform that adapts to your needs with hybrid and multi cloud capabilities. Build how you want, deploy where you want and gain fast, continuous insights.  </a:t>
            </a:r>
          </a:p>
          <a:p>
            <a:pPr marL="228600" marR="0" lvl="0" indent="-228600" algn="l" defTabSz="914367" rtl="0" eaLnBrk="1" fontAlgn="auto" latinLnBrk="0" hangingPunct="1">
              <a:lnSpc>
                <a:spcPct val="90000"/>
              </a:lnSpc>
              <a:spcBef>
                <a:spcPts val="0"/>
              </a:spcBef>
              <a:spcAft>
                <a:spcPts val="0"/>
              </a:spcAft>
              <a:buClrTx/>
              <a:buSzTx/>
              <a:buFontTx/>
              <a:buAutoNum type="arabicPeriod"/>
              <a:tabLst/>
              <a:defRPr/>
            </a:pPr>
            <a:r>
              <a:rPr lang="en-US" sz="1200"/>
              <a:t>Build on a</a:t>
            </a:r>
            <a:r>
              <a:rPr lang="en-US" sz="1200" b="1"/>
              <a:t> trusted </a:t>
            </a:r>
            <a:r>
              <a:rPr lang="en-US" sz="1200"/>
              <a:t>platform, Deliver data-powered experiences with the security and privacy controls required to innovate with confidence. Azure provides the most comprehensive protection for your valuable business data.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6696C-61DA-40FF-B003-63A9C359DB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236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US" sz="3200" b="1">
                <a:effectLst/>
                <a:latin typeface="Calibri"/>
                <a:ea typeface="Calibri" panose="020F0502020204030204" pitchFamily="34" charset="0"/>
                <a:cs typeface="Calibri"/>
              </a:rPr>
              <a:t>Azure SQL Edge </a:t>
            </a:r>
            <a:r>
              <a:rPr lang="en-US" sz="3200">
                <a:effectLst/>
                <a:latin typeface="Calibri"/>
                <a:ea typeface="Calibri" panose="020F0502020204030204" pitchFamily="34" charset="0"/>
                <a:cs typeface="Calibri"/>
              </a:rPr>
              <a:t>extends the industry-leading performance and security of Microsoft SQL engine to the intelligent edge.</a:t>
            </a:r>
            <a:r>
              <a:rPr lang="en-US" sz="3200">
                <a:latin typeface="Calibri"/>
                <a:ea typeface="Calibri" panose="020F0502020204030204" pitchFamily="34" charset="0"/>
                <a:cs typeface="Calibri"/>
              </a:rPr>
              <a:t> </a:t>
            </a:r>
            <a:endParaRPr lang="en-US" sz="3200">
              <a:effectLst/>
              <a:latin typeface="Calibri" panose="020F0502020204030204" pitchFamily="34" charset="0"/>
              <a:ea typeface="Calibri" panose="020F0502020204030204" pitchFamily="34" charset="0"/>
            </a:endParaRPr>
          </a:p>
          <a:p>
            <a:pPr>
              <a:spcAft>
                <a:spcPts val="0"/>
              </a:spcAft>
            </a:pPr>
            <a:r>
              <a:rPr lang="en-US" sz="3200">
                <a:effectLst/>
                <a:latin typeface="Calibri"/>
                <a:ea typeface="Calibri" panose="020F0502020204030204" pitchFamily="34" charset="0"/>
                <a:cs typeface="Calibri"/>
              </a:rPr>
              <a:t>Optimized for IoT gateways and devices, this small-footprint container provides real-time insights with built-in streaming, storage, and </a:t>
            </a:r>
            <a:r>
              <a:rPr lang="en-US" sz="3200">
                <a:latin typeface="Calibri"/>
                <a:ea typeface="Calibri" panose="020F0502020204030204" pitchFamily="34" charset="0"/>
                <a:cs typeface="Calibri"/>
              </a:rPr>
              <a:t>support for AI</a:t>
            </a:r>
            <a:r>
              <a:rPr lang="en-US" sz="3200">
                <a:effectLst/>
                <a:latin typeface="Calibri"/>
                <a:ea typeface="Calibri" panose="020F0502020204030204" pitchFamily="34" charset="0"/>
                <a:cs typeface="Calibri"/>
              </a:rPr>
              <a:t>. Customers will be able to deploy SQL Edge in connected, disconnected, or semi-connected environments.</a:t>
            </a:r>
          </a:p>
          <a:p>
            <a:pPr marL="0" marR="0">
              <a:spcBef>
                <a:spcPts val="0"/>
              </a:spcBef>
              <a:spcAft>
                <a:spcPts val="0"/>
              </a:spcAft>
            </a:pPr>
            <a:r>
              <a:rPr lang="en-US" sz="3200">
                <a:effectLst/>
                <a:latin typeface="Calibri"/>
                <a:ea typeface="Calibri" panose="020F0502020204030204" pitchFamily="34" charset="0"/>
                <a:cs typeface="Calibri"/>
              </a:rPr>
              <a:t> </a:t>
            </a:r>
          </a:p>
          <a:p>
            <a:r>
              <a:rPr lang="en-US" sz="1200">
                <a:latin typeface="Segoe UI"/>
                <a:cs typeface="Segoe UI"/>
              </a:rPr>
              <a:t>Let’s look at a few of the features that distinguish Azure SQL Edge as a complete edge solution.</a:t>
            </a:r>
          </a:p>
          <a:p>
            <a:r>
              <a:rPr lang="en-US" sz="1200">
                <a:latin typeface="Segoe UI"/>
                <a:cs typeface="Segoe UI"/>
              </a:rPr>
              <a:t> </a:t>
            </a:r>
          </a:p>
          <a:p>
            <a:r>
              <a:rPr lang="en-US" sz="1200" b="1">
                <a:latin typeface="Segoe UI"/>
                <a:cs typeface="Segoe UI"/>
              </a:rPr>
              <a:t>Built-In data streaming</a:t>
            </a:r>
            <a:r>
              <a:rPr lang="en-US" sz="1200">
                <a:latin typeface="Segoe UI"/>
                <a:cs typeface="Segoe UI"/>
              </a:rPr>
              <a:t>, which is easy to use and provides real-time data streaming, analytics, and event-processing to analyze and process high volumes of fast-streaming data from multiple sources, simultaneously.</a:t>
            </a:r>
          </a:p>
          <a:p>
            <a:r>
              <a:rPr lang="en-US" sz="1200">
                <a:latin typeface="Segoe UI"/>
                <a:cs typeface="Segoe UI"/>
              </a:rPr>
              <a:t> </a:t>
            </a:r>
          </a:p>
          <a:p>
            <a:r>
              <a:rPr lang="en-US" sz="1200" b="1">
                <a:latin typeface="Segoe UI"/>
                <a:cs typeface="Segoe UI"/>
              </a:rPr>
              <a:t>Built-In Time series</a:t>
            </a:r>
            <a:r>
              <a:rPr lang="en-US" sz="1200">
                <a:latin typeface="Segoe UI"/>
                <a:cs typeface="Segoe UI"/>
              </a:rPr>
              <a:t> - Optimized for edge workloads -  stream, store, and analyze time-series data while it’s in motion (incoming stream) or at rest (stored in database) using windowed aggregation, anomaly detection, grouping and filtering capabilities. And, achieve deeper insights by combining data types such as time-series and graph.?</a:t>
            </a:r>
          </a:p>
          <a:p>
            <a:r>
              <a:rPr lang="en-US" sz="1200">
                <a:latin typeface="Segoe UI"/>
                <a:cs typeface="Segoe UI"/>
              </a:rPr>
              <a:t> </a:t>
            </a:r>
          </a:p>
          <a:p>
            <a:r>
              <a:rPr lang="en-US" sz="1200" b="1">
                <a:latin typeface="Segoe UI"/>
                <a:cs typeface="Segoe UI"/>
              </a:rPr>
              <a:t>Analytics and AI</a:t>
            </a:r>
            <a:r>
              <a:rPr lang="en-US" sz="1200">
                <a:latin typeface="Segoe UI"/>
                <a:cs typeface="Segoe UI"/>
              </a:rPr>
              <a:t>, even when disconnected from upstream networks, SQL Edge provides ways to identify anomalies and run machine leaning based data inferencing. SQL Edge does not provide any in-built ML/AI models, except for the built in anomaly detection capability in the streaming engine. Customers will need to train/test their ML models before the models can be deployed to SQL Edge for data inferencing.   </a:t>
            </a:r>
            <a:endParaRPr lang="en-US" sz="1200">
              <a:cs typeface="Segoe UI"/>
            </a:endParaRPr>
          </a:p>
          <a:p>
            <a:r>
              <a:rPr lang="en-US" sz="1200">
                <a:latin typeface="Segoe UI"/>
                <a:cs typeface="Segoe UI"/>
              </a:rPr>
              <a:t> </a:t>
            </a:r>
          </a:p>
          <a:p>
            <a:r>
              <a:rPr lang="en-US" sz="1200" b="1">
                <a:latin typeface="Segoe UI"/>
                <a:cs typeface="Segoe UI"/>
              </a:rPr>
              <a:t>Native data movement</a:t>
            </a:r>
            <a:r>
              <a:rPr lang="en-US" sz="1200">
                <a:latin typeface="Segoe UI"/>
                <a:cs typeface="Segoe UI"/>
              </a:rPr>
              <a:t> to SQL Server on premises and services such as SQL Database and Azure Cosmos DB in the cloud, including the flexibility to choose the data sources and targets best suited to your needs as an application developer or operator.?</a:t>
            </a:r>
          </a:p>
          <a:p>
            <a:endParaRPr lang="en-US" sz="1200">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latin typeface="Segoe UI"/>
                <a:cs typeface="Segoe UI"/>
              </a:rPr>
              <a:t>Your Choice of Platform </a:t>
            </a:r>
            <a:r>
              <a:rPr lang="en-US" sz="1800">
                <a:effectLst/>
                <a:latin typeface="Segoe UI" panose="020B0502040204020203" pitchFamily="34" charset="0"/>
                <a:ea typeface="Calibri" panose="020F0502020204030204" pitchFamily="34" charset="0"/>
                <a:cs typeface="Arial" panose="020B0604020202020204" pitchFamily="34" charset="0"/>
              </a:rPr>
              <a:t>Run SQL on ARM 64 and x64 architecture. A small footprint under 500mb means you can deploy on IoT devices as small as a Raspberry Pi.</a:t>
            </a:r>
            <a:endParaRPr lang="en-US" sz="1200" b="1">
              <a:latin typeface="Segoe UI"/>
              <a:cs typeface="Segoe UI"/>
            </a:endParaRPr>
          </a:p>
          <a:p>
            <a:r>
              <a:rPr lang="en-US" sz="1200">
                <a:latin typeface="Segoe UI"/>
                <a:cs typeface="Segoe UI"/>
              </a:rPr>
              <a:t> </a:t>
            </a:r>
          </a:p>
          <a:p>
            <a:pPr>
              <a:spcAft>
                <a:spcPts val="0"/>
              </a:spcAft>
            </a:pPr>
            <a:r>
              <a:rPr lang="en-US" sz="1200" b="1">
                <a:latin typeface="Segoe UI"/>
                <a:cs typeface="Segoe UI"/>
              </a:rPr>
              <a:t>Industry leading security and performance</a:t>
            </a:r>
            <a:r>
              <a:rPr lang="en-US" sz="1200">
                <a:latin typeface="Segoe UI"/>
                <a:cs typeface="Segoe UI"/>
              </a:rPr>
              <a:t> with a flexible business continuity and disaster recovery solution, industry-leading data protection and security tools including features such as encryption of data at rest and in motion, role-based or attribute-based access controls, and data masking.</a:t>
            </a:r>
          </a:p>
          <a:p>
            <a:pPr>
              <a:spcAft>
                <a:spcPts val="0"/>
              </a:spcAft>
            </a:pPr>
            <a:endParaRPr lang="en-US" sz="1200">
              <a:cs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706DE7-EF56-4069-B31B-943F90638F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4985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Segoe UI" panose="020B0502040204020203" pitchFamily="34" charset="0"/>
                <a:ea typeface="Calibri" panose="020F0502020204030204" pitchFamily="34" charset="0"/>
              </a:rPr>
              <a:t>We're also integrating The Intelligent Data Platform with the rest of the Microsoft Cloud, for enabling richer data experiences for business users of Microsoft 365 and Dynamics 365 and Power Platform.</a:t>
            </a:r>
          </a:p>
          <a:p>
            <a:endParaRPr lang="en-US" sz="120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chemeClr val="accent1"/>
                    </a:gs>
                    <a:gs pos="83000">
                      <a:schemeClr val="accent1"/>
                    </a:gs>
                  </a:gsLst>
                  <a:lin ang="5400000" scaled="1"/>
                </a:gradFill>
                <a:latin typeface="+mj-lt"/>
              </a:rPr>
              <a:t>The first step for a successful digital transformation is often data modernization.  Migrating and modernizing your databases allows you to focus on your application, not your database. You no longer have to worry about scaling your applications to meet high demand, security and management is made simple, and you’re always up to date with the latest and greatest database features, irrespective of whether you prefer proprietary or open source databases.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6696C-61DA-40FF-B003-63A9C359DB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003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0400C6-7D58-4149-B7EA-A0A95610CC14}" type="slidenum">
              <a:rPr lang="en-US" smtClean="0"/>
              <a:t>5</a:t>
            </a:fld>
            <a:endParaRPr lang="en-US"/>
          </a:p>
        </p:txBody>
      </p:sp>
    </p:spTree>
    <p:extLst>
      <p:ext uri="{BB962C8B-B14F-4D97-AF65-F5344CB8AC3E}">
        <p14:creationId xmlns:p14="http://schemas.microsoft.com/office/powerpoint/2010/main" val="1707015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These are the typical triggers that are making customers look at migrating or modernizing their workloads on the cloud.</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Cash flow challenges </a:t>
            </a:r>
            <a:r>
              <a:rPr lang="en-US" b="0" dirty="0"/>
              <a:t>– This includes cash flow challenges not just for our customers, but also their entire ecosystem (e.g., suppliers, distributors, end customers). </a:t>
            </a:r>
          </a:p>
          <a:p>
            <a:pPr marL="171450" indent="-171450">
              <a:buFont typeface="Arial" panose="020B0604020202020204" pitchFamily="34" charset="0"/>
              <a:buChar char="•"/>
            </a:pPr>
            <a:r>
              <a:rPr lang="en-US" b="1" dirty="0"/>
              <a:t>Cybersecurity threats</a:t>
            </a:r>
            <a:r>
              <a:rPr lang="en-US" b="0" dirty="0"/>
              <a:t> – Customers are feeling more vulnerable to attackers, their defenses are down </a:t>
            </a:r>
          </a:p>
          <a:p>
            <a:pPr marL="171450" indent="-171450">
              <a:buFont typeface="Arial" panose="020B0604020202020204" pitchFamily="34" charset="0"/>
              <a:buChar char="•"/>
            </a:pPr>
            <a:r>
              <a:rPr lang="en-US" b="1" dirty="0"/>
              <a:t>Scarce IT budgets/resources </a:t>
            </a:r>
            <a:r>
              <a:rPr lang="en-US" b="0" dirty="0"/>
              <a:t>– Customers are reporting the need to free up IT $s to invest into other parts of the business that may need it more </a:t>
            </a:r>
          </a:p>
          <a:p>
            <a:pPr marL="171450" indent="-171450">
              <a:buFont typeface="Arial" panose="020B0604020202020204" pitchFamily="34" charset="0"/>
              <a:buChar char="•"/>
            </a:pPr>
            <a:r>
              <a:rPr lang="en-US" b="1" dirty="0"/>
              <a:t>Ability to meet surge demand </a:t>
            </a:r>
            <a:r>
              <a:rPr lang="en-US" b="0" dirty="0"/>
              <a:t>– Several industries such as healthcare, retail are seeing a surge in demand. They are finding that their existing systems and solutions just can’t keep up. </a:t>
            </a:r>
          </a:p>
          <a:p>
            <a:pPr marL="171450" indent="-171450">
              <a:buFont typeface="Arial" panose="020B0604020202020204" pitchFamily="34" charset="0"/>
              <a:buChar char="•"/>
            </a:pPr>
            <a:r>
              <a:rPr lang="en-US" b="1" dirty="0"/>
              <a:t>Business continuity </a:t>
            </a:r>
            <a:r>
              <a:rPr lang="en-US" b="0" dirty="0"/>
              <a:t>– Customers have real concerns about their day to day operations being interrupted (e.g., network connectivity, data loss)</a:t>
            </a:r>
          </a:p>
          <a:p>
            <a:pPr marL="171450" indent="-171450">
              <a:buFont typeface="Arial" panose="020B0604020202020204" pitchFamily="34" charset="0"/>
              <a:buChar char="•"/>
            </a:pPr>
            <a:r>
              <a:rPr lang="en-US" b="1" dirty="0"/>
              <a:t>Datacenter contract expiry </a:t>
            </a:r>
            <a:r>
              <a:rPr lang="en-US" b="0" dirty="0"/>
              <a:t>– Many customers we speak to are viewing contract expiry as an inflection point to consider cloud migrations (“is it worth running my own given resource/cash flow challenges”?)</a:t>
            </a:r>
            <a:endParaRPr lang="en-US" sz="1400" kern="1200" dirty="0">
              <a:solidFill>
                <a:schemeClr val="tx1"/>
              </a:solidFill>
              <a:effectLst/>
              <a:latin typeface="+mn-lt"/>
              <a:ea typeface="+mn-ea"/>
              <a:cs typeface="+mn-cs"/>
            </a:endParaRPr>
          </a:p>
          <a:p>
            <a:pPr marL="0" indent="0">
              <a:buFont typeface="Arial" panose="020B0604020202020204" pitchFamily="34" charset="0"/>
              <a:buNone/>
            </a:pPr>
            <a:endParaRPr lang="en-US" b="0" dirty="0"/>
          </a:p>
          <a:p>
            <a:endParaRPr lang="en-US" b="0" dirty="0"/>
          </a:p>
          <a:p>
            <a:endParaRPr lang="en-US" b="0" dirty="0"/>
          </a:p>
          <a:p>
            <a:endParaRPr lang="en-US" dirty="0"/>
          </a:p>
        </p:txBody>
      </p:sp>
      <p:sp>
        <p:nvSpPr>
          <p:cNvPr id="4" name="Slide Number Placeholder 3"/>
          <p:cNvSpPr>
            <a:spLocks noGrp="1"/>
          </p:cNvSpPr>
          <p:nvPr>
            <p:ph type="sldNum" sz="quarter" idx="5"/>
          </p:nvPr>
        </p:nvSpPr>
        <p:spPr/>
        <p:txBody>
          <a:bodyPr/>
          <a:lstStyle/>
          <a:p>
            <a:fld id="{1C3DE33B-6BA1-4569-8418-75B90D64D5EE}" type="slidenum">
              <a:rPr lang="en-US" smtClean="0"/>
              <a:t>6</a:t>
            </a:fld>
            <a:endParaRPr lang="en-US"/>
          </a:p>
        </p:txBody>
      </p:sp>
    </p:spTree>
    <p:extLst>
      <p:ext uri="{BB962C8B-B14F-4D97-AF65-F5344CB8AC3E}">
        <p14:creationId xmlns:p14="http://schemas.microsoft.com/office/powerpoint/2010/main" val="185973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rtl="0" eaLnBrk="1" fontAlgn="auto" latinLnBrk="0" hangingPunct="1">
              <a:spcBef>
                <a:spcPts val="0"/>
              </a:spcBef>
              <a:spcAft>
                <a:spcPts val="0"/>
              </a:spcAft>
            </a:pPr>
            <a:r>
              <a:rPr lang="en-US" sz="1800" b="0" i="0" u="none" strike="noStrike" kern="1200" dirty="0">
                <a:solidFill>
                  <a:srgbClr val="50E6FF"/>
                </a:solidFill>
                <a:effectLst/>
                <a:latin typeface="Segoe UI Semibold" panose="020B0702040204020203" pitchFamily="34" charset="0"/>
              </a:rPr>
              <a:t>Pay less, use best-in-class infrastructure:</a:t>
            </a:r>
            <a:endParaRPr lang="en-US" sz="1800" b="0" i="0" u="none" strike="noStrike" dirty="0">
              <a:effectLst/>
              <a:latin typeface="Arial" panose="020B0604020202020204" pitchFamily="34" charset="0"/>
            </a:endParaRPr>
          </a:p>
          <a:p>
            <a:pPr marL="0" marR="0" indent="0" algn="l" rtl="0" eaLnBrk="1" fontAlgn="auto" latinLnBrk="0" hangingPunct="1">
              <a:spcBef>
                <a:spcPts val="0"/>
              </a:spcBef>
              <a:spcAft>
                <a:spcPts val="800"/>
              </a:spcAft>
            </a:pPr>
            <a:r>
              <a:rPr lang="en-US" sz="1800" b="0" i="0" u="none" strike="noStrike" kern="1200" spc="0" baseline="0" dirty="0">
                <a:ln>
                  <a:noFill/>
                </a:ln>
                <a:solidFill>
                  <a:srgbClr val="FFFFFF"/>
                </a:solidFill>
                <a:effectLst/>
                <a:latin typeface="Segoe UI" panose="020B0502040204020203" pitchFamily="34" charset="0"/>
                <a:ea typeface="Calibri" panose="020F0502020204030204" pitchFamily="34" charset="0"/>
              </a:rPr>
              <a:t>Future proof your business and IT – be it remote workforce productivity or on-demand scale – by moving to best-in-class, highly resilient cloud infrastructure that costs up to 5x less than AWS</a:t>
            </a:r>
            <a:r>
              <a:rPr lang="en-US" sz="1800" b="0" i="0" u="none" strike="noStrike" kern="1200" spc="0" baseline="0" dirty="0">
                <a:ln>
                  <a:noFill/>
                </a:ln>
                <a:solidFill>
                  <a:srgbClr val="FFFFFF"/>
                </a:solidFill>
                <a:effectLst/>
                <a:latin typeface="Segoe UI" panose="020B0502040204020203" pitchFamily="34" charset="0"/>
              </a:rPr>
              <a:t> </a:t>
            </a:r>
            <a:endParaRPr lang="en-US" sz="18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br>
              <a:rPr lang="en-US" sz="1200" dirty="0"/>
            </a:br>
            <a:r>
              <a:rPr lang="en-US" sz="1800" b="0" i="0" u="none" strike="noStrike" kern="1200" dirty="0">
                <a:solidFill>
                  <a:srgbClr val="50E6FF"/>
                </a:solidFill>
                <a:effectLst/>
                <a:latin typeface="Segoe UI Semibold" panose="020B0702040204020203" pitchFamily="34" charset="0"/>
              </a:rPr>
              <a:t>Innovate faster by modernizing your applications and data:</a:t>
            </a:r>
            <a:endParaRPr lang="en-US" sz="18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r>
              <a:rPr lang="en-US" sz="1800" b="0" i="0" u="none" strike="noStrike" kern="1200" spc="0" baseline="0" dirty="0">
                <a:ln>
                  <a:noFill/>
                </a:ln>
                <a:solidFill>
                  <a:srgbClr val="FFFFFF"/>
                </a:solidFill>
                <a:effectLst/>
                <a:latin typeface="Segoe UI" panose="020B0502040204020203" pitchFamily="34" charset="0"/>
              </a:rPr>
              <a:t>Focus on modernizing your application and workload portfolio to meet business demands of today and tomorrow. Use a highly productive platform and fully managed services – we take care of the operational work for you</a:t>
            </a:r>
            <a:endParaRPr lang="en-US" sz="18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br>
              <a:rPr lang="en-US" sz="1200" dirty="0"/>
            </a:br>
            <a:r>
              <a:rPr lang="en-US" sz="1800" b="0" i="0" u="none" strike="noStrike" kern="1200" dirty="0">
                <a:solidFill>
                  <a:srgbClr val="50E6FF"/>
                </a:solidFill>
                <a:effectLst/>
                <a:latin typeface="Segoe UI Semibold" panose="020B0702040204020203" pitchFamily="34" charset="0"/>
              </a:rPr>
              <a:t>Move on your terms with hybrid flexibility:</a:t>
            </a:r>
            <a:endParaRPr lang="en-US" sz="18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r>
              <a:rPr lang="en-US" sz="1800" b="0" i="0" u="none" strike="noStrike" kern="1200" dirty="0">
                <a:solidFill>
                  <a:srgbClr val="FFFFFF"/>
                </a:solidFill>
                <a:effectLst/>
                <a:latin typeface="Segoe UI" panose="020B0502040204020203" pitchFamily="34" charset="0"/>
              </a:rPr>
              <a:t>We get that your investments will span cloud and on-premises for the foreseeable future. Azure hybrid cloud solutions help you reuse, manage, and govern your assets consistently across hybrid environments as you move to the cloud (and beyond) - on your terms.</a:t>
            </a:r>
            <a:endParaRPr lang="en-US" sz="18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endParaRPr lang="en-US" sz="1800" b="0" i="0" u="none" strike="noStrike" kern="1200" dirty="0">
              <a:solidFill>
                <a:srgbClr val="50E6FF"/>
              </a:solidFill>
              <a:effectLst/>
              <a:latin typeface="Segoe UI Semibold" panose="020B0702040204020203" pitchFamily="34" charset="0"/>
            </a:endParaRPr>
          </a:p>
          <a:p>
            <a:pPr marL="0" marR="0" indent="0" algn="l" rtl="0" eaLnBrk="1" fontAlgn="auto" latinLnBrk="0" hangingPunct="1">
              <a:spcBef>
                <a:spcPts val="0"/>
              </a:spcBef>
              <a:spcAft>
                <a:spcPts val="0"/>
              </a:spcAft>
            </a:pPr>
            <a:r>
              <a:rPr lang="en-US" sz="1800" b="0" i="0" u="none" strike="noStrike" kern="1200" dirty="0">
                <a:solidFill>
                  <a:srgbClr val="50E6FF"/>
                </a:solidFill>
                <a:effectLst/>
                <a:latin typeface="Segoe UI Semibold" panose="020B0702040204020203" pitchFamily="34" charset="0"/>
              </a:rPr>
              <a:t>Protect your valuable assets with trusted cloud security:</a:t>
            </a:r>
            <a:endParaRPr lang="en-US" sz="18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r>
              <a:rPr lang="en-US" sz="1800" b="0" i="0" u="none" strike="noStrike" kern="1200" dirty="0">
                <a:solidFill>
                  <a:srgbClr val="FFFFFF"/>
                </a:solidFill>
                <a:effectLst/>
                <a:latin typeface="Segoe UI" panose="020B0502040204020203" pitchFamily="34" charset="0"/>
              </a:rPr>
              <a:t>We have your back. Get security from the ground up – backed by experts and proactive compliance. With AI-infused security intelligence, we help you detect and protect your investments against rapidly evolving cybersecurity threats.</a:t>
            </a:r>
            <a:br>
              <a:rPr lang="en-US" sz="1800" b="0" i="0" u="none" strike="noStrike" kern="1200" dirty="0">
                <a:solidFill>
                  <a:srgbClr val="FFFFFF"/>
                </a:solidFill>
                <a:effectLst/>
                <a:latin typeface="Segoe UI" panose="020B0502040204020203" pitchFamily="34" charset="0"/>
              </a:rPr>
            </a:br>
            <a:br>
              <a:rPr lang="en-US" sz="1800" b="0" i="0" u="none" strike="noStrike" kern="1200" dirty="0">
                <a:solidFill>
                  <a:srgbClr val="FFFFFF"/>
                </a:solidFill>
                <a:effectLst/>
                <a:latin typeface="Segoe UI" panose="020B0502040204020203" pitchFamily="34" charset="0"/>
              </a:rPr>
            </a:br>
            <a:endParaRPr lang="en-US" sz="1800" b="0" i="0" u="none" strike="noStrike" dirty="0">
              <a:effectLst/>
              <a:latin typeface="Arial" panose="020B0604020202020204" pitchFamily="34" charset="0"/>
            </a:endParaRPr>
          </a:p>
          <a:p>
            <a:endParaRPr lang="en-US" sz="1200" dirty="0"/>
          </a:p>
        </p:txBody>
      </p:sp>
      <p:sp>
        <p:nvSpPr>
          <p:cNvPr id="4" name="Slide Number Placeholder 3"/>
          <p:cNvSpPr>
            <a:spLocks noGrp="1"/>
          </p:cNvSpPr>
          <p:nvPr>
            <p:ph type="sldNum" sz="quarter" idx="5"/>
          </p:nvPr>
        </p:nvSpPr>
        <p:spPr/>
        <p:txBody>
          <a:bodyPr/>
          <a:lstStyle/>
          <a:p>
            <a:fld id="{4D69D98E-00C0-4BFC-8AEA-80D645241C7C}" type="slidenum">
              <a:rPr lang="en-US" smtClean="0"/>
              <a:t>7</a:t>
            </a:fld>
            <a:endParaRPr lang="en-US"/>
          </a:p>
        </p:txBody>
      </p:sp>
    </p:spTree>
    <p:extLst>
      <p:ext uri="{BB962C8B-B14F-4D97-AF65-F5344CB8AC3E}">
        <p14:creationId xmlns:p14="http://schemas.microsoft.com/office/powerpoint/2010/main" val="1079231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Microsoft Azure is the cloud that lets you turn ideas into solutions with more than 100 services to build, deploy, and manage </a:t>
            </a:r>
            <a:r>
              <a:rPr lang="en-US" sz="1200" b="0" i="0" u="none" strike="noStrike" kern="1200">
                <a:solidFill>
                  <a:schemeClr val="tx1"/>
                </a:solidFill>
                <a:effectLst/>
                <a:latin typeface="+mn-lt"/>
                <a:ea typeface="+mn-ea"/>
                <a:cs typeface="+mn-cs"/>
              </a:rPr>
              <a:t>applications—in the cloud, on-premises, and at the edge—using the tools and frameworks of your choice.  Our track record of continuous innovation supports your development today and your visions for tomorrow.  Over the past year, we’ve launched over 1000 capabilities on the platform, helping our customers be future-ready. </a:t>
            </a:r>
            <a:r>
              <a:rPr lang="en-US" sz="1200"/>
              <a:t>The cloud is moving fast – every week a new technology is coming out. So it’s about meeting new capabilities now and investing in those on the horizon.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r>
              <a:rPr lang="en-US" sz="1200"/>
              <a:t>In the world of data, we are committed to </a:t>
            </a:r>
            <a:r>
              <a:rPr lang="en-US" sz="1200" kern="1200">
                <a:solidFill>
                  <a:schemeClr val="tx1"/>
                </a:solidFill>
                <a:effectLst/>
                <a:latin typeface="+mn-lt"/>
                <a:ea typeface="+mn-ea"/>
                <a:cs typeface="+mn-cs"/>
              </a:rPr>
              <a:t>empowering organizations to build on their terms with flexibility and choice, and that includes the </a:t>
            </a:r>
            <a:r>
              <a:rPr lang="en-US" sz="1200" b="1" kern="1200">
                <a:solidFill>
                  <a:schemeClr val="tx1"/>
                </a:solidFill>
                <a:effectLst/>
                <a:latin typeface="+mn-lt"/>
                <a:ea typeface="+mn-ea"/>
                <a:cs typeface="+mn-cs"/>
              </a:rPr>
              <a:t>freedom to operate anywhere</a:t>
            </a:r>
            <a:r>
              <a:rPr lang="en-US" sz="1200" kern="1200">
                <a:solidFill>
                  <a:schemeClr val="tx1"/>
                </a:solidFill>
                <a:effectLst/>
                <a:latin typeface="+mn-lt"/>
                <a:ea typeface="+mn-ea"/>
                <a:cs typeface="+mn-cs"/>
              </a:rPr>
              <a:t>.  </a:t>
            </a:r>
          </a:p>
          <a:p>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Nothing is more important than trust, particularly when you’re talking about the cloud. We spend $1B a year on cyber security with 3500 cyber security engineers who are constantly monitoring your data for threats. We’ve invested ahead of the curve in </a:t>
            </a:r>
            <a:r>
              <a:rPr lang="en-US" sz="1200" b="1" kern="1200">
                <a:solidFill>
                  <a:schemeClr val="tx1"/>
                </a:solidFill>
                <a:effectLst/>
                <a:latin typeface="+mn-lt"/>
                <a:ea typeface="+mn-ea"/>
                <a:cs typeface="+mn-cs"/>
              </a:rPr>
              <a:t>layers of security with built-in controls </a:t>
            </a:r>
            <a:r>
              <a:rPr lang="en-US" sz="1200" kern="1200">
                <a:solidFill>
                  <a:schemeClr val="tx1"/>
                </a:solidFill>
                <a:effectLst/>
                <a:latin typeface="+mn-lt"/>
                <a:ea typeface="+mn-ea"/>
                <a:cs typeface="+mn-cs"/>
              </a:rPr>
              <a:t>to protect your data and close the gaps that attackers can exploit.  Trust your workloads to Azure, built upon the most secure cloud with the broadest compliance coverage.</a:t>
            </a:r>
            <a:endParaRPr lang="en-US" sz="1200"/>
          </a:p>
          <a:p>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Break through the resource constraints of modern application development with </a:t>
            </a:r>
            <a:r>
              <a:rPr lang="en-US" sz="1200" b="1" kern="1200">
                <a:solidFill>
                  <a:schemeClr val="tx1"/>
                </a:solidFill>
                <a:effectLst/>
                <a:latin typeface="+mn-lt"/>
                <a:ea typeface="+mn-ea"/>
                <a:cs typeface="+mn-cs"/>
              </a:rPr>
              <a:t>limitless scale</a:t>
            </a:r>
            <a:r>
              <a:rPr lang="en-US" sz="1200" kern="1200">
                <a:solidFill>
                  <a:schemeClr val="tx1"/>
                </a:solidFill>
                <a:effectLst/>
                <a:latin typeface="+mn-lt"/>
                <a:ea typeface="+mn-ea"/>
                <a:cs typeface="+mn-cs"/>
              </a:rPr>
              <a:t> that goes </a:t>
            </a:r>
            <a:r>
              <a:rPr lang="en-US" sz="1200" u="sng" kern="1200">
                <a:solidFill>
                  <a:schemeClr val="tx1"/>
                </a:solidFill>
                <a:effectLst/>
                <a:latin typeface="+mn-lt"/>
                <a:ea typeface="+mn-ea"/>
                <a:cs typeface="+mn-cs"/>
                <a:hlinkClick r:id="rId3"/>
              </a:rPr>
              <a:t>far beyond other cloud providers</a:t>
            </a:r>
            <a:r>
              <a:rPr lang="en-US" sz="1200" u="sng" kern="1200">
                <a:solidFill>
                  <a:schemeClr val="tx1"/>
                </a:solidFill>
                <a:effectLst/>
                <a:latin typeface="+mn-lt"/>
                <a:ea typeface="+mn-ea"/>
                <a:cs typeface="+mn-cs"/>
              </a:rPr>
              <a: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Modernize existing apps or build new apps on Azure with </a:t>
            </a:r>
            <a:r>
              <a:rPr lang="en-US" sz="1200" b="1" kern="1200">
                <a:solidFill>
                  <a:schemeClr val="tx1"/>
                </a:solidFill>
                <a:effectLst/>
                <a:latin typeface="+mn-lt"/>
                <a:ea typeface="+mn-ea"/>
                <a:cs typeface="+mn-cs"/>
              </a:rPr>
              <a:t>built-in, AI-based technologies</a:t>
            </a:r>
            <a:r>
              <a:rPr lang="en-US" sz="1200" kern="1200">
                <a:solidFill>
                  <a:schemeClr val="tx1"/>
                </a:solidFill>
                <a:effectLst/>
                <a:latin typeface="+mn-lt"/>
                <a:ea typeface="+mn-ea"/>
                <a:cs typeface="+mn-cs"/>
              </a:rPr>
              <a:t> that power new customer experiences. </a:t>
            </a:r>
            <a:endParaRPr lang="en-US" sz="1200" u="sng" kern="1200">
              <a:solidFill>
                <a:schemeClr val="tx1"/>
              </a:solidFill>
              <a:effectLst/>
              <a:latin typeface="+mn-lt"/>
              <a:ea typeface="+mn-ea"/>
              <a:cs typeface="+mn-cs"/>
            </a:endParaRPr>
          </a:p>
          <a:p>
            <a:endParaRPr lang="en-US" sz="1200"/>
          </a:p>
          <a:p>
            <a:r>
              <a:rPr lang="en-US" sz="1200"/>
              <a:t>Azure can help you innovate today, tomorrow, and in the future. We are constantly providing capabilities that can help meet your needs.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16882" marR="0" lvl="0" indent="0" algn="l" defTabSz="178642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5/26/2022 9:43 AM</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564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Azure SQL family of SQL cloud databases</a:t>
            </a:r>
            <a:r>
              <a:rPr lang="en-US" b="0" dirty="0"/>
              <a:t>, part of the Microsoft Intelligent Data Platform, </a:t>
            </a:r>
            <a:r>
              <a:rPr lang="en-US" sz="1200" kern="1200" dirty="0">
                <a:solidFill>
                  <a:schemeClr val="tx1"/>
                </a:solidFill>
                <a:effectLst/>
                <a:latin typeface="+mn-lt"/>
                <a:ea typeface="+mn-ea"/>
                <a:cs typeface="+mn-cs"/>
              </a:rPr>
              <a:t>provides flexible options for application migration, modernization, and development</a:t>
            </a:r>
            <a:endParaRPr lang="en-US" dirty="0"/>
          </a:p>
          <a:p>
            <a:endParaRPr lang="en-US" dirty="0"/>
          </a:p>
          <a:p>
            <a:r>
              <a:rPr lang="en-US" sz="1200" kern="1200" dirty="0">
                <a:solidFill>
                  <a:schemeClr val="tx1"/>
                </a:solidFill>
                <a:effectLst/>
                <a:latin typeface="+mn-lt"/>
                <a:ea typeface="+mn-ea"/>
                <a:cs typeface="+mn-cs"/>
              </a:rPr>
              <a:t>Intelligent and secure Azure SQL database services make it easy to:</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Migrate your SQL workloads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Modernize your existing SQL Server applications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Support modern cloud applications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your existing SQL skills in the cloud or at the edge with the same SQL Server engine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Keep making the most of your current license investments </a:t>
            </a:r>
          </a:p>
          <a:p>
            <a:endParaRPr lang="en-US" dirty="0"/>
          </a:p>
        </p:txBody>
      </p:sp>
      <p:sp>
        <p:nvSpPr>
          <p:cNvPr id="4" name="Slide Number Placeholder 3"/>
          <p:cNvSpPr>
            <a:spLocks noGrp="1"/>
          </p:cNvSpPr>
          <p:nvPr>
            <p:ph type="sldNum" sz="quarter" idx="5"/>
          </p:nvPr>
        </p:nvSpPr>
        <p:spPr/>
        <p:txBody>
          <a:bodyPr/>
          <a:lstStyle/>
          <a:p>
            <a:fld id="{37C6133D-3934-4C07-859C-B6F90610B008}" type="slidenum">
              <a:rPr lang="en-US" smtClean="0"/>
              <a:t>9</a:t>
            </a:fld>
            <a:endParaRPr lang="en-US"/>
          </a:p>
        </p:txBody>
      </p:sp>
    </p:spTree>
    <p:extLst>
      <p:ext uri="{BB962C8B-B14F-4D97-AF65-F5344CB8AC3E}">
        <p14:creationId xmlns:p14="http://schemas.microsoft.com/office/powerpoint/2010/main" val="2726536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SQL is a family of fully-managed, secure and intelligent SQL database services. Azure offers the widest range of deployment options for SQL from </a:t>
            </a:r>
            <a:r>
              <a:rPr lang="en-US" sz="1200" u="sng" kern="1200" dirty="0">
                <a:solidFill>
                  <a:schemeClr val="tx1"/>
                </a:solidFill>
                <a:effectLst/>
                <a:latin typeface="+mn-lt"/>
                <a:ea typeface="+mn-ea"/>
                <a:cs typeface="+mn-cs"/>
                <a:hlinkClick r:id="rId3"/>
              </a:rPr>
              <a:t>edge</a:t>
            </a:r>
            <a:r>
              <a:rPr lang="en-US" sz="1200" kern="1200" dirty="0">
                <a:solidFill>
                  <a:schemeClr val="tx1"/>
                </a:solidFill>
                <a:effectLst/>
                <a:latin typeface="+mn-lt"/>
                <a:ea typeface="+mn-ea"/>
                <a:cs typeface="+mn-cs"/>
              </a:rPr>
              <a:t> to cloud.</a:t>
            </a:r>
            <a:r>
              <a:rPr lang="en-US" dirty="0"/>
              <a:t> </a:t>
            </a:r>
            <a:r>
              <a:rPr lang="en-US" sz="1200" kern="1200" dirty="0">
                <a:solidFill>
                  <a:schemeClr val="tx1"/>
                </a:solidFill>
                <a:effectLst/>
                <a:latin typeface="+mn-lt"/>
                <a:ea typeface="+mn-ea"/>
                <a:cs typeface="+mn-cs"/>
              </a:rPr>
              <a:t> With Azure SQL, you can rehost SQL workloads on SQL Server on Azure Virtual Machines,</a:t>
            </a:r>
            <a:r>
              <a:rPr lang="en-US" dirty="0"/>
              <a:t> </a:t>
            </a:r>
            <a:r>
              <a:rPr lang="en-US" sz="1200" kern="1200" dirty="0">
                <a:solidFill>
                  <a:schemeClr val="tx1"/>
                </a:solidFill>
                <a:effectLst/>
                <a:latin typeface="+mn-lt"/>
                <a:ea typeface="+mn-ea"/>
                <a:cs typeface="+mn-cs"/>
              </a:rPr>
              <a:t>modernize existing applications with Azure SQL Managed Instance and</a:t>
            </a:r>
            <a:r>
              <a:rPr lang="en-US" dirty="0"/>
              <a:t> </a:t>
            </a:r>
            <a:r>
              <a:rPr lang="en-US" sz="1200" kern="1200" dirty="0">
                <a:solidFill>
                  <a:schemeClr val="tx1"/>
                </a:solidFill>
                <a:effectLst/>
                <a:latin typeface="+mn-lt"/>
                <a:ea typeface="+mn-ea"/>
                <a:cs typeface="+mn-cs"/>
              </a:rPr>
              <a:t>support modern cloud applications with Azure SQL Database and Azure SQL Edge.</a:t>
            </a:r>
            <a:r>
              <a:rPr lang="en-US" dirty="0"/>
              <a:t>  </a:t>
            </a:r>
            <a:endParaRPr lang="en-US" dirty="0">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SQL is built upon the same SQL Server engine, so you can migrate applications with ease and continue to use the tools, languages and resources you’re familiar with.  Your skills and experience transfer to the cloud and edge, so you can do even more with what you already have.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services within Azure SQL support a variety of scenarios: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SQL Server on Azure Virtual Machines</a:t>
            </a:r>
          </a:p>
          <a:p>
            <a:r>
              <a:rPr lang="en-US" sz="1200" i="1" kern="1200" dirty="0">
                <a:solidFill>
                  <a:schemeClr val="tx1"/>
                </a:solidFill>
                <a:effectLst/>
                <a:latin typeface="+mn-lt"/>
                <a:ea typeface="+mn-ea"/>
                <a:cs typeface="+mn-cs"/>
              </a:rPr>
              <a:t>Lift-and-shift your SQL workloads with ease and maintain with 100% SQL Server compatibility and operating system-level access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Azure SQL Managed Instance</a:t>
            </a:r>
          </a:p>
          <a:p>
            <a:r>
              <a:rPr lang="en-US" sz="1200" i="1" kern="1200" dirty="0">
                <a:solidFill>
                  <a:schemeClr val="tx1"/>
                </a:solidFill>
                <a:effectLst/>
                <a:latin typeface="+mn-lt"/>
                <a:ea typeface="+mn-ea"/>
                <a:cs typeface="+mn-cs"/>
              </a:rPr>
              <a:t>Modernize your existing SQL Server applications at scale with an intelligent fully managed service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Azure SQL Database</a:t>
            </a:r>
          </a:p>
          <a:p>
            <a:r>
              <a:rPr lang="en-US" sz="1200" i="1" kern="1200" dirty="0">
                <a:solidFill>
                  <a:schemeClr val="tx1"/>
                </a:solidFill>
                <a:effectLst/>
                <a:latin typeface="+mn-lt"/>
                <a:ea typeface="+mn-ea"/>
                <a:cs typeface="+mn-cs"/>
              </a:rPr>
              <a:t>Support modern cloud applications on an intelligent, managed service that includes serverless compute</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SQL Edge</a:t>
            </a:r>
          </a:p>
          <a:p>
            <a:r>
              <a:rPr lang="en-US" sz="1200" i="1" kern="1200" dirty="0">
                <a:solidFill>
                  <a:schemeClr val="tx1"/>
                </a:solidFill>
                <a:effectLst/>
                <a:latin typeface="+mn-lt"/>
                <a:ea typeface="+mn-ea"/>
                <a:cs typeface="+mn-cs"/>
              </a:rPr>
              <a:t>Run IoT edge compute with a SQL database optimized with data streaming, time series, and AI capabilities built-in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C4C51"/>
                </a:solidFill>
                <a:effectLst/>
                <a:latin typeface="Segoe UI" panose="020B0502040204020203" pitchFamily="34" charset="0"/>
              </a:rPr>
              <a:t>SQL Server on Azure VMs and SQL Managed Instance are also now Azure Arc enabled, allowing you to run these services on the infrastructure of your choice, when a hybrid approach is required.</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C3DE33B-6BA1-4569-8418-75B90D64D5EE}" type="slidenum">
              <a:rPr lang="en-US" smtClean="0"/>
              <a:t>10</a:t>
            </a:fld>
            <a:endParaRPr lang="en-US"/>
          </a:p>
        </p:txBody>
      </p:sp>
    </p:spTree>
    <p:extLst>
      <p:ext uri="{BB962C8B-B14F-4D97-AF65-F5344CB8AC3E}">
        <p14:creationId xmlns:p14="http://schemas.microsoft.com/office/powerpoint/2010/main" val="3769373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Master" Target="../slideMasters/slideMaster6.xml"/><Relationship Id="rId4" Type="http://schemas.openxmlformats.org/officeDocument/2006/relationships/image" Target="../media/image41.jpe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Master" Target="../slideMasters/slideMaster6.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aka.ms/marketresearch"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6.xml"/><Relationship Id="rId4" Type="http://schemas.openxmlformats.org/officeDocument/2006/relationships/image" Target="../media/image47.jpe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6.xml"/><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Master" Target="../slideMasters/slideMaster6.xml"/><Relationship Id="rId6" Type="http://schemas.openxmlformats.org/officeDocument/2006/relationships/image" Target="../media/image52.jpeg"/><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Master" Target="../slideMasters/slideMaster6.xml"/><Relationship Id="rId4" Type="http://schemas.openxmlformats.org/officeDocument/2006/relationships/image" Target="../media/image41.jpe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Master" Target="../slideMasters/slideMaster6.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Master" Target="../slideMasters/slideMaster6.xml"/><Relationship Id="rId6" Type="http://schemas.openxmlformats.org/officeDocument/2006/relationships/image" Target="../media/image52.jpeg"/><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9.jpe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23.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_white">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22B113DE-69A6-4939-945C-449A0980517A}"/>
              </a:ext>
            </a:extLst>
          </p:cNvPr>
          <p:cNvGrpSpPr>
            <a:grpSpLocks noChangeAspect="1"/>
          </p:cNvGrpSpPr>
          <p:nvPr userDrawn="1"/>
        </p:nvGrpSpPr>
        <p:grpSpPr bwMode="auto">
          <a:xfrm>
            <a:off x="5813425" y="115888"/>
            <a:ext cx="6015038" cy="6438900"/>
            <a:chOff x="3662" y="73"/>
            <a:chExt cx="3789" cy="4056"/>
          </a:xfrm>
        </p:grpSpPr>
        <p:sp>
          <p:nvSpPr>
            <p:cNvPr id="4" name="AutoShape 3">
              <a:extLst>
                <a:ext uri="{FF2B5EF4-FFF2-40B4-BE49-F238E27FC236}">
                  <a16:creationId xmlns:a16="http://schemas.microsoft.com/office/drawing/2014/main" id="{E7615EF8-FEAE-4271-8F7C-F39622D80E59}"/>
                </a:ext>
              </a:extLst>
            </p:cNvPr>
            <p:cNvSpPr>
              <a:spLocks noChangeAspect="1" noChangeArrowheads="1" noTextEdit="1"/>
            </p:cNvSpPr>
            <p:nvPr userDrawn="1"/>
          </p:nvSpPr>
          <p:spPr bwMode="auto">
            <a:xfrm>
              <a:off x="3662" y="73"/>
              <a:ext cx="3789" cy="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5">
              <a:extLst>
                <a:ext uri="{FF2B5EF4-FFF2-40B4-BE49-F238E27FC236}">
                  <a16:creationId xmlns:a16="http://schemas.microsoft.com/office/drawing/2014/main" id="{CB86E1EF-9EB6-4F39-8203-D2E2E18855F5}"/>
                </a:ext>
              </a:extLst>
            </p:cNvPr>
            <p:cNvSpPr>
              <a:spLocks/>
            </p:cNvSpPr>
            <p:nvPr userDrawn="1"/>
          </p:nvSpPr>
          <p:spPr bwMode="auto">
            <a:xfrm>
              <a:off x="3915" y="200"/>
              <a:ext cx="535" cy="314"/>
            </a:xfrm>
            <a:custGeom>
              <a:avLst/>
              <a:gdLst>
                <a:gd name="T0" fmla="*/ 504 w 504"/>
                <a:gd name="T1" fmla="*/ 0 h 296"/>
                <a:gd name="T2" fmla="*/ 504 w 504"/>
                <a:gd name="T3" fmla="*/ 0 h 296"/>
                <a:gd name="T4" fmla="*/ 0 w 504"/>
                <a:gd name="T5" fmla="*/ 296 h 296"/>
              </a:gdLst>
              <a:ahLst/>
              <a:cxnLst>
                <a:cxn ang="0">
                  <a:pos x="T0" y="T1"/>
                </a:cxn>
                <a:cxn ang="0">
                  <a:pos x="T2" y="T3"/>
                </a:cxn>
                <a:cxn ang="0">
                  <a:pos x="T4" y="T5"/>
                </a:cxn>
              </a:cxnLst>
              <a:rect l="0" t="0" r="r" b="b"/>
              <a:pathLst>
                <a:path w="504" h="296">
                  <a:moveTo>
                    <a:pt x="504" y="0"/>
                  </a:moveTo>
                  <a:lnTo>
                    <a:pt x="504" y="0"/>
                  </a:lnTo>
                  <a:lnTo>
                    <a:pt x="0" y="296"/>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9D632534-0F0C-4DA4-B29A-403829C0FB1B}"/>
                </a:ext>
              </a:extLst>
            </p:cNvPr>
            <p:cNvSpPr>
              <a:spLocks/>
            </p:cNvSpPr>
            <p:nvPr userDrawn="1"/>
          </p:nvSpPr>
          <p:spPr bwMode="auto">
            <a:xfrm>
              <a:off x="4177" y="2046"/>
              <a:ext cx="1042" cy="399"/>
            </a:xfrm>
            <a:custGeom>
              <a:avLst/>
              <a:gdLst>
                <a:gd name="T0" fmla="*/ 0 w 982"/>
                <a:gd name="T1" fmla="*/ 0 h 376"/>
                <a:gd name="T2" fmla="*/ 0 w 982"/>
                <a:gd name="T3" fmla="*/ 0 h 376"/>
                <a:gd name="T4" fmla="*/ 982 w 982"/>
                <a:gd name="T5" fmla="*/ 376 h 376"/>
              </a:gdLst>
              <a:ahLst/>
              <a:cxnLst>
                <a:cxn ang="0">
                  <a:pos x="T0" y="T1"/>
                </a:cxn>
                <a:cxn ang="0">
                  <a:pos x="T2" y="T3"/>
                </a:cxn>
                <a:cxn ang="0">
                  <a:pos x="T4" y="T5"/>
                </a:cxn>
              </a:cxnLst>
              <a:rect l="0" t="0" r="r" b="b"/>
              <a:pathLst>
                <a:path w="982" h="376">
                  <a:moveTo>
                    <a:pt x="0" y="0"/>
                  </a:moveTo>
                  <a:lnTo>
                    <a:pt x="0" y="0"/>
                  </a:lnTo>
                  <a:lnTo>
                    <a:pt x="982" y="376"/>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EA7BA98A-06B9-4CF4-BBCE-A7AD6802F2E0}"/>
                </a:ext>
              </a:extLst>
            </p:cNvPr>
            <p:cNvSpPr>
              <a:spLocks/>
            </p:cNvSpPr>
            <p:nvPr userDrawn="1"/>
          </p:nvSpPr>
          <p:spPr bwMode="auto">
            <a:xfrm>
              <a:off x="3821" y="4019"/>
              <a:ext cx="512" cy="0"/>
            </a:xfrm>
            <a:custGeom>
              <a:avLst/>
              <a:gdLst>
                <a:gd name="T0" fmla="*/ 0 w 482"/>
                <a:gd name="T1" fmla="*/ 0 w 482"/>
                <a:gd name="T2" fmla="*/ 482 w 482"/>
              </a:gdLst>
              <a:ahLst/>
              <a:cxnLst>
                <a:cxn ang="0">
                  <a:pos x="T0" y="0"/>
                </a:cxn>
                <a:cxn ang="0">
                  <a:pos x="T1" y="0"/>
                </a:cxn>
                <a:cxn ang="0">
                  <a:pos x="T2" y="0"/>
                </a:cxn>
              </a:cxnLst>
              <a:rect l="0" t="0" r="r" b="b"/>
              <a:pathLst>
                <a:path w="482">
                  <a:moveTo>
                    <a:pt x="0" y="0"/>
                  </a:moveTo>
                  <a:lnTo>
                    <a:pt x="0" y="0"/>
                  </a:lnTo>
                  <a:lnTo>
                    <a:pt x="482"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5EB53279-49BF-4BEA-A899-994AF47DE186}"/>
                </a:ext>
              </a:extLst>
            </p:cNvPr>
            <p:cNvSpPr>
              <a:spLocks/>
            </p:cNvSpPr>
            <p:nvPr userDrawn="1"/>
          </p:nvSpPr>
          <p:spPr bwMode="auto">
            <a:xfrm>
              <a:off x="5219" y="2445"/>
              <a:ext cx="339" cy="937"/>
            </a:xfrm>
            <a:custGeom>
              <a:avLst/>
              <a:gdLst>
                <a:gd name="T0" fmla="*/ 319 w 319"/>
                <a:gd name="T1" fmla="*/ 885 h 885"/>
                <a:gd name="T2" fmla="*/ 319 w 319"/>
                <a:gd name="T3" fmla="*/ 885 h 885"/>
                <a:gd name="T4" fmla="*/ 0 w 319"/>
                <a:gd name="T5" fmla="*/ 0 h 885"/>
              </a:gdLst>
              <a:ahLst/>
              <a:cxnLst>
                <a:cxn ang="0">
                  <a:pos x="T0" y="T1"/>
                </a:cxn>
                <a:cxn ang="0">
                  <a:pos x="T2" y="T3"/>
                </a:cxn>
                <a:cxn ang="0">
                  <a:pos x="T4" y="T5"/>
                </a:cxn>
              </a:cxnLst>
              <a:rect l="0" t="0" r="r" b="b"/>
              <a:pathLst>
                <a:path w="319" h="885">
                  <a:moveTo>
                    <a:pt x="319" y="885"/>
                  </a:moveTo>
                  <a:lnTo>
                    <a:pt x="319" y="885"/>
                  </a:lnTo>
                  <a:lnTo>
                    <a:pt x="0"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CE95EE8B-4833-48A0-8FCB-A8670127A8C0}"/>
                </a:ext>
              </a:extLst>
            </p:cNvPr>
            <p:cNvSpPr>
              <a:spLocks/>
            </p:cNvSpPr>
            <p:nvPr userDrawn="1"/>
          </p:nvSpPr>
          <p:spPr bwMode="auto">
            <a:xfrm>
              <a:off x="5219" y="2283"/>
              <a:ext cx="1449" cy="162"/>
            </a:xfrm>
            <a:custGeom>
              <a:avLst/>
              <a:gdLst>
                <a:gd name="T0" fmla="*/ 1365 w 1365"/>
                <a:gd name="T1" fmla="*/ 0 h 153"/>
                <a:gd name="T2" fmla="*/ 1365 w 1365"/>
                <a:gd name="T3" fmla="*/ 0 h 153"/>
                <a:gd name="T4" fmla="*/ 0 w 1365"/>
                <a:gd name="T5" fmla="*/ 153 h 153"/>
              </a:gdLst>
              <a:ahLst/>
              <a:cxnLst>
                <a:cxn ang="0">
                  <a:pos x="T0" y="T1"/>
                </a:cxn>
                <a:cxn ang="0">
                  <a:pos x="T2" y="T3"/>
                </a:cxn>
                <a:cxn ang="0">
                  <a:pos x="T4" y="T5"/>
                </a:cxn>
              </a:cxnLst>
              <a:rect l="0" t="0" r="r" b="b"/>
              <a:pathLst>
                <a:path w="1365" h="153">
                  <a:moveTo>
                    <a:pt x="1365" y="0"/>
                  </a:moveTo>
                  <a:lnTo>
                    <a:pt x="1365" y="0"/>
                  </a:lnTo>
                  <a:lnTo>
                    <a:pt x="0" y="153"/>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63E3277D-9ECC-4B98-9CDD-D4DFFE64F339}"/>
                </a:ext>
              </a:extLst>
            </p:cNvPr>
            <p:cNvSpPr>
              <a:spLocks/>
            </p:cNvSpPr>
            <p:nvPr userDrawn="1"/>
          </p:nvSpPr>
          <p:spPr bwMode="auto">
            <a:xfrm>
              <a:off x="5219" y="644"/>
              <a:ext cx="1316" cy="1801"/>
            </a:xfrm>
            <a:custGeom>
              <a:avLst/>
              <a:gdLst>
                <a:gd name="T0" fmla="*/ 1240 w 1240"/>
                <a:gd name="T1" fmla="*/ 0 h 1700"/>
                <a:gd name="T2" fmla="*/ 1240 w 1240"/>
                <a:gd name="T3" fmla="*/ 0 h 1700"/>
                <a:gd name="T4" fmla="*/ 0 w 1240"/>
                <a:gd name="T5" fmla="*/ 1700 h 1700"/>
              </a:gdLst>
              <a:ahLst/>
              <a:cxnLst>
                <a:cxn ang="0">
                  <a:pos x="T0" y="T1"/>
                </a:cxn>
                <a:cxn ang="0">
                  <a:pos x="T2" y="T3"/>
                </a:cxn>
                <a:cxn ang="0">
                  <a:pos x="T4" y="T5"/>
                </a:cxn>
              </a:cxnLst>
              <a:rect l="0" t="0" r="r" b="b"/>
              <a:pathLst>
                <a:path w="1240" h="1700">
                  <a:moveTo>
                    <a:pt x="1240" y="0"/>
                  </a:moveTo>
                  <a:lnTo>
                    <a:pt x="1240" y="0"/>
                  </a:lnTo>
                  <a:lnTo>
                    <a:pt x="0" y="170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F42DA8A6-E37D-43D8-B10F-5EC73FEFCDD8}"/>
                </a:ext>
              </a:extLst>
            </p:cNvPr>
            <p:cNvSpPr>
              <a:spLocks/>
            </p:cNvSpPr>
            <p:nvPr userDrawn="1"/>
          </p:nvSpPr>
          <p:spPr bwMode="auto">
            <a:xfrm>
              <a:off x="3915" y="514"/>
              <a:ext cx="1304" cy="1931"/>
            </a:xfrm>
            <a:custGeom>
              <a:avLst/>
              <a:gdLst>
                <a:gd name="T0" fmla="*/ 0 w 1229"/>
                <a:gd name="T1" fmla="*/ 0 h 1823"/>
                <a:gd name="T2" fmla="*/ 0 w 1229"/>
                <a:gd name="T3" fmla="*/ 0 h 1823"/>
                <a:gd name="T4" fmla="*/ 1229 w 1229"/>
                <a:gd name="T5" fmla="*/ 1823 h 1823"/>
              </a:gdLst>
              <a:ahLst/>
              <a:cxnLst>
                <a:cxn ang="0">
                  <a:pos x="T0" y="T1"/>
                </a:cxn>
                <a:cxn ang="0">
                  <a:pos x="T2" y="T3"/>
                </a:cxn>
                <a:cxn ang="0">
                  <a:pos x="T4" y="T5"/>
                </a:cxn>
              </a:cxnLst>
              <a:rect l="0" t="0" r="r" b="b"/>
              <a:pathLst>
                <a:path w="1229" h="1823">
                  <a:moveTo>
                    <a:pt x="0" y="0"/>
                  </a:moveTo>
                  <a:lnTo>
                    <a:pt x="0" y="0"/>
                  </a:lnTo>
                  <a:lnTo>
                    <a:pt x="1229" y="1823"/>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33571106-24D9-4EA0-AB17-A51DDC8A0157}"/>
                </a:ext>
              </a:extLst>
            </p:cNvPr>
            <p:cNvSpPr>
              <a:spLocks/>
            </p:cNvSpPr>
            <p:nvPr userDrawn="1"/>
          </p:nvSpPr>
          <p:spPr bwMode="auto">
            <a:xfrm>
              <a:off x="4333" y="2445"/>
              <a:ext cx="886" cy="1574"/>
            </a:xfrm>
            <a:custGeom>
              <a:avLst/>
              <a:gdLst>
                <a:gd name="T0" fmla="*/ 0 w 835"/>
                <a:gd name="T1" fmla="*/ 1486 h 1486"/>
                <a:gd name="T2" fmla="*/ 0 w 835"/>
                <a:gd name="T3" fmla="*/ 1486 h 1486"/>
                <a:gd name="T4" fmla="*/ 835 w 835"/>
                <a:gd name="T5" fmla="*/ 0 h 1486"/>
              </a:gdLst>
              <a:ahLst/>
              <a:cxnLst>
                <a:cxn ang="0">
                  <a:pos x="T0" y="T1"/>
                </a:cxn>
                <a:cxn ang="0">
                  <a:pos x="T2" y="T3"/>
                </a:cxn>
                <a:cxn ang="0">
                  <a:pos x="T4" y="T5"/>
                </a:cxn>
              </a:cxnLst>
              <a:rect l="0" t="0" r="r" b="b"/>
              <a:pathLst>
                <a:path w="835" h="1486">
                  <a:moveTo>
                    <a:pt x="0" y="1486"/>
                  </a:moveTo>
                  <a:lnTo>
                    <a:pt x="0" y="1486"/>
                  </a:lnTo>
                  <a:lnTo>
                    <a:pt x="835"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D7D7C163-D79A-4D36-BD39-2C226811F83A}"/>
                </a:ext>
              </a:extLst>
            </p:cNvPr>
            <p:cNvSpPr>
              <a:spLocks/>
            </p:cNvSpPr>
            <p:nvPr userDrawn="1"/>
          </p:nvSpPr>
          <p:spPr bwMode="auto">
            <a:xfrm>
              <a:off x="6668" y="1737"/>
              <a:ext cx="666" cy="546"/>
            </a:xfrm>
            <a:custGeom>
              <a:avLst/>
              <a:gdLst>
                <a:gd name="T0" fmla="*/ 628 w 628"/>
                <a:gd name="T1" fmla="*/ 0 h 515"/>
                <a:gd name="T2" fmla="*/ 628 w 628"/>
                <a:gd name="T3" fmla="*/ 0 h 515"/>
                <a:gd name="T4" fmla="*/ 0 w 628"/>
                <a:gd name="T5" fmla="*/ 515 h 515"/>
              </a:gdLst>
              <a:ahLst/>
              <a:cxnLst>
                <a:cxn ang="0">
                  <a:pos x="T0" y="T1"/>
                </a:cxn>
                <a:cxn ang="0">
                  <a:pos x="T2" y="T3"/>
                </a:cxn>
                <a:cxn ang="0">
                  <a:pos x="T4" y="T5"/>
                </a:cxn>
              </a:cxnLst>
              <a:rect l="0" t="0" r="r" b="b"/>
              <a:pathLst>
                <a:path w="628" h="515">
                  <a:moveTo>
                    <a:pt x="628" y="0"/>
                  </a:moveTo>
                  <a:lnTo>
                    <a:pt x="628" y="0"/>
                  </a:lnTo>
                  <a:lnTo>
                    <a:pt x="0" y="515"/>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a:extLst>
                <a:ext uri="{FF2B5EF4-FFF2-40B4-BE49-F238E27FC236}">
                  <a16:creationId xmlns:a16="http://schemas.microsoft.com/office/drawing/2014/main" id="{3036D6B3-04F5-425D-B9FC-2AF4F6B1049D}"/>
                </a:ext>
              </a:extLst>
            </p:cNvPr>
            <p:cNvSpPr>
              <a:spLocks/>
            </p:cNvSpPr>
            <p:nvPr userDrawn="1"/>
          </p:nvSpPr>
          <p:spPr bwMode="auto">
            <a:xfrm>
              <a:off x="6668" y="2283"/>
              <a:ext cx="666" cy="81"/>
            </a:xfrm>
            <a:custGeom>
              <a:avLst/>
              <a:gdLst>
                <a:gd name="T0" fmla="*/ 628 w 628"/>
                <a:gd name="T1" fmla="*/ 77 h 77"/>
                <a:gd name="T2" fmla="*/ 628 w 628"/>
                <a:gd name="T3" fmla="*/ 77 h 77"/>
                <a:gd name="T4" fmla="*/ 0 w 628"/>
                <a:gd name="T5" fmla="*/ 0 h 77"/>
              </a:gdLst>
              <a:ahLst/>
              <a:cxnLst>
                <a:cxn ang="0">
                  <a:pos x="T0" y="T1"/>
                </a:cxn>
                <a:cxn ang="0">
                  <a:pos x="T2" y="T3"/>
                </a:cxn>
                <a:cxn ang="0">
                  <a:pos x="T4" y="T5"/>
                </a:cxn>
              </a:cxnLst>
              <a:rect l="0" t="0" r="r" b="b"/>
              <a:pathLst>
                <a:path w="628" h="77">
                  <a:moveTo>
                    <a:pt x="628" y="77"/>
                  </a:moveTo>
                  <a:lnTo>
                    <a:pt x="628" y="77"/>
                  </a:lnTo>
                  <a:lnTo>
                    <a:pt x="0"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a:extLst>
                <a:ext uri="{FF2B5EF4-FFF2-40B4-BE49-F238E27FC236}">
                  <a16:creationId xmlns:a16="http://schemas.microsoft.com/office/drawing/2014/main" id="{395FF7AA-81F4-4BD3-838B-A775543ECF9A}"/>
                </a:ext>
              </a:extLst>
            </p:cNvPr>
            <p:cNvSpPr>
              <a:spLocks/>
            </p:cNvSpPr>
            <p:nvPr userDrawn="1"/>
          </p:nvSpPr>
          <p:spPr bwMode="auto">
            <a:xfrm>
              <a:off x="6668" y="2283"/>
              <a:ext cx="505" cy="585"/>
            </a:xfrm>
            <a:custGeom>
              <a:avLst/>
              <a:gdLst>
                <a:gd name="T0" fmla="*/ 476 w 476"/>
                <a:gd name="T1" fmla="*/ 553 h 553"/>
                <a:gd name="T2" fmla="*/ 476 w 476"/>
                <a:gd name="T3" fmla="*/ 553 h 553"/>
                <a:gd name="T4" fmla="*/ 0 w 476"/>
                <a:gd name="T5" fmla="*/ 0 h 553"/>
              </a:gdLst>
              <a:ahLst/>
              <a:cxnLst>
                <a:cxn ang="0">
                  <a:pos x="T0" y="T1"/>
                </a:cxn>
                <a:cxn ang="0">
                  <a:pos x="T2" y="T3"/>
                </a:cxn>
                <a:cxn ang="0">
                  <a:pos x="T4" y="T5"/>
                </a:cxn>
              </a:cxnLst>
              <a:rect l="0" t="0" r="r" b="b"/>
              <a:pathLst>
                <a:path w="476" h="553">
                  <a:moveTo>
                    <a:pt x="476" y="553"/>
                  </a:moveTo>
                  <a:lnTo>
                    <a:pt x="476" y="553"/>
                  </a:lnTo>
                  <a:lnTo>
                    <a:pt x="0"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A7453450-5EC8-41C5-A19B-293F87D3E7CC}"/>
                </a:ext>
              </a:extLst>
            </p:cNvPr>
            <p:cNvSpPr>
              <a:spLocks/>
            </p:cNvSpPr>
            <p:nvPr userDrawn="1"/>
          </p:nvSpPr>
          <p:spPr bwMode="auto">
            <a:xfrm>
              <a:off x="3662" y="261"/>
              <a:ext cx="506" cy="505"/>
            </a:xfrm>
            <a:custGeom>
              <a:avLst/>
              <a:gdLst>
                <a:gd name="T0" fmla="*/ 0 w 477"/>
                <a:gd name="T1" fmla="*/ 239 h 477"/>
                <a:gd name="T2" fmla="*/ 0 w 477"/>
                <a:gd name="T3" fmla="*/ 239 h 477"/>
                <a:gd name="T4" fmla="*/ 238 w 477"/>
                <a:gd name="T5" fmla="*/ 0 h 477"/>
                <a:gd name="T6" fmla="*/ 477 w 477"/>
                <a:gd name="T7" fmla="*/ 239 h 477"/>
                <a:gd name="T8" fmla="*/ 238 w 477"/>
                <a:gd name="T9" fmla="*/ 477 h 477"/>
                <a:gd name="T10" fmla="*/ 0 w 477"/>
                <a:gd name="T11" fmla="*/ 239 h 477"/>
              </a:gdLst>
              <a:ahLst/>
              <a:cxnLst>
                <a:cxn ang="0">
                  <a:pos x="T0" y="T1"/>
                </a:cxn>
                <a:cxn ang="0">
                  <a:pos x="T2" y="T3"/>
                </a:cxn>
                <a:cxn ang="0">
                  <a:pos x="T4" y="T5"/>
                </a:cxn>
                <a:cxn ang="0">
                  <a:pos x="T6" y="T7"/>
                </a:cxn>
                <a:cxn ang="0">
                  <a:pos x="T8" y="T9"/>
                </a:cxn>
                <a:cxn ang="0">
                  <a:pos x="T10" y="T11"/>
                </a:cxn>
              </a:cxnLst>
              <a:rect l="0" t="0" r="r" b="b"/>
              <a:pathLst>
                <a:path w="477" h="477">
                  <a:moveTo>
                    <a:pt x="0" y="239"/>
                  </a:moveTo>
                  <a:lnTo>
                    <a:pt x="0" y="239"/>
                  </a:lnTo>
                  <a:cubicBezTo>
                    <a:pt x="0" y="107"/>
                    <a:pt x="106" y="0"/>
                    <a:pt x="238" y="0"/>
                  </a:cubicBezTo>
                  <a:cubicBezTo>
                    <a:pt x="370" y="0"/>
                    <a:pt x="477" y="107"/>
                    <a:pt x="477" y="239"/>
                  </a:cubicBezTo>
                  <a:cubicBezTo>
                    <a:pt x="477" y="370"/>
                    <a:pt x="370" y="477"/>
                    <a:pt x="238" y="477"/>
                  </a:cubicBezTo>
                  <a:cubicBezTo>
                    <a:pt x="106" y="477"/>
                    <a:pt x="0" y="370"/>
                    <a:pt x="0" y="239"/>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7">
              <a:extLst>
                <a:ext uri="{FF2B5EF4-FFF2-40B4-BE49-F238E27FC236}">
                  <a16:creationId xmlns:a16="http://schemas.microsoft.com/office/drawing/2014/main" id="{75D93647-659F-4475-8487-F1DA09180041}"/>
                </a:ext>
              </a:extLst>
            </p:cNvPr>
            <p:cNvSpPr>
              <a:spLocks/>
            </p:cNvSpPr>
            <p:nvPr userDrawn="1"/>
          </p:nvSpPr>
          <p:spPr bwMode="auto">
            <a:xfrm>
              <a:off x="6455" y="2071"/>
              <a:ext cx="426" cy="424"/>
            </a:xfrm>
            <a:custGeom>
              <a:avLst/>
              <a:gdLst>
                <a:gd name="T0" fmla="*/ 0 w 401"/>
                <a:gd name="T1" fmla="*/ 200 h 401"/>
                <a:gd name="T2" fmla="*/ 0 w 401"/>
                <a:gd name="T3" fmla="*/ 200 h 401"/>
                <a:gd name="T4" fmla="*/ 200 w 401"/>
                <a:gd name="T5" fmla="*/ 0 h 401"/>
                <a:gd name="T6" fmla="*/ 401 w 401"/>
                <a:gd name="T7" fmla="*/ 200 h 401"/>
                <a:gd name="T8" fmla="*/ 200 w 401"/>
                <a:gd name="T9" fmla="*/ 401 h 401"/>
                <a:gd name="T10" fmla="*/ 0 w 401"/>
                <a:gd name="T11" fmla="*/ 200 h 401"/>
              </a:gdLst>
              <a:ahLst/>
              <a:cxnLst>
                <a:cxn ang="0">
                  <a:pos x="T0" y="T1"/>
                </a:cxn>
                <a:cxn ang="0">
                  <a:pos x="T2" y="T3"/>
                </a:cxn>
                <a:cxn ang="0">
                  <a:pos x="T4" y="T5"/>
                </a:cxn>
                <a:cxn ang="0">
                  <a:pos x="T6" y="T7"/>
                </a:cxn>
                <a:cxn ang="0">
                  <a:pos x="T8" y="T9"/>
                </a:cxn>
                <a:cxn ang="0">
                  <a:pos x="T10" y="T11"/>
                </a:cxn>
              </a:cxnLst>
              <a:rect l="0" t="0" r="r" b="b"/>
              <a:pathLst>
                <a:path w="401" h="401">
                  <a:moveTo>
                    <a:pt x="0" y="200"/>
                  </a:moveTo>
                  <a:lnTo>
                    <a:pt x="0" y="200"/>
                  </a:lnTo>
                  <a:cubicBezTo>
                    <a:pt x="0" y="89"/>
                    <a:pt x="90" y="0"/>
                    <a:pt x="200" y="0"/>
                  </a:cubicBezTo>
                  <a:cubicBezTo>
                    <a:pt x="311" y="0"/>
                    <a:pt x="401" y="89"/>
                    <a:pt x="401" y="200"/>
                  </a:cubicBezTo>
                  <a:cubicBezTo>
                    <a:pt x="401" y="311"/>
                    <a:pt x="311" y="401"/>
                    <a:pt x="200" y="401"/>
                  </a:cubicBezTo>
                  <a:cubicBezTo>
                    <a:pt x="90" y="401"/>
                    <a:pt x="0" y="311"/>
                    <a:pt x="0" y="200"/>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8">
              <a:extLst>
                <a:ext uri="{FF2B5EF4-FFF2-40B4-BE49-F238E27FC236}">
                  <a16:creationId xmlns:a16="http://schemas.microsoft.com/office/drawing/2014/main" id="{BCA16172-59BB-4D11-8221-697DD50B8133}"/>
                </a:ext>
              </a:extLst>
            </p:cNvPr>
            <p:cNvSpPr>
              <a:spLocks/>
            </p:cNvSpPr>
            <p:nvPr userDrawn="1"/>
          </p:nvSpPr>
          <p:spPr bwMode="auto">
            <a:xfrm>
              <a:off x="6401" y="512"/>
              <a:ext cx="267" cy="265"/>
            </a:xfrm>
            <a:custGeom>
              <a:avLst/>
              <a:gdLst>
                <a:gd name="T0" fmla="*/ 0 w 251"/>
                <a:gd name="T1" fmla="*/ 125 h 251"/>
                <a:gd name="T2" fmla="*/ 0 w 251"/>
                <a:gd name="T3" fmla="*/ 125 h 251"/>
                <a:gd name="T4" fmla="*/ 126 w 251"/>
                <a:gd name="T5" fmla="*/ 0 h 251"/>
                <a:gd name="T6" fmla="*/ 251 w 251"/>
                <a:gd name="T7" fmla="*/ 125 h 251"/>
                <a:gd name="T8" fmla="*/ 126 w 251"/>
                <a:gd name="T9" fmla="*/ 251 h 251"/>
                <a:gd name="T10" fmla="*/ 0 w 251"/>
                <a:gd name="T11" fmla="*/ 125 h 251"/>
              </a:gdLst>
              <a:ahLst/>
              <a:cxnLst>
                <a:cxn ang="0">
                  <a:pos x="T0" y="T1"/>
                </a:cxn>
                <a:cxn ang="0">
                  <a:pos x="T2" y="T3"/>
                </a:cxn>
                <a:cxn ang="0">
                  <a:pos x="T4" y="T5"/>
                </a:cxn>
                <a:cxn ang="0">
                  <a:pos x="T6" y="T7"/>
                </a:cxn>
                <a:cxn ang="0">
                  <a:pos x="T8" y="T9"/>
                </a:cxn>
                <a:cxn ang="0">
                  <a:pos x="T10" y="T11"/>
                </a:cxn>
              </a:cxnLst>
              <a:rect l="0" t="0" r="r" b="b"/>
              <a:pathLst>
                <a:path w="251" h="251">
                  <a:moveTo>
                    <a:pt x="0" y="125"/>
                  </a:moveTo>
                  <a:lnTo>
                    <a:pt x="0" y="125"/>
                  </a:lnTo>
                  <a:cubicBezTo>
                    <a:pt x="0" y="56"/>
                    <a:pt x="56" y="0"/>
                    <a:pt x="126" y="0"/>
                  </a:cubicBezTo>
                  <a:cubicBezTo>
                    <a:pt x="195" y="0"/>
                    <a:pt x="251" y="56"/>
                    <a:pt x="251" y="125"/>
                  </a:cubicBezTo>
                  <a:cubicBezTo>
                    <a:pt x="251" y="195"/>
                    <a:pt x="195" y="251"/>
                    <a:pt x="126" y="251"/>
                  </a:cubicBezTo>
                  <a:cubicBezTo>
                    <a:pt x="56" y="251"/>
                    <a:pt x="0" y="195"/>
                    <a:pt x="0" y="125"/>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9">
              <a:extLst>
                <a:ext uri="{FF2B5EF4-FFF2-40B4-BE49-F238E27FC236}">
                  <a16:creationId xmlns:a16="http://schemas.microsoft.com/office/drawing/2014/main" id="{762F4B61-EB30-4BCE-89B5-96511B62EE15}"/>
                </a:ext>
              </a:extLst>
            </p:cNvPr>
            <p:cNvSpPr>
              <a:spLocks/>
            </p:cNvSpPr>
            <p:nvPr userDrawn="1"/>
          </p:nvSpPr>
          <p:spPr bwMode="auto">
            <a:xfrm>
              <a:off x="7201" y="1604"/>
              <a:ext cx="267" cy="267"/>
            </a:xfrm>
            <a:custGeom>
              <a:avLst/>
              <a:gdLst>
                <a:gd name="T0" fmla="*/ 0 w 251"/>
                <a:gd name="T1" fmla="*/ 126 h 252"/>
                <a:gd name="T2" fmla="*/ 0 w 251"/>
                <a:gd name="T3" fmla="*/ 126 h 252"/>
                <a:gd name="T4" fmla="*/ 125 w 251"/>
                <a:gd name="T5" fmla="*/ 0 h 252"/>
                <a:gd name="T6" fmla="*/ 251 w 251"/>
                <a:gd name="T7" fmla="*/ 126 h 252"/>
                <a:gd name="T8" fmla="*/ 125 w 251"/>
                <a:gd name="T9" fmla="*/ 252 h 252"/>
                <a:gd name="T10" fmla="*/ 0 w 251"/>
                <a:gd name="T11" fmla="*/ 126 h 252"/>
              </a:gdLst>
              <a:ahLst/>
              <a:cxnLst>
                <a:cxn ang="0">
                  <a:pos x="T0" y="T1"/>
                </a:cxn>
                <a:cxn ang="0">
                  <a:pos x="T2" y="T3"/>
                </a:cxn>
                <a:cxn ang="0">
                  <a:pos x="T4" y="T5"/>
                </a:cxn>
                <a:cxn ang="0">
                  <a:pos x="T6" y="T7"/>
                </a:cxn>
                <a:cxn ang="0">
                  <a:pos x="T8" y="T9"/>
                </a:cxn>
                <a:cxn ang="0">
                  <a:pos x="T10" y="T11"/>
                </a:cxn>
              </a:cxnLst>
              <a:rect l="0" t="0" r="r" b="b"/>
              <a:pathLst>
                <a:path w="251" h="252">
                  <a:moveTo>
                    <a:pt x="0" y="126"/>
                  </a:moveTo>
                  <a:lnTo>
                    <a:pt x="0" y="126"/>
                  </a:lnTo>
                  <a:cubicBezTo>
                    <a:pt x="0" y="56"/>
                    <a:pt x="56" y="0"/>
                    <a:pt x="125" y="0"/>
                  </a:cubicBezTo>
                  <a:cubicBezTo>
                    <a:pt x="195" y="0"/>
                    <a:pt x="251" y="56"/>
                    <a:pt x="251" y="126"/>
                  </a:cubicBezTo>
                  <a:cubicBezTo>
                    <a:pt x="251" y="195"/>
                    <a:pt x="195" y="252"/>
                    <a:pt x="125" y="252"/>
                  </a:cubicBezTo>
                  <a:cubicBezTo>
                    <a:pt x="56" y="252"/>
                    <a:pt x="0" y="195"/>
                    <a:pt x="0" y="126"/>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0">
              <a:extLst>
                <a:ext uri="{FF2B5EF4-FFF2-40B4-BE49-F238E27FC236}">
                  <a16:creationId xmlns:a16="http://schemas.microsoft.com/office/drawing/2014/main" id="{2786AE07-C210-4E5B-A49D-BEE30EF621A8}"/>
                </a:ext>
              </a:extLst>
            </p:cNvPr>
            <p:cNvSpPr>
              <a:spLocks/>
            </p:cNvSpPr>
            <p:nvPr userDrawn="1"/>
          </p:nvSpPr>
          <p:spPr bwMode="auto">
            <a:xfrm>
              <a:off x="7039" y="2735"/>
              <a:ext cx="268" cy="267"/>
            </a:xfrm>
            <a:custGeom>
              <a:avLst/>
              <a:gdLst>
                <a:gd name="T0" fmla="*/ 0 w 252"/>
                <a:gd name="T1" fmla="*/ 126 h 252"/>
                <a:gd name="T2" fmla="*/ 0 w 252"/>
                <a:gd name="T3" fmla="*/ 126 h 252"/>
                <a:gd name="T4" fmla="*/ 126 w 252"/>
                <a:gd name="T5" fmla="*/ 0 h 252"/>
                <a:gd name="T6" fmla="*/ 252 w 252"/>
                <a:gd name="T7" fmla="*/ 126 h 252"/>
                <a:gd name="T8" fmla="*/ 126 w 252"/>
                <a:gd name="T9" fmla="*/ 252 h 252"/>
                <a:gd name="T10" fmla="*/ 0 w 252"/>
                <a:gd name="T11" fmla="*/ 126 h 252"/>
              </a:gdLst>
              <a:ahLst/>
              <a:cxnLst>
                <a:cxn ang="0">
                  <a:pos x="T0" y="T1"/>
                </a:cxn>
                <a:cxn ang="0">
                  <a:pos x="T2" y="T3"/>
                </a:cxn>
                <a:cxn ang="0">
                  <a:pos x="T4" y="T5"/>
                </a:cxn>
                <a:cxn ang="0">
                  <a:pos x="T6" y="T7"/>
                </a:cxn>
                <a:cxn ang="0">
                  <a:pos x="T8" y="T9"/>
                </a:cxn>
                <a:cxn ang="0">
                  <a:pos x="T10" y="T11"/>
                </a:cxn>
              </a:cxnLst>
              <a:rect l="0" t="0" r="r" b="b"/>
              <a:pathLst>
                <a:path w="252" h="252">
                  <a:moveTo>
                    <a:pt x="0" y="126"/>
                  </a:moveTo>
                  <a:lnTo>
                    <a:pt x="0" y="126"/>
                  </a:lnTo>
                  <a:cubicBezTo>
                    <a:pt x="0" y="57"/>
                    <a:pt x="56" y="0"/>
                    <a:pt x="126" y="0"/>
                  </a:cubicBezTo>
                  <a:cubicBezTo>
                    <a:pt x="195" y="0"/>
                    <a:pt x="252" y="57"/>
                    <a:pt x="252" y="126"/>
                  </a:cubicBezTo>
                  <a:cubicBezTo>
                    <a:pt x="252" y="196"/>
                    <a:pt x="195" y="252"/>
                    <a:pt x="126" y="252"/>
                  </a:cubicBezTo>
                  <a:cubicBezTo>
                    <a:pt x="56" y="252"/>
                    <a:pt x="0" y="196"/>
                    <a:pt x="0" y="126"/>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1">
              <a:extLst>
                <a:ext uri="{FF2B5EF4-FFF2-40B4-BE49-F238E27FC236}">
                  <a16:creationId xmlns:a16="http://schemas.microsoft.com/office/drawing/2014/main" id="{275AD1C8-6EA6-4C20-95AF-B3742765C43F}"/>
                </a:ext>
              </a:extLst>
            </p:cNvPr>
            <p:cNvSpPr>
              <a:spLocks/>
            </p:cNvSpPr>
            <p:nvPr userDrawn="1"/>
          </p:nvSpPr>
          <p:spPr bwMode="auto">
            <a:xfrm>
              <a:off x="5425" y="3249"/>
              <a:ext cx="266" cy="266"/>
            </a:xfrm>
            <a:custGeom>
              <a:avLst/>
              <a:gdLst>
                <a:gd name="T0" fmla="*/ 0 w 251"/>
                <a:gd name="T1" fmla="*/ 126 h 252"/>
                <a:gd name="T2" fmla="*/ 0 w 251"/>
                <a:gd name="T3" fmla="*/ 126 h 252"/>
                <a:gd name="T4" fmla="*/ 125 w 251"/>
                <a:gd name="T5" fmla="*/ 0 h 252"/>
                <a:gd name="T6" fmla="*/ 251 w 251"/>
                <a:gd name="T7" fmla="*/ 126 h 252"/>
                <a:gd name="T8" fmla="*/ 125 w 251"/>
                <a:gd name="T9" fmla="*/ 252 h 252"/>
                <a:gd name="T10" fmla="*/ 0 w 251"/>
                <a:gd name="T11" fmla="*/ 126 h 252"/>
              </a:gdLst>
              <a:ahLst/>
              <a:cxnLst>
                <a:cxn ang="0">
                  <a:pos x="T0" y="T1"/>
                </a:cxn>
                <a:cxn ang="0">
                  <a:pos x="T2" y="T3"/>
                </a:cxn>
                <a:cxn ang="0">
                  <a:pos x="T4" y="T5"/>
                </a:cxn>
                <a:cxn ang="0">
                  <a:pos x="T6" y="T7"/>
                </a:cxn>
                <a:cxn ang="0">
                  <a:pos x="T8" y="T9"/>
                </a:cxn>
                <a:cxn ang="0">
                  <a:pos x="T10" y="T11"/>
                </a:cxn>
              </a:cxnLst>
              <a:rect l="0" t="0" r="r" b="b"/>
              <a:pathLst>
                <a:path w="251" h="252">
                  <a:moveTo>
                    <a:pt x="0" y="126"/>
                  </a:moveTo>
                  <a:lnTo>
                    <a:pt x="0" y="126"/>
                  </a:lnTo>
                  <a:cubicBezTo>
                    <a:pt x="0" y="56"/>
                    <a:pt x="56" y="0"/>
                    <a:pt x="125" y="0"/>
                  </a:cubicBezTo>
                  <a:cubicBezTo>
                    <a:pt x="195" y="0"/>
                    <a:pt x="251" y="56"/>
                    <a:pt x="251" y="126"/>
                  </a:cubicBezTo>
                  <a:cubicBezTo>
                    <a:pt x="251" y="195"/>
                    <a:pt x="195" y="252"/>
                    <a:pt x="125" y="252"/>
                  </a:cubicBezTo>
                  <a:cubicBezTo>
                    <a:pt x="56" y="252"/>
                    <a:pt x="0" y="195"/>
                    <a:pt x="0" y="126"/>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
              <a:extLst>
                <a:ext uri="{FF2B5EF4-FFF2-40B4-BE49-F238E27FC236}">
                  <a16:creationId xmlns:a16="http://schemas.microsoft.com/office/drawing/2014/main" id="{8E1CB8EA-6F38-4573-ABBA-4295F2083E91}"/>
                </a:ext>
              </a:extLst>
            </p:cNvPr>
            <p:cNvSpPr>
              <a:spLocks/>
            </p:cNvSpPr>
            <p:nvPr userDrawn="1"/>
          </p:nvSpPr>
          <p:spPr bwMode="auto">
            <a:xfrm>
              <a:off x="4044" y="1913"/>
              <a:ext cx="266" cy="266"/>
            </a:xfrm>
            <a:custGeom>
              <a:avLst/>
              <a:gdLst>
                <a:gd name="T0" fmla="*/ 0 w 251"/>
                <a:gd name="T1" fmla="*/ 126 h 251"/>
                <a:gd name="T2" fmla="*/ 0 w 251"/>
                <a:gd name="T3" fmla="*/ 126 h 251"/>
                <a:gd name="T4" fmla="*/ 125 w 251"/>
                <a:gd name="T5" fmla="*/ 0 h 251"/>
                <a:gd name="T6" fmla="*/ 251 w 251"/>
                <a:gd name="T7" fmla="*/ 126 h 251"/>
                <a:gd name="T8" fmla="*/ 125 w 251"/>
                <a:gd name="T9" fmla="*/ 251 h 251"/>
                <a:gd name="T10" fmla="*/ 0 w 251"/>
                <a:gd name="T11" fmla="*/ 126 h 251"/>
              </a:gdLst>
              <a:ahLst/>
              <a:cxnLst>
                <a:cxn ang="0">
                  <a:pos x="T0" y="T1"/>
                </a:cxn>
                <a:cxn ang="0">
                  <a:pos x="T2" y="T3"/>
                </a:cxn>
                <a:cxn ang="0">
                  <a:pos x="T4" y="T5"/>
                </a:cxn>
                <a:cxn ang="0">
                  <a:pos x="T6" y="T7"/>
                </a:cxn>
                <a:cxn ang="0">
                  <a:pos x="T8" y="T9"/>
                </a:cxn>
                <a:cxn ang="0">
                  <a:pos x="T10" y="T11"/>
                </a:cxn>
              </a:cxnLst>
              <a:rect l="0" t="0" r="r" b="b"/>
              <a:pathLst>
                <a:path w="251" h="251">
                  <a:moveTo>
                    <a:pt x="0" y="126"/>
                  </a:moveTo>
                  <a:lnTo>
                    <a:pt x="0" y="126"/>
                  </a:lnTo>
                  <a:cubicBezTo>
                    <a:pt x="0" y="56"/>
                    <a:pt x="56" y="0"/>
                    <a:pt x="125" y="0"/>
                  </a:cubicBezTo>
                  <a:cubicBezTo>
                    <a:pt x="195" y="0"/>
                    <a:pt x="251" y="56"/>
                    <a:pt x="251" y="126"/>
                  </a:cubicBezTo>
                  <a:cubicBezTo>
                    <a:pt x="251" y="195"/>
                    <a:pt x="195" y="251"/>
                    <a:pt x="125" y="251"/>
                  </a:cubicBezTo>
                  <a:cubicBezTo>
                    <a:pt x="56" y="251"/>
                    <a:pt x="0" y="195"/>
                    <a:pt x="0" y="126"/>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3">
              <a:extLst>
                <a:ext uri="{FF2B5EF4-FFF2-40B4-BE49-F238E27FC236}">
                  <a16:creationId xmlns:a16="http://schemas.microsoft.com/office/drawing/2014/main" id="{1AA8725C-FE22-443B-8E67-962CAECB0683}"/>
                </a:ext>
              </a:extLst>
            </p:cNvPr>
            <p:cNvSpPr>
              <a:spLocks/>
            </p:cNvSpPr>
            <p:nvPr userDrawn="1"/>
          </p:nvSpPr>
          <p:spPr bwMode="auto">
            <a:xfrm>
              <a:off x="4317" y="68"/>
              <a:ext cx="266" cy="266"/>
            </a:xfrm>
            <a:custGeom>
              <a:avLst/>
              <a:gdLst>
                <a:gd name="T0" fmla="*/ 0 w 251"/>
                <a:gd name="T1" fmla="*/ 125 h 251"/>
                <a:gd name="T2" fmla="*/ 0 w 251"/>
                <a:gd name="T3" fmla="*/ 125 h 251"/>
                <a:gd name="T4" fmla="*/ 125 w 251"/>
                <a:gd name="T5" fmla="*/ 0 h 251"/>
                <a:gd name="T6" fmla="*/ 251 w 251"/>
                <a:gd name="T7" fmla="*/ 125 h 251"/>
                <a:gd name="T8" fmla="*/ 125 w 251"/>
                <a:gd name="T9" fmla="*/ 251 h 251"/>
                <a:gd name="T10" fmla="*/ 0 w 251"/>
                <a:gd name="T11" fmla="*/ 125 h 251"/>
              </a:gdLst>
              <a:ahLst/>
              <a:cxnLst>
                <a:cxn ang="0">
                  <a:pos x="T0" y="T1"/>
                </a:cxn>
                <a:cxn ang="0">
                  <a:pos x="T2" y="T3"/>
                </a:cxn>
                <a:cxn ang="0">
                  <a:pos x="T4" y="T5"/>
                </a:cxn>
                <a:cxn ang="0">
                  <a:pos x="T6" y="T7"/>
                </a:cxn>
                <a:cxn ang="0">
                  <a:pos x="T8" y="T9"/>
                </a:cxn>
                <a:cxn ang="0">
                  <a:pos x="T10" y="T11"/>
                </a:cxn>
              </a:cxnLst>
              <a:rect l="0" t="0" r="r" b="b"/>
              <a:pathLst>
                <a:path w="251" h="251">
                  <a:moveTo>
                    <a:pt x="0" y="125"/>
                  </a:moveTo>
                  <a:lnTo>
                    <a:pt x="0" y="125"/>
                  </a:lnTo>
                  <a:cubicBezTo>
                    <a:pt x="0" y="55"/>
                    <a:pt x="56" y="0"/>
                    <a:pt x="125" y="0"/>
                  </a:cubicBezTo>
                  <a:cubicBezTo>
                    <a:pt x="195" y="0"/>
                    <a:pt x="251" y="55"/>
                    <a:pt x="251" y="125"/>
                  </a:cubicBezTo>
                  <a:cubicBezTo>
                    <a:pt x="251" y="194"/>
                    <a:pt x="195" y="251"/>
                    <a:pt x="125" y="251"/>
                  </a:cubicBezTo>
                  <a:cubicBezTo>
                    <a:pt x="56" y="251"/>
                    <a:pt x="0" y="194"/>
                    <a:pt x="0" y="125"/>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4">
              <a:extLst>
                <a:ext uri="{FF2B5EF4-FFF2-40B4-BE49-F238E27FC236}">
                  <a16:creationId xmlns:a16="http://schemas.microsoft.com/office/drawing/2014/main" id="{30D7793F-2065-462A-8896-D823BA9DE503}"/>
                </a:ext>
              </a:extLst>
            </p:cNvPr>
            <p:cNvSpPr>
              <a:spLocks/>
            </p:cNvSpPr>
            <p:nvPr userDrawn="1"/>
          </p:nvSpPr>
          <p:spPr bwMode="auto">
            <a:xfrm>
              <a:off x="3700" y="3898"/>
              <a:ext cx="241" cy="241"/>
            </a:xfrm>
            <a:custGeom>
              <a:avLst/>
              <a:gdLst>
                <a:gd name="T0" fmla="*/ 0 w 227"/>
                <a:gd name="T1" fmla="*/ 114 h 228"/>
                <a:gd name="T2" fmla="*/ 0 w 227"/>
                <a:gd name="T3" fmla="*/ 114 h 228"/>
                <a:gd name="T4" fmla="*/ 114 w 227"/>
                <a:gd name="T5" fmla="*/ 0 h 228"/>
                <a:gd name="T6" fmla="*/ 227 w 227"/>
                <a:gd name="T7" fmla="*/ 114 h 228"/>
                <a:gd name="T8" fmla="*/ 114 w 227"/>
                <a:gd name="T9" fmla="*/ 228 h 228"/>
                <a:gd name="T10" fmla="*/ 0 w 227"/>
                <a:gd name="T11" fmla="*/ 114 h 228"/>
              </a:gdLst>
              <a:ahLst/>
              <a:cxnLst>
                <a:cxn ang="0">
                  <a:pos x="T0" y="T1"/>
                </a:cxn>
                <a:cxn ang="0">
                  <a:pos x="T2" y="T3"/>
                </a:cxn>
                <a:cxn ang="0">
                  <a:pos x="T4" y="T5"/>
                </a:cxn>
                <a:cxn ang="0">
                  <a:pos x="T6" y="T7"/>
                </a:cxn>
                <a:cxn ang="0">
                  <a:pos x="T8" y="T9"/>
                </a:cxn>
                <a:cxn ang="0">
                  <a:pos x="T10" y="T11"/>
                </a:cxn>
              </a:cxnLst>
              <a:rect l="0" t="0" r="r" b="b"/>
              <a:pathLst>
                <a:path w="227" h="228">
                  <a:moveTo>
                    <a:pt x="0" y="114"/>
                  </a:moveTo>
                  <a:lnTo>
                    <a:pt x="0" y="114"/>
                  </a:lnTo>
                  <a:cubicBezTo>
                    <a:pt x="0" y="51"/>
                    <a:pt x="51" y="0"/>
                    <a:pt x="114" y="0"/>
                  </a:cubicBezTo>
                  <a:cubicBezTo>
                    <a:pt x="176" y="0"/>
                    <a:pt x="227" y="51"/>
                    <a:pt x="227" y="114"/>
                  </a:cubicBezTo>
                  <a:cubicBezTo>
                    <a:pt x="227" y="177"/>
                    <a:pt x="176" y="228"/>
                    <a:pt x="114" y="228"/>
                  </a:cubicBezTo>
                  <a:cubicBezTo>
                    <a:pt x="51" y="228"/>
                    <a:pt x="0" y="177"/>
                    <a:pt x="0" y="114"/>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5">
              <a:extLst>
                <a:ext uri="{FF2B5EF4-FFF2-40B4-BE49-F238E27FC236}">
                  <a16:creationId xmlns:a16="http://schemas.microsoft.com/office/drawing/2014/main" id="{FBD7EB34-8C0A-44CB-8545-66F8CF80EAC3}"/>
                </a:ext>
              </a:extLst>
            </p:cNvPr>
            <p:cNvSpPr>
              <a:spLocks/>
            </p:cNvSpPr>
            <p:nvPr userDrawn="1"/>
          </p:nvSpPr>
          <p:spPr bwMode="auto">
            <a:xfrm>
              <a:off x="4212" y="3898"/>
              <a:ext cx="241" cy="241"/>
            </a:xfrm>
            <a:custGeom>
              <a:avLst/>
              <a:gdLst>
                <a:gd name="T0" fmla="*/ 0 w 227"/>
                <a:gd name="T1" fmla="*/ 114 h 228"/>
                <a:gd name="T2" fmla="*/ 0 w 227"/>
                <a:gd name="T3" fmla="*/ 114 h 228"/>
                <a:gd name="T4" fmla="*/ 114 w 227"/>
                <a:gd name="T5" fmla="*/ 0 h 228"/>
                <a:gd name="T6" fmla="*/ 227 w 227"/>
                <a:gd name="T7" fmla="*/ 114 h 228"/>
                <a:gd name="T8" fmla="*/ 114 w 227"/>
                <a:gd name="T9" fmla="*/ 228 h 228"/>
                <a:gd name="T10" fmla="*/ 0 w 227"/>
                <a:gd name="T11" fmla="*/ 114 h 228"/>
              </a:gdLst>
              <a:ahLst/>
              <a:cxnLst>
                <a:cxn ang="0">
                  <a:pos x="T0" y="T1"/>
                </a:cxn>
                <a:cxn ang="0">
                  <a:pos x="T2" y="T3"/>
                </a:cxn>
                <a:cxn ang="0">
                  <a:pos x="T4" y="T5"/>
                </a:cxn>
                <a:cxn ang="0">
                  <a:pos x="T6" y="T7"/>
                </a:cxn>
                <a:cxn ang="0">
                  <a:pos x="T8" y="T9"/>
                </a:cxn>
                <a:cxn ang="0">
                  <a:pos x="T10" y="T11"/>
                </a:cxn>
              </a:cxnLst>
              <a:rect l="0" t="0" r="r" b="b"/>
              <a:pathLst>
                <a:path w="227" h="228">
                  <a:moveTo>
                    <a:pt x="0" y="114"/>
                  </a:moveTo>
                  <a:lnTo>
                    <a:pt x="0" y="114"/>
                  </a:lnTo>
                  <a:cubicBezTo>
                    <a:pt x="0" y="51"/>
                    <a:pt x="51" y="0"/>
                    <a:pt x="114" y="0"/>
                  </a:cubicBezTo>
                  <a:cubicBezTo>
                    <a:pt x="176" y="0"/>
                    <a:pt x="227" y="51"/>
                    <a:pt x="227" y="114"/>
                  </a:cubicBezTo>
                  <a:cubicBezTo>
                    <a:pt x="227" y="177"/>
                    <a:pt x="176" y="228"/>
                    <a:pt x="114" y="228"/>
                  </a:cubicBezTo>
                  <a:cubicBezTo>
                    <a:pt x="51" y="228"/>
                    <a:pt x="0" y="177"/>
                    <a:pt x="0" y="114"/>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6">
              <a:extLst>
                <a:ext uri="{FF2B5EF4-FFF2-40B4-BE49-F238E27FC236}">
                  <a16:creationId xmlns:a16="http://schemas.microsoft.com/office/drawing/2014/main" id="{5B8762BF-BFB3-4BCD-9FEA-403E6FFCBEA1}"/>
                </a:ext>
              </a:extLst>
            </p:cNvPr>
            <p:cNvSpPr>
              <a:spLocks/>
            </p:cNvSpPr>
            <p:nvPr userDrawn="1"/>
          </p:nvSpPr>
          <p:spPr bwMode="auto">
            <a:xfrm>
              <a:off x="7214" y="2243"/>
              <a:ext cx="241" cy="241"/>
            </a:xfrm>
            <a:custGeom>
              <a:avLst/>
              <a:gdLst>
                <a:gd name="T0" fmla="*/ 0 w 227"/>
                <a:gd name="T1" fmla="*/ 114 h 227"/>
                <a:gd name="T2" fmla="*/ 0 w 227"/>
                <a:gd name="T3" fmla="*/ 114 h 227"/>
                <a:gd name="T4" fmla="*/ 113 w 227"/>
                <a:gd name="T5" fmla="*/ 0 h 227"/>
                <a:gd name="T6" fmla="*/ 227 w 227"/>
                <a:gd name="T7" fmla="*/ 114 h 227"/>
                <a:gd name="T8" fmla="*/ 113 w 227"/>
                <a:gd name="T9" fmla="*/ 227 h 227"/>
                <a:gd name="T10" fmla="*/ 0 w 227"/>
                <a:gd name="T11" fmla="*/ 114 h 227"/>
              </a:gdLst>
              <a:ahLst/>
              <a:cxnLst>
                <a:cxn ang="0">
                  <a:pos x="T0" y="T1"/>
                </a:cxn>
                <a:cxn ang="0">
                  <a:pos x="T2" y="T3"/>
                </a:cxn>
                <a:cxn ang="0">
                  <a:pos x="T4" y="T5"/>
                </a:cxn>
                <a:cxn ang="0">
                  <a:pos x="T6" y="T7"/>
                </a:cxn>
                <a:cxn ang="0">
                  <a:pos x="T8" y="T9"/>
                </a:cxn>
                <a:cxn ang="0">
                  <a:pos x="T10" y="T11"/>
                </a:cxn>
              </a:cxnLst>
              <a:rect l="0" t="0" r="r" b="b"/>
              <a:pathLst>
                <a:path w="227" h="227">
                  <a:moveTo>
                    <a:pt x="0" y="114"/>
                  </a:moveTo>
                  <a:lnTo>
                    <a:pt x="0" y="114"/>
                  </a:lnTo>
                  <a:cubicBezTo>
                    <a:pt x="0" y="51"/>
                    <a:pt x="51" y="0"/>
                    <a:pt x="113" y="0"/>
                  </a:cubicBezTo>
                  <a:cubicBezTo>
                    <a:pt x="176" y="0"/>
                    <a:pt x="227" y="51"/>
                    <a:pt x="227" y="114"/>
                  </a:cubicBezTo>
                  <a:cubicBezTo>
                    <a:pt x="227" y="176"/>
                    <a:pt x="176" y="227"/>
                    <a:pt x="113" y="227"/>
                  </a:cubicBezTo>
                  <a:cubicBezTo>
                    <a:pt x="51" y="227"/>
                    <a:pt x="0" y="176"/>
                    <a:pt x="0" y="114"/>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7">
              <a:extLst>
                <a:ext uri="{FF2B5EF4-FFF2-40B4-BE49-F238E27FC236}">
                  <a16:creationId xmlns:a16="http://schemas.microsoft.com/office/drawing/2014/main" id="{21970C97-6122-47F8-9D3F-C829DA9EEA81}"/>
                </a:ext>
              </a:extLst>
            </p:cNvPr>
            <p:cNvSpPr>
              <a:spLocks/>
            </p:cNvSpPr>
            <p:nvPr userDrawn="1"/>
          </p:nvSpPr>
          <p:spPr bwMode="auto">
            <a:xfrm>
              <a:off x="4750" y="1976"/>
              <a:ext cx="938" cy="937"/>
            </a:xfrm>
            <a:custGeom>
              <a:avLst/>
              <a:gdLst>
                <a:gd name="T0" fmla="*/ 0 w 884"/>
                <a:gd name="T1" fmla="*/ 442 h 884"/>
                <a:gd name="T2" fmla="*/ 0 w 884"/>
                <a:gd name="T3" fmla="*/ 442 h 884"/>
                <a:gd name="T4" fmla="*/ 442 w 884"/>
                <a:gd name="T5" fmla="*/ 0 h 884"/>
                <a:gd name="T6" fmla="*/ 884 w 884"/>
                <a:gd name="T7" fmla="*/ 442 h 884"/>
                <a:gd name="T8" fmla="*/ 442 w 884"/>
                <a:gd name="T9" fmla="*/ 884 h 884"/>
                <a:gd name="T10" fmla="*/ 0 w 884"/>
                <a:gd name="T11" fmla="*/ 442 h 884"/>
              </a:gdLst>
              <a:ahLst/>
              <a:cxnLst>
                <a:cxn ang="0">
                  <a:pos x="T0" y="T1"/>
                </a:cxn>
                <a:cxn ang="0">
                  <a:pos x="T2" y="T3"/>
                </a:cxn>
                <a:cxn ang="0">
                  <a:pos x="T4" y="T5"/>
                </a:cxn>
                <a:cxn ang="0">
                  <a:pos x="T6" y="T7"/>
                </a:cxn>
                <a:cxn ang="0">
                  <a:pos x="T8" y="T9"/>
                </a:cxn>
                <a:cxn ang="0">
                  <a:pos x="T10" y="T11"/>
                </a:cxn>
              </a:cxnLst>
              <a:rect l="0" t="0" r="r" b="b"/>
              <a:pathLst>
                <a:path w="884" h="884">
                  <a:moveTo>
                    <a:pt x="0" y="442"/>
                  </a:moveTo>
                  <a:lnTo>
                    <a:pt x="0" y="442"/>
                  </a:lnTo>
                  <a:cubicBezTo>
                    <a:pt x="0" y="198"/>
                    <a:pt x="198" y="0"/>
                    <a:pt x="442" y="0"/>
                  </a:cubicBezTo>
                  <a:cubicBezTo>
                    <a:pt x="686" y="0"/>
                    <a:pt x="884" y="198"/>
                    <a:pt x="884" y="442"/>
                  </a:cubicBezTo>
                  <a:cubicBezTo>
                    <a:pt x="884" y="686"/>
                    <a:pt x="686" y="884"/>
                    <a:pt x="442" y="884"/>
                  </a:cubicBezTo>
                  <a:cubicBezTo>
                    <a:pt x="198" y="884"/>
                    <a:pt x="0" y="686"/>
                    <a:pt x="0" y="442"/>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57200" y="4000502"/>
            <a:ext cx="8452440" cy="1539876"/>
          </a:xfrm>
          <a:prstGeom prst="rect">
            <a:avLst/>
          </a:prstGeom>
        </p:spPr>
        <p:txBody>
          <a:bodyPr vert="horz" lIns="0" tIns="0" rIns="0" bIns="0" rtlCol="0" anchor="b" anchorCtr="0">
            <a:noAutofit/>
          </a:bodyPr>
          <a:lstStyle>
            <a:lvl1pPr marL="457114" indent="-457114">
              <a:spcBef>
                <a:spcPts val="0"/>
              </a:spcBef>
              <a:buFont typeface="+mj-lt"/>
              <a:buNone/>
              <a:defRPr sz="2400" b="0" i="0" dirty="0">
                <a:solidFill>
                  <a:schemeClr val="bg1">
                    <a:lumMod val="50000"/>
                  </a:schemeClr>
                </a:solidFill>
                <a:latin typeface="Segoe UI Semibold" panose="020B0702040204020203" pitchFamily="34" charset="0"/>
                <a:cs typeface="Segoe UI Semibold" panose="020B0702040204020203" pitchFamily="34" charset="0"/>
              </a:defRPr>
            </a:lvl1pPr>
          </a:lstStyle>
          <a:p>
            <a:pPr marL="0" lvl="0" indent="0"/>
            <a:r>
              <a:rPr lang="en-US"/>
              <a:t>Name</a:t>
            </a:r>
          </a:p>
          <a:p>
            <a:pPr marL="0" lvl="0" indent="0"/>
            <a:r>
              <a:rPr lang="en-US"/>
              <a:t>Customer &amp; Market Research</a:t>
            </a:r>
          </a:p>
          <a:p>
            <a:pPr marL="0" lvl="0" indent="0"/>
            <a:r>
              <a:rPr lang="en-US"/>
              <a:t>Date</a:t>
            </a:r>
          </a:p>
        </p:txBody>
      </p:sp>
      <p:sp>
        <p:nvSpPr>
          <p:cNvPr id="32" name="Title 13">
            <a:extLst>
              <a:ext uri="{FF2B5EF4-FFF2-40B4-BE49-F238E27FC236}">
                <a16:creationId xmlns:a16="http://schemas.microsoft.com/office/drawing/2014/main" id="{4C121361-AB97-47FE-A6F5-D46F08FE48F1}"/>
              </a:ext>
            </a:extLst>
          </p:cNvPr>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tx1"/>
                </a:solidFill>
                <a:latin typeface="Segoe UI Semibold" charset="0"/>
                <a:ea typeface="Segoe UI Semibold" charset="0"/>
                <a:cs typeface="Segoe UI Semibold" charset="0"/>
              </a:defRPr>
            </a:lvl1pPr>
          </a:lstStyle>
          <a:p>
            <a:r>
              <a:rPr lang="en-US"/>
              <a:t>Title</a:t>
            </a:r>
          </a:p>
        </p:txBody>
      </p:sp>
      <p:sp>
        <p:nvSpPr>
          <p:cNvPr id="33" name="Slide Number Placeholder 27">
            <a:extLst>
              <a:ext uri="{FF2B5EF4-FFF2-40B4-BE49-F238E27FC236}">
                <a16:creationId xmlns:a16="http://schemas.microsoft.com/office/drawing/2014/main" id="{EC491F46-EB3E-4812-9B8D-412C4A21103C}"/>
              </a:ext>
            </a:extLst>
          </p:cNvPr>
          <p:cNvSpPr txBox="1">
            <a:spLocks/>
          </p:cNvSpPr>
          <p:nvPr userDrawn="1"/>
        </p:nvSpPr>
        <p:spPr>
          <a:xfrm>
            <a:off x="11758544" y="6553777"/>
            <a:ext cx="432490" cy="384721"/>
          </a:xfrm>
          <a:prstGeom prst="rect">
            <a:avLst/>
          </a:prstGeom>
        </p:spPr>
        <p:txBody>
          <a:bodyPr vert="horz" wrap="none" lIns="91440" tIns="45720" rIns="182880" bIns="182880" rtlCol="0" anchor="b" anchorCtr="0">
            <a:spAutoFit/>
          </a:bodyPr>
          <a:lstStyle>
            <a:defPPr>
              <a:defRPr lang="en-US"/>
            </a:defPPr>
            <a:lvl1pPr marL="0" algn="r" defTabSz="914400" rtl="0" eaLnBrk="1" latinLnBrk="0" hangingPunct="1">
              <a:defRPr sz="10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a:p>
        </p:txBody>
      </p:sp>
    </p:spTree>
    <p:extLst>
      <p:ext uri="{BB962C8B-B14F-4D97-AF65-F5344CB8AC3E}">
        <p14:creationId xmlns:p14="http://schemas.microsoft.com/office/powerpoint/2010/main" val="4212818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2" y="374697"/>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a:xfrm>
            <a:off x="11758544" y="6553777"/>
            <a:ext cx="432490" cy="384721"/>
          </a:xfrm>
          <a:prstGeom prst="rect">
            <a:avLst/>
          </a:prstGeom>
        </p:spPr>
        <p:txBody>
          <a:bodyPr/>
          <a:lstStyle/>
          <a:p>
            <a:fld id="{529AFA16-AEC4-7D4A-82F3-BDAE8E49079E}" type="slidenum">
              <a:rPr lang="en-US" smtClean="0"/>
              <a:pPr/>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3416300"/>
          </a:xfrm>
        </p:spPr>
        <p:txBody>
          <a:bodyPr/>
          <a:lstStyle>
            <a:lvl1pPr>
              <a:defRPr b="0">
                <a:solidFill>
                  <a:schemeClr val="tx1"/>
                </a:solidFill>
              </a:defRPr>
            </a:lvl1pPr>
            <a:lvl2pPr>
              <a:defRPr sz="1800"/>
            </a:lvl2pPr>
          </a:lstStyle>
          <a:p>
            <a:pPr lvl="0"/>
            <a:r>
              <a:rPr lang="en-US"/>
              <a:t>Edit Master text styles</a:t>
            </a:r>
          </a:p>
          <a:p>
            <a:pPr lvl="1"/>
            <a:r>
              <a:rPr lang="en-US"/>
              <a:t>Second level</a:t>
            </a:r>
          </a:p>
        </p:txBody>
      </p:sp>
    </p:spTree>
    <p:extLst>
      <p:ext uri="{BB962C8B-B14F-4D97-AF65-F5344CB8AC3E}">
        <p14:creationId xmlns:p14="http://schemas.microsoft.com/office/powerpoint/2010/main" val="75625883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0271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310885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7368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610832-8571-40AE-972D-9E47ABA7496E}"/>
              </a:ext>
            </a:extLst>
          </p:cNvPr>
          <p:cNvSpPr>
            <a:spLocks noGrp="1"/>
          </p:cNvSpPr>
          <p:nvPr>
            <p:ph type="dt" sz="half" idx="10"/>
          </p:nvPr>
        </p:nvSpPr>
        <p:spPr/>
        <p:txBody>
          <a:bodyPr/>
          <a:lstStyle/>
          <a:p>
            <a:fld id="{806AD5DC-2575-44A6-B57C-81C21E86DC35}" type="datetimeFigureOut">
              <a:rPr lang="en-US" smtClean="0"/>
              <a:t>5/26/2022</a:t>
            </a:fld>
            <a:endParaRPr lang="en-US"/>
          </a:p>
        </p:txBody>
      </p:sp>
      <p:sp>
        <p:nvSpPr>
          <p:cNvPr id="3" name="Footer Placeholder 2">
            <a:extLst>
              <a:ext uri="{FF2B5EF4-FFF2-40B4-BE49-F238E27FC236}">
                <a16:creationId xmlns:a16="http://schemas.microsoft.com/office/drawing/2014/main" id="{CE3C8E27-F6E8-405E-99EF-1C4902CA62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553444-9DB0-4CA2-AB1D-EA26E79BB329}"/>
              </a:ext>
            </a:extLst>
          </p:cNvPr>
          <p:cNvSpPr>
            <a:spLocks noGrp="1"/>
          </p:cNvSpPr>
          <p:nvPr>
            <p:ph type="sldNum" sz="quarter" idx="12"/>
          </p:nvPr>
        </p:nvSpPr>
        <p:spPr/>
        <p:txBody>
          <a:bodyPr/>
          <a:lstStyle/>
          <a:p>
            <a:fld id="{B28F320E-92FF-4613-BA26-1BCF9601547C}" type="slidenum">
              <a:rPr lang="en-US" smtClean="0"/>
              <a:t>‹#›</a:t>
            </a:fld>
            <a:endParaRPr lang="en-US"/>
          </a:p>
        </p:txBody>
      </p:sp>
    </p:spTree>
    <p:extLst>
      <p:ext uri="{BB962C8B-B14F-4D97-AF65-F5344CB8AC3E}">
        <p14:creationId xmlns:p14="http://schemas.microsoft.com/office/powerpoint/2010/main" val="363697502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26154113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a:gsLst>
            <a:gs pos="0">
              <a:schemeClr val="bg1"/>
            </a:gs>
            <a:gs pos="34000">
              <a:srgbClr val="1C1B21"/>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01AB4BD4-E5FD-4928-8595-5A282217AEB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3827282"/>
            <a:ext cx="12192000" cy="3030718"/>
          </a:xfrm>
          <a:prstGeom prst="rect">
            <a:avLst/>
          </a:prstGeom>
        </p:spPr>
      </p:pic>
      <p:sp>
        <p:nvSpPr>
          <p:cNvPr id="5" name="Text Placeholder 4"/>
          <p:cNvSpPr>
            <a:spLocks noGrp="1"/>
          </p:cNvSpPr>
          <p:nvPr>
            <p:ph type="body" sz="quarter" idx="12" hasCustomPrompt="1"/>
          </p:nvPr>
        </p:nvSpPr>
        <p:spPr>
          <a:xfrm>
            <a:off x="584200" y="3962400"/>
            <a:ext cx="6580171"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23717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3660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0103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34870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19222728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_2">
    <p:spTree>
      <p:nvGrpSpPr>
        <p:cNvPr id="1" name=""/>
        <p:cNvGrpSpPr/>
        <p:nvPr/>
      </p:nvGrpSpPr>
      <p:grpSpPr>
        <a:xfrm>
          <a:off x="0" y="0"/>
          <a:ext cx="0" cy="0"/>
          <a:chOff x="0" y="0"/>
          <a:chExt cx="0" cy="0"/>
        </a:xfrm>
      </p:grpSpPr>
      <p:sp>
        <p:nvSpPr>
          <p:cNvPr id="21" name="Rectangle 20"/>
          <p:cNvSpPr/>
          <p:nvPr/>
        </p:nvSpPr>
        <p:spPr>
          <a:xfrm>
            <a:off x="0" y="1504950"/>
            <a:ext cx="12192000" cy="46547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Content Placeholder 2"/>
          <p:cNvSpPr>
            <a:spLocks noGrp="1"/>
          </p:cNvSpPr>
          <p:nvPr>
            <p:ph idx="12"/>
          </p:nvPr>
        </p:nvSpPr>
        <p:spPr>
          <a:xfrm>
            <a:off x="723900" y="1876424"/>
            <a:ext cx="10629899" cy="4300539"/>
          </a:xfrm>
          <a:prstGeom prst="rect">
            <a:avLst/>
          </a:prstGeom>
        </p:spPr>
        <p:txBody>
          <a:bodyPr anchor="t"/>
          <a:lstStyle>
            <a:lvl1pPr marL="0" indent="0">
              <a:buFontTx/>
              <a:buNone/>
              <a:defRPr sz="2100" b="0">
                <a:solidFill>
                  <a:schemeClr val="tx1"/>
                </a:solidFill>
                <a:latin typeface="+mn-lt"/>
                <a:cs typeface="Segoe UI Semilight" panose="020B0402040204020203" pitchFamily="34" charset="0"/>
              </a:defRPr>
            </a:lvl1pPr>
            <a:lvl2pPr marL="457200" indent="0">
              <a:buNone/>
              <a:defRPr>
                <a:solidFill>
                  <a:srgbClr val="374649"/>
                </a:solidFill>
              </a:defRPr>
            </a:lvl2pPr>
            <a:lvl3pPr marL="914400" indent="0">
              <a:buNone/>
              <a:defRPr>
                <a:solidFill>
                  <a:srgbClr val="374649"/>
                </a:solidFill>
              </a:defRPr>
            </a:lvl3pPr>
            <a:lvl4pPr marL="1371600" indent="0">
              <a:buNone/>
              <a:defRPr>
                <a:solidFill>
                  <a:srgbClr val="374649"/>
                </a:solidFill>
              </a:defRPr>
            </a:lvl4pPr>
            <a:lvl5pPr marL="1828800" indent="0">
              <a:buNone/>
              <a:defRPr>
                <a:solidFill>
                  <a:srgbClr val="374649"/>
                </a:solidFill>
              </a:defRPr>
            </a:lvl5pPr>
          </a:lstStyle>
          <a:p>
            <a:pPr lvl="0"/>
            <a:r>
              <a:rPr lang="en-US"/>
              <a:t>Edit Master text styles</a:t>
            </a:r>
          </a:p>
        </p:txBody>
      </p:sp>
      <p:sp>
        <p:nvSpPr>
          <p:cNvPr id="5" name="Text Placeholder 4"/>
          <p:cNvSpPr>
            <a:spLocks noGrp="1"/>
          </p:cNvSpPr>
          <p:nvPr>
            <p:ph type="body" sz="quarter" idx="13"/>
          </p:nvPr>
        </p:nvSpPr>
        <p:spPr>
          <a:xfrm>
            <a:off x="401170" y="176215"/>
            <a:ext cx="10629899" cy="761999"/>
          </a:xfrm>
          <a:prstGeom prst="rect">
            <a:avLst/>
          </a:prstGeom>
        </p:spPr>
        <p:txBody>
          <a:bodyPr anchor="ctr">
            <a:normAutofit/>
          </a:bodyPr>
          <a:lstStyle>
            <a:lvl1pPr marL="0" indent="0">
              <a:buNone/>
              <a:defRPr sz="3600" b="0" baseline="0">
                <a:solidFill>
                  <a:schemeClr val="tx1"/>
                </a:solidFill>
                <a:latin typeface="Segoe UI Semibold" panose="020B0702040204020203" pitchFamily="34" charset="0"/>
                <a:cs typeface="Segoe UI Semibold" panose="020B0702040204020203" pitchFamily="34" charset="0"/>
              </a:defRPr>
            </a:lvl1pPr>
            <a:lvl2pPr marL="457200" indent="0">
              <a:buNone/>
              <a:defRPr sz="2800">
                <a:latin typeface="Segoe UI Semilight" panose="020B0402040204020203" pitchFamily="34" charset="0"/>
                <a:cs typeface="Segoe UI Semilight" panose="020B0402040204020203" pitchFamily="34" charset="0"/>
              </a:defRPr>
            </a:lvl2pPr>
            <a:lvl3pPr marL="914400" indent="0">
              <a:buNone/>
              <a:defRPr sz="2800">
                <a:latin typeface="Segoe UI Semilight" panose="020B0402040204020203" pitchFamily="34" charset="0"/>
                <a:cs typeface="Segoe UI Semilight" panose="020B0402040204020203" pitchFamily="34" charset="0"/>
              </a:defRPr>
            </a:lvl3pPr>
            <a:lvl4pPr marL="1371600" indent="0">
              <a:buNone/>
              <a:defRPr sz="2800">
                <a:latin typeface="Segoe UI Semilight" panose="020B0402040204020203" pitchFamily="34" charset="0"/>
                <a:cs typeface="Segoe UI Semilight" panose="020B0402040204020203" pitchFamily="34" charset="0"/>
              </a:defRPr>
            </a:lvl4pPr>
            <a:lvl5pPr marL="1828800" indent="0">
              <a:buNone/>
              <a:defRPr sz="2800">
                <a:latin typeface="Segoe UI Semilight" panose="020B0402040204020203" pitchFamily="34" charset="0"/>
                <a:cs typeface="Segoe UI Semilight" panose="020B0402040204020203" pitchFamily="34" charset="0"/>
              </a:defRPr>
            </a:lvl5pPr>
          </a:lstStyle>
          <a:p>
            <a:pPr lvl="0"/>
            <a:r>
              <a:rPr lang="en-US"/>
              <a:t>Edit Master text styles</a:t>
            </a:r>
          </a:p>
        </p:txBody>
      </p:sp>
      <p:sp>
        <p:nvSpPr>
          <p:cNvPr id="8" name="Slide Number Placeholder 2">
            <a:extLst>
              <a:ext uri="{FF2B5EF4-FFF2-40B4-BE49-F238E27FC236}">
                <a16:creationId xmlns:a16="http://schemas.microsoft.com/office/drawing/2014/main" id="{30DEA315-754B-483E-8A7C-8A1D5848CF9B}"/>
              </a:ext>
            </a:extLst>
          </p:cNvPr>
          <p:cNvSpPr>
            <a:spLocks noGrp="1"/>
          </p:cNvSpPr>
          <p:nvPr>
            <p:ph type="sldNum" sz="quarter" idx="10"/>
          </p:nvPr>
        </p:nvSpPr>
        <p:spPr>
          <a:xfrm>
            <a:off x="11758544" y="6553777"/>
            <a:ext cx="432490" cy="384721"/>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860534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516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55745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156727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57656120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40252483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29211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1565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7364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6637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87762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791381047"/>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8144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74797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083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47649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92627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8439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389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9653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8178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37225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10081" y="1"/>
            <a:ext cx="12202081" cy="6864644"/>
          </a:xfrm>
          <a:prstGeom prst="rect">
            <a:avLst/>
          </a:prstGeom>
        </p:spPr>
      </p:pic>
      <p:sp>
        <p:nvSpPr>
          <p:cNvPr id="18" name="Rectangle 17"/>
          <p:cNvSpPr/>
          <p:nvPr userDrawn="1"/>
        </p:nvSpPr>
        <p:spPr bwMode="gray">
          <a:xfrm>
            <a:off x="269239" y="1187621"/>
            <a:ext cx="6274975"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1" cy="2062069"/>
          </a:xfrm>
          <a:noFill/>
        </p:spPr>
        <p:txBody>
          <a:bodyPr vert="horz" wrap="square" lIns="146304" tIns="91440" rIns="146304" bIns="91440" rtlCol="0" anchor="t" anchorCtr="0">
            <a:noAutofit/>
          </a:bodyPr>
          <a:lstStyle>
            <a:lvl1pPr>
              <a:defRPr lang="en-US" sz="5883" spc="-99"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39" y="3249691"/>
            <a:ext cx="6274975"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2749129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0389948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90118501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1175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212736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_Title Slide">
    <p:bg>
      <p:bgPr>
        <a:gradFill>
          <a:gsLst>
            <a:gs pos="0">
              <a:schemeClr val="bg1"/>
            </a:gs>
            <a:gs pos="34000">
              <a:srgbClr val="1C1B21"/>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940CBF-49C5-4283-824C-57EEB01ACC4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4320540"/>
            <a:ext cx="12192000" cy="2537460"/>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580171"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sp>
        <p:nvSpPr>
          <p:cNvPr id="3" name="Text Placeholder 2">
            <a:extLst>
              <a:ext uri="{FF2B5EF4-FFF2-40B4-BE49-F238E27FC236}">
                <a16:creationId xmlns:a16="http://schemas.microsoft.com/office/drawing/2014/main" id="{D42B755F-9957-4BF1-B5F2-978E6B571916}"/>
              </a:ext>
            </a:extLst>
          </p:cNvPr>
          <p:cNvSpPr>
            <a:spLocks noGrp="1"/>
          </p:cNvSpPr>
          <p:nvPr>
            <p:ph type="body" sz="quarter" idx="13"/>
          </p:nvPr>
        </p:nvSpPr>
        <p:spPr>
          <a:xfrm>
            <a:off x="1227138" y="4741863"/>
            <a:ext cx="4219575" cy="1123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0878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4" y="0"/>
            <a:ext cx="6865937" cy="430887"/>
          </a:xfrm>
        </p:spPr>
        <p:txBody>
          <a:bodyPr/>
          <a:lstStyle/>
          <a:p>
            <a:r>
              <a:rPr lang="en-US"/>
              <a:t>Click icon to add picture</a:t>
            </a:r>
          </a:p>
        </p:txBody>
      </p:sp>
    </p:spTree>
    <p:extLst>
      <p:ext uri="{BB962C8B-B14F-4D97-AF65-F5344CB8AC3E}">
        <p14:creationId xmlns:p14="http://schemas.microsoft.com/office/powerpoint/2010/main" val="1746411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4992">
          <p15:clr>
            <a:srgbClr val="5ACBF0"/>
          </p15:clr>
        </p15:guide>
        <p15:guide id="3" pos="6710">
          <p15:clr>
            <a:srgbClr val="5ACBF0"/>
          </p15:clr>
        </p15:guide>
        <p15:guide id="5" orient="horz" pos="4320">
          <p15:clr>
            <a:srgbClr val="FBAE40"/>
          </p15:clr>
        </p15:guide>
        <p15:guide id="6" orient="horz" pos="4458">
          <p15:clr>
            <a:srgbClr val="5ACBF0"/>
          </p15:clr>
        </p15:guide>
        <p15:guide id="7" pos="599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430887"/>
          </a:xfrm>
        </p:spPr>
        <p:txBody>
          <a:bodyPr/>
          <a:lstStyle/>
          <a:p>
            <a:r>
              <a:rPr lang="en-US"/>
              <a:t>Click icon to add picture</a:t>
            </a:r>
          </a:p>
        </p:txBody>
      </p:sp>
    </p:spTree>
    <p:extLst>
      <p:ext uri="{BB962C8B-B14F-4D97-AF65-F5344CB8AC3E}">
        <p14:creationId xmlns:p14="http://schemas.microsoft.com/office/powerpoint/2010/main" val="2089940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4992">
          <p15:clr>
            <a:srgbClr val="5ACBF0"/>
          </p15:clr>
        </p15:guide>
        <p15:guide id="3" pos="6720">
          <p15:clr>
            <a:srgbClr val="5ACBF0"/>
          </p15:clr>
        </p15:guide>
        <p15:guide id="5" orient="horz" pos="4320">
          <p15:clr>
            <a:srgbClr val="FBAE40"/>
          </p15:clr>
        </p15:guide>
        <p15:guide id="6" orient="horz" pos="4458">
          <p15:clr>
            <a:srgbClr val="5ACBF0"/>
          </p15:clr>
        </p15:guide>
        <p15:guide id="7" pos="599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2078668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12264">
          <p15:clr>
            <a:srgbClr val="5ACBF0"/>
          </p15:clr>
        </p15:guide>
        <p15:guide id="4" orient="horz" pos="432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2583752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7680">
          <p15:clr>
            <a:srgbClr val="5ACBF0"/>
          </p15:clr>
        </p15:guide>
        <p15:guide id="4" orient="horz" pos="432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28235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7680">
          <p15:clr>
            <a:srgbClr val="5ACBF0"/>
          </p15:clr>
        </p15:guide>
        <p15:guide id="4" orient="horz" pos="43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9"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9860611" cy="1801436"/>
          </a:xfrm>
          <a:noFill/>
        </p:spPr>
        <p:txBody>
          <a:bodyPr lIns="146304" tIns="91440" rIns="146304" bIns="91440" anchor="t" anchorCtr="0"/>
          <a:lstStyle>
            <a:lvl1pPr>
              <a:defRPr sz="5883" spc="-99"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1639" y="6061767"/>
            <a:ext cx="1517768" cy="326167"/>
          </a:xfrm>
          <a:prstGeom prst="rect">
            <a:avLst/>
          </a:prstGeom>
        </p:spPr>
      </p:pic>
    </p:spTree>
    <p:extLst>
      <p:ext uri="{BB962C8B-B14F-4D97-AF65-F5344CB8AC3E}">
        <p14:creationId xmlns:p14="http://schemas.microsoft.com/office/powerpoint/2010/main" val="4080790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64761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12264">
          <p15:clr>
            <a:srgbClr val="5ACBF0"/>
          </p15:clr>
        </p15:guide>
        <p15:guide id="4" orient="horz" pos="432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9" y="292101"/>
            <a:ext cx="6270625" cy="430887"/>
          </a:xfrm>
        </p:spPr>
        <p:txBody>
          <a:bodyPr/>
          <a:lstStyle/>
          <a:p>
            <a:r>
              <a:rPr lang="en-US"/>
              <a:t>Click icon to add picture</a:t>
            </a:r>
          </a:p>
        </p:txBody>
      </p:sp>
    </p:spTree>
    <p:extLst>
      <p:ext uri="{BB962C8B-B14F-4D97-AF65-F5344CB8AC3E}">
        <p14:creationId xmlns:p14="http://schemas.microsoft.com/office/powerpoint/2010/main" val="20352466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12264">
          <p15:clr>
            <a:srgbClr val="5ACBF0"/>
          </p15:clr>
        </p15:guide>
        <p15:guide id="4" orient="horz" pos="4320">
          <p15:clr>
            <a:srgbClr val="FBAE40"/>
          </p15:clr>
        </p15:guide>
        <p15:guide id="5" pos="7090">
          <p15:clr>
            <a:srgbClr val="FBAE40"/>
          </p15:clr>
        </p15:guide>
        <p15:guide id="6" pos="6728">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4096300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1226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2038326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1226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852321"/>
      </p:ext>
    </p:extLst>
  </p:cSld>
  <p:clrMapOvr>
    <a:masterClrMapping/>
  </p:clrMapOvr>
  <p:transition>
    <p:fade/>
  </p:transition>
  <p:extLst>
    <p:ext uri="{DCECCB84-F9BA-43D5-87BE-67443E8EF086}">
      <p15:sldGuideLst xmlns:p15="http://schemas.microsoft.com/office/powerpoint/2012/main">
        <p15:guide id="2" orient="horz" pos="2544">
          <p15:clr>
            <a:srgbClr val="5ACBF0"/>
          </p15:clr>
        </p15:guide>
        <p15:guide id="3" orient="horz" pos="576">
          <p15:clr>
            <a:srgbClr val="5ACBF0"/>
          </p15:clr>
        </p15:guide>
        <p15:guide id="5" orient="horz" pos="180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31410"/>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1810">
          <p15:clr>
            <a:srgbClr val="5ACBF0"/>
          </p15:clr>
        </p15:guide>
        <p15:guide id="4" orient="horz" pos="254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9392381"/>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552">
          <p15:clr>
            <a:srgbClr val="5ACBF0"/>
          </p15:clr>
        </p15:guide>
        <p15:guide id="3" orient="horz" pos="1808">
          <p15:clr>
            <a:srgbClr val="5ACBF0"/>
          </p15:clr>
        </p15:guide>
        <p15:guide id="4" pos="7320">
          <p15:clr>
            <a:srgbClr val="5ACBF0"/>
          </p15:clr>
        </p15:guide>
        <p15:guide id="5" pos="804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4933339"/>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544">
          <p15:clr>
            <a:srgbClr val="5ACBF0"/>
          </p15:clr>
        </p15:guide>
        <p15:guide id="3" orient="horz" pos="1808">
          <p15:clr>
            <a:srgbClr val="5ACBF0"/>
          </p15:clr>
        </p15:guide>
        <p15:guide id="4" pos="7312">
          <p15:clr>
            <a:srgbClr val="5ACBF0"/>
          </p15:clr>
        </p15:guide>
        <p15:guide id="5" pos="804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2539165"/>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622">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8699069"/>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622">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9"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9860611" cy="1801436"/>
          </a:xfrm>
          <a:noFill/>
        </p:spPr>
        <p:txBody>
          <a:bodyPr lIns="146304" tIns="91440" rIns="146304" bIns="91440" anchor="t" anchorCtr="0"/>
          <a:lstStyle>
            <a:lvl1pPr>
              <a:defRPr sz="5883" spc="-99"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440853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0406988"/>
      </p:ext>
    </p:extLst>
  </p:cSld>
  <p:clrMapOvr>
    <a:masterClrMapping/>
  </p:clrMapOvr>
  <p:transition>
    <p:fade/>
  </p:transition>
  <p:extLst>
    <p:ext uri="{DCECCB84-F9BA-43D5-87BE-67443E8EF086}">
      <p15:sldGuideLst xmlns:p15="http://schemas.microsoft.com/office/powerpoint/2012/main">
        <p15:guide id="3" orient="horz" pos="3012">
          <p15:clr>
            <a:srgbClr val="5ACBF0"/>
          </p15:clr>
        </p15:guide>
        <p15:guide id="4" orient="horz" pos="1812">
          <p15:clr>
            <a:srgbClr val="5ACBF0"/>
          </p15:clr>
        </p15:guide>
        <p15:guide id="5" orient="horz" pos="576">
          <p15:clr>
            <a:srgbClr val="5ACBF0"/>
          </p15:clr>
        </p15:guide>
        <p15:guide id="6" pos="4860">
          <p15:clr>
            <a:srgbClr val="5ACBF0"/>
          </p15:clr>
        </p15:guide>
        <p15:guide id="7" pos="5622">
          <p15:clr>
            <a:srgbClr val="5ACBF0"/>
          </p15:clr>
        </p15:guide>
        <p15:guide id="8" pos="9742">
          <p15:clr>
            <a:srgbClr val="5ACBF0"/>
          </p15:clr>
        </p15:guide>
        <p15:guide id="9" pos="1050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0332520"/>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guide id="12" orient="horz" pos="287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917719"/>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220">
          <p15:clr>
            <a:srgbClr val="5ACBF0"/>
          </p15:clr>
        </p15:guide>
        <p15:guide id="7" pos="3590">
          <p15:clr>
            <a:srgbClr val="5ACBF0"/>
          </p15:clr>
        </p15:guide>
        <p15:guide id="8" pos="6070">
          <p15:clr>
            <a:srgbClr val="5ACBF0"/>
          </p15:clr>
        </p15:guide>
        <p15:guide id="9" pos="6442">
          <p15:clr>
            <a:srgbClr val="5ACBF0"/>
          </p15:clr>
        </p15:guide>
        <p15:guide id="10" pos="8922">
          <p15:clr>
            <a:srgbClr val="5ACBF0"/>
          </p15:clr>
        </p15:guide>
        <p15:guide id="11" pos="11780">
          <p15:clr>
            <a:srgbClr val="5ACBF0"/>
          </p15:clr>
        </p15:guide>
        <p15:guide id="12" orient="horz" pos="2872">
          <p15:clr>
            <a:srgbClr val="5ACBF0"/>
          </p15:clr>
        </p15:guide>
        <p15:guide id="13" pos="9292">
          <p15:clr>
            <a:srgbClr val="5ACBF0"/>
          </p15:clr>
        </p15:guide>
        <p15:guide id="14" pos="1214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968999"/>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849897943"/>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30" orient="horz" pos="576">
          <p15:clr>
            <a:srgbClr val="5ACBF0"/>
          </p15:clr>
        </p15:guide>
        <p15:guide id="32" orient="horz" pos="4320">
          <p15:clr>
            <a:srgbClr val="5ACBF0"/>
          </p15:clr>
        </p15:guide>
        <p15:guide id="33" pos="5952">
          <p15:clr>
            <a:srgbClr val="5ACBF0"/>
          </p15:clr>
        </p15:guide>
        <p15:guide id="34" pos="66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7645993"/>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2" name="Slide Number Placeholder 1">
            <a:extLst>
              <a:ext uri="{FF2B5EF4-FFF2-40B4-BE49-F238E27FC236}">
                <a16:creationId xmlns:a16="http://schemas.microsoft.com/office/drawing/2014/main" id="{CAF38887-8905-D34F-A89A-D006C2C7B2D5}"/>
              </a:ext>
            </a:extLst>
          </p:cNvPr>
          <p:cNvSpPr>
            <a:spLocks noGrp="1"/>
          </p:cNvSpPr>
          <p:nvPr>
            <p:ph type="sldNum" sz="quarter" idx="11"/>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1841947902"/>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8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pic>
        <p:nvPicPr>
          <p:cNvPr id="5" name="Picture 4" descr="Background pattern&#10;&#10;Description automatically generated">
            <a:extLst>
              <a:ext uri="{FF2B5EF4-FFF2-40B4-BE49-F238E27FC236}">
                <a16:creationId xmlns:a16="http://schemas.microsoft.com/office/drawing/2014/main" id="{90BB0AA0-E23E-EB46-8383-F1F011917548}"/>
              </a:ext>
            </a:extLst>
          </p:cNvPr>
          <p:cNvPicPr>
            <a:picLocks/>
          </p:cNvPicPr>
          <p:nvPr userDrawn="1"/>
        </p:nvPicPr>
        <p:blipFill rotWithShape="1">
          <a:blip r:embed="rId2"/>
          <a:srcRect l="1536" t="4664" r="39863" b="4664"/>
          <a:stretch/>
        </p:blipFill>
        <p:spPr>
          <a:xfrm>
            <a:off x="621075" y="1436688"/>
            <a:ext cx="10991088" cy="4855464"/>
          </a:xfrm>
          <a:prstGeom prst="roundRect">
            <a:avLst>
              <a:gd name="adj" fmla="val 1506"/>
            </a:avLst>
          </a:prstGeom>
          <a:effectLst>
            <a:outerShdw blurRad="38100" dist="38100" dir="2700000" algn="tl" rotWithShape="0">
              <a:srgbClr val="000000">
                <a:alpha val="20000"/>
              </a:srgbClr>
            </a:outerShdw>
          </a:effectLst>
        </p:spPr>
      </p:pic>
      <p:sp>
        <p:nvSpPr>
          <p:cNvPr id="2" name="Slide Number Placeholder 1">
            <a:extLst>
              <a:ext uri="{FF2B5EF4-FFF2-40B4-BE49-F238E27FC236}">
                <a16:creationId xmlns:a16="http://schemas.microsoft.com/office/drawing/2014/main" id="{9A8D3C92-8819-D142-9BAF-1766C43F1CBD}"/>
              </a:ext>
            </a:extLst>
          </p:cNvPr>
          <p:cNvSpPr>
            <a:spLocks noGrp="1"/>
          </p:cNvSpPr>
          <p:nvPr>
            <p:ph type="sldNum" sz="quarter" idx="11"/>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2832104244"/>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9_Small title - half p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EC836897-2789-FC47-836D-5A8ADD8D0180}"/>
              </a:ext>
            </a:extLst>
          </p:cNvPr>
          <p:cNvPicPr>
            <a:picLocks/>
          </p:cNvPicPr>
          <p:nvPr userDrawn="1"/>
        </p:nvPicPr>
        <p:blipFill rotWithShape="1">
          <a:blip r:embed="rId2"/>
          <a:srcRect l="2311" t="4265" r="8960" b="12799"/>
          <a:stretch/>
        </p:blipFill>
        <p:spPr>
          <a:xfrm>
            <a:off x="621075" y="1436688"/>
            <a:ext cx="10991088" cy="4855464"/>
          </a:xfrm>
          <a:prstGeom prst="roundRect">
            <a:avLst>
              <a:gd name="adj" fmla="val 1404"/>
            </a:avLst>
          </a:prstGeom>
          <a:effectLst>
            <a:outerShdw blurRad="38100" dist="38100" dir="2700000" algn="tl" rotWithShape="0">
              <a:srgbClr val="000000">
                <a:alpha val="20000"/>
              </a:srgbClr>
            </a:outerShdw>
          </a:effectLst>
        </p:spPr>
      </p:pic>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2" name="Slide Number Placeholder 1">
            <a:extLst>
              <a:ext uri="{FF2B5EF4-FFF2-40B4-BE49-F238E27FC236}">
                <a16:creationId xmlns:a16="http://schemas.microsoft.com/office/drawing/2014/main" id="{C3306DF2-AB19-954B-9871-D28CD94962E0}"/>
              </a:ext>
            </a:extLst>
          </p:cNvPr>
          <p:cNvSpPr>
            <a:spLocks noGrp="1"/>
          </p:cNvSpPr>
          <p:nvPr>
            <p:ph type="sldNum" sz="quarter" idx="11"/>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1834297722"/>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0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E1C022C1-8F08-4C4C-A5FD-90EB913979BB}"/>
              </a:ext>
            </a:extLst>
          </p:cNvPr>
          <p:cNvSpPr>
            <a:spLocks noGrp="1"/>
          </p:cNvSpPr>
          <p:nvPr>
            <p:ph type="body" sz="quarter" idx="11"/>
          </p:nvPr>
        </p:nvSpPr>
        <p:spPr>
          <a:xfrm>
            <a:off x="584201" y="1454150"/>
            <a:ext cx="6600825" cy="1464148"/>
          </a:xfrm>
        </p:spPr>
        <p:txBody>
          <a:bodyPr>
            <a:noAutofit/>
          </a:bodyPr>
          <a:lstStyle>
            <a:lvl1pPr marL="0" indent="0">
              <a:spcBef>
                <a:spcPts val="600"/>
              </a:spcBef>
              <a:buNone/>
              <a:defRPr sz="1800">
                <a:gradFill>
                  <a:gsLst>
                    <a:gs pos="51205">
                      <a:srgbClr val="2F2F2F"/>
                    </a:gs>
                    <a:gs pos="23000">
                      <a:srgbClr val="2F2F2F"/>
                    </a:gs>
                  </a:gsLst>
                  <a:lin ang="5400000" scaled="1"/>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4625" indent="-174625">
              <a:spcBef>
                <a:spcPts val="200"/>
              </a:spcBef>
              <a:tabLst/>
              <a:defRPr sz="1400">
                <a:solidFill>
                  <a:srgbClr val="D83B01"/>
                </a:solidFill>
              </a:defRPr>
            </a:lvl4pPr>
            <a:lvl5pPr marL="295275" indent="-109538">
              <a:spcBef>
                <a:spcPts val="300"/>
              </a:spcBef>
              <a:spcAft>
                <a:spcPts val="300"/>
              </a:spcAft>
              <a:tabLst/>
              <a:defRPr sz="1100">
                <a:gradFill>
                  <a:gsLst>
                    <a:gs pos="100000">
                      <a:srgbClr val="2F2F2F"/>
                    </a:gs>
                    <a:gs pos="0">
                      <a:srgbClr val="2F2F2F"/>
                    </a:gs>
                  </a:gsLst>
                  <a:lin ang="27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Background pattern&#10;&#10;Description automatically generated">
            <a:extLst>
              <a:ext uri="{FF2B5EF4-FFF2-40B4-BE49-F238E27FC236}">
                <a16:creationId xmlns:a16="http://schemas.microsoft.com/office/drawing/2014/main" id="{30D8C3F9-1A3D-2742-A940-59A83D214227}"/>
              </a:ext>
            </a:extLst>
          </p:cNvPr>
          <p:cNvPicPr>
            <a:picLocks noChangeAspect="1"/>
          </p:cNvPicPr>
          <p:nvPr userDrawn="1"/>
        </p:nvPicPr>
        <p:blipFill rotWithShape="1">
          <a:blip r:embed="rId2"/>
          <a:srcRect r="38338"/>
          <a:stretch/>
        </p:blipFill>
        <p:spPr>
          <a:xfrm>
            <a:off x="621074" y="2364829"/>
            <a:ext cx="5274855" cy="3928297"/>
          </a:xfrm>
          <a:prstGeom prst="roundRect">
            <a:avLst>
              <a:gd name="adj" fmla="val 1506"/>
            </a:avLst>
          </a:prstGeom>
          <a:effectLst>
            <a:outerShdw blurRad="38100" dist="38100" dir="2700000" algn="tl" rotWithShape="0">
              <a:srgbClr val="000000">
                <a:alpha val="20000"/>
              </a:srgbClr>
            </a:outerShdw>
          </a:effectLst>
        </p:spPr>
      </p:pic>
      <p:pic>
        <p:nvPicPr>
          <p:cNvPr id="5" name="Picture 4" descr="Background pattern&#10;&#10;Description automatically generated">
            <a:extLst>
              <a:ext uri="{FF2B5EF4-FFF2-40B4-BE49-F238E27FC236}">
                <a16:creationId xmlns:a16="http://schemas.microsoft.com/office/drawing/2014/main" id="{A188C9C0-7A73-F744-AD3D-D27E8765D230}"/>
              </a:ext>
            </a:extLst>
          </p:cNvPr>
          <p:cNvPicPr>
            <a:picLocks/>
          </p:cNvPicPr>
          <p:nvPr userDrawn="1"/>
        </p:nvPicPr>
        <p:blipFill rotWithShape="1">
          <a:blip r:embed="rId3"/>
          <a:srcRect l="2311" t="4265" r="8960" b="12799"/>
          <a:stretch/>
        </p:blipFill>
        <p:spPr>
          <a:xfrm>
            <a:off x="6333300" y="2364829"/>
            <a:ext cx="5276088" cy="3928297"/>
          </a:xfrm>
          <a:prstGeom prst="roundRect">
            <a:avLst>
              <a:gd name="adj" fmla="val 1404"/>
            </a:avLst>
          </a:prstGeom>
          <a:effectLst>
            <a:outerShdw blurRad="38100" dist="38100" dir="2700000" algn="tl" rotWithShape="0">
              <a:srgbClr val="000000">
                <a:alpha val="20000"/>
              </a:srgbClr>
            </a:outerShdw>
          </a:effectLst>
        </p:spPr>
      </p:pic>
      <p:sp>
        <p:nvSpPr>
          <p:cNvPr id="2" name="Slide Number Placeholder 1">
            <a:extLst>
              <a:ext uri="{FF2B5EF4-FFF2-40B4-BE49-F238E27FC236}">
                <a16:creationId xmlns:a16="http://schemas.microsoft.com/office/drawing/2014/main" id="{65C2FFDA-5076-2145-8B68-3E399F9E881D}"/>
              </a:ext>
            </a:extLst>
          </p:cNvPr>
          <p:cNvSpPr>
            <a:spLocks noGrp="1"/>
          </p:cNvSpPr>
          <p:nvPr>
            <p:ph type="sldNum" sz="quarter" idx="12"/>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1674454181"/>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4" y="2084187"/>
            <a:ext cx="8964185" cy="1793091"/>
          </a:xfrm>
          <a:noFill/>
        </p:spPr>
        <p:txBody>
          <a:bodyPr lIns="146304" tIns="91440" rIns="146304" bIns="91440" anchor="t" anchorCtr="0"/>
          <a:lstStyle>
            <a:lvl1pPr>
              <a:defRPr sz="5883" spc="-99" baseline="0">
                <a:gradFill>
                  <a:gsLst>
                    <a:gs pos="5833">
                      <a:srgbClr val="FFFFFF"/>
                    </a:gs>
                    <a:gs pos="18000">
                      <a:srgbClr val="FFFFFF"/>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8964187" cy="1792327"/>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4"/>
            <a:ext cx="2507467" cy="537211"/>
          </a:xfrm>
          <a:prstGeom prst="rect">
            <a:avLst/>
          </a:prstGeom>
        </p:spPr>
      </p:pic>
    </p:spTree>
    <p:extLst>
      <p:ext uri="{BB962C8B-B14F-4D97-AF65-F5344CB8AC3E}">
        <p14:creationId xmlns:p14="http://schemas.microsoft.com/office/powerpoint/2010/main" val="3508303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E1C022C1-8F08-4C4C-A5FD-90EB913979BB}"/>
              </a:ext>
            </a:extLst>
          </p:cNvPr>
          <p:cNvSpPr>
            <a:spLocks noGrp="1"/>
          </p:cNvSpPr>
          <p:nvPr>
            <p:ph type="body" sz="quarter" idx="11"/>
          </p:nvPr>
        </p:nvSpPr>
        <p:spPr>
          <a:xfrm>
            <a:off x="584201" y="1454150"/>
            <a:ext cx="6600825" cy="4814888"/>
          </a:xfrm>
        </p:spPr>
        <p:txBody>
          <a:bodyPr>
            <a:noAutofit/>
          </a:bodyPr>
          <a:lstStyle>
            <a:lvl1pPr marL="0" indent="0">
              <a:spcBef>
                <a:spcPts val="600"/>
              </a:spcBef>
              <a:buNone/>
              <a:defRPr sz="1800">
                <a:gradFill>
                  <a:gsLst>
                    <a:gs pos="51205">
                      <a:srgbClr val="2F2F2F"/>
                    </a:gs>
                    <a:gs pos="23000">
                      <a:srgbClr val="2F2F2F"/>
                    </a:gs>
                  </a:gsLst>
                  <a:lin ang="5400000" scaled="1"/>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4625" indent="-174625">
              <a:spcBef>
                <a:spcPts val="200"/>
              </a:spcBef>
              <a:tabLst/>
              <a:defRPr sz="1400">
                <a:solidFill>
                  <a:srgbClr val="D83B01"/>
                </a:solidFill>
              </a:defRPr>
            </a:lvl4pPr>
            <a:lvl5pPr marL="295275" indent="-109538">
              <a:spcBef>
                <a:spcPts val="300"/>
              </a:spcBef>
              <a:spcAft>
                <a:spcPts val="300"/>
              </a:spcAft>
              <a:tabLst/>
              <a:defRPr sz="1100">
                <a:gradFill>
                  <a:gsLst>
                    <a:gs pos="100000">
                      <a:srgbClr val="2F2F2F"/>
                    </a:gs>
                    <a:gs pos="0">
                      <a:srgbClr val="2F2F2F"/>
                    </a:gs>
                  </a:gsLst>
                  <a:lin ang="27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BF0EADE8-DA8B-6948-8426-193942576023}"/>
              </a:ext>
            </a:extLst>
          </p:cNvPr>
          <p:cNvSpPr>
            <a:spLocks noGrp="1"/>
          </p:cNvSpPr>
          <p:nvPr>
            <p:ph type="sldNum" sz="quarter" idx="12"/>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3978961630"/>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37C747E5-40D3-2B49-BF50-012024D33F4D}"/>
              </a:ext>
            </a:extLst>
          </p:cNvPr>
          <p:cNvSpPr>
            <a:spLocks noGrp="1"/>
          </p:cNvSpPr>
          <p:nvPr>
            <p:ph type="body" sz="quarter" idx="11"/>
          </p:nvPr>
        </p:nvSpPr>
        <p:spPr>
          <a:xfrm>
            <a:off x="584200" y="1454151"/>
            <a:ext cx="5367338" cy="1728437"/>
          </a:xfrm>
        </p:spPr>
        <p:txBody>
          <a:bodyPr>
            <a:noAutofit/>
          </a:bodyPr>
          <a:lstStyle>
            <a:lvl1pPr marL="0" indent="0">
              <a:spcBef>
                <a:spcPts val="600"/>
              </a:spcBef>
              <a:buNone/>
              <a:defRPr sz="1800">
                <a:gradFill>
                  <a:gsLst>
                    <a:gs pos="100000">
                      <a:srgbClr val="2F2F2F"/>
                    </a:gs>
                    <a:gs pos="0">
                      <a:srgbClr val="2F2F2F"/>
                    </a:gs>
                  </a:gsLst>
                  <a:lin ang="2700000" scaled="0"/>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6213" indent="-176213">
              <a:spcBef>
                <a:spcPts val="200"/>
              </a:spcBef>
              <a:tabLst/>
              <a:defRPr sz="1400">
                <a:solidFill>
                  <a:srgbClr val="D83B01"/>
                </a:solidFill>
              </a:defRPr>
            </a:lvl4pPr>
            <a:lvl5pPr marL="0" indent="0">
              <a:spcBef>
                <a:spcPts val="600"/>
              </a:spcBef>
              <a:buNone/>
              <a:tabLst/>
              <a:defRPr sz="1400">
                <a:gradFill>
                  <a:gsLst>
                    <a:gs pos="100000">
                      <a:srgbClr val="2F2F2F"/>
                    </a:gs>
                    <a:gs pos="0">
                      <a:srgbClr val="2F2F2F"/>
                    </a:gs>
                  </a:gsLst>
                  <a:lin ang="2700000" scaled="0"/>
                </a:gradFill>
                <a:latin typeface="+mj-lt"/>
              </a:defRPr>
            </a:lvl5pPr>
            <a:lvl6pPr marL="285750" indent="-285750">
              <a:buSzPct val="90000"/>
              <a:buFont typeface="Arial" panose="020B0604020202020204" pitchFamily="34" charset="0"/>
              <a:buChar char="•"/>
              <a:tabLst/>
              <a:defRPr sz="1400"/>
            </a:lvl6pPr>
            <a:lvl7pPr marL="349250" indent="-163513">
              <a:buSzPct val="90000"/>
              <a:tabLst/>
              <a:defRPr sz="1200">
                <a:gradFill>
                  <a:gsLst>
                    <a:gs pos="0">
                      <a:srgbClr val="2F2F2F"/>
                    </a:gs>
                    <a:gs pos="100000">
                      <a:srgbClr val="2F2F2F"/>
                    </a:gs>
                  </a:gsLst>
                  <a:lin ang="5400000" scaled="1"/>
                </a:gra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6"/>
            <a:r>
              <a:rPr lang="en-US"/>
              <a:t>Sixth level</a:t>
            </a:r>
          </a:p>
        </p:txBody>
      </p:sp>
      <p:sp>
        <p:nvSpPr>
          <p:cNvPr id="7" name="Text Placeholder 4">
            <a:extLst>
              <a:ext uri="{FF2B5EF4-FFF2-40B4-BE49-F238E27FC236}">
                <a16:creationId xmlns:a16="http://schemas.microsoft.com/office/drawing/2014/main" id="{FE954BDC-218B-CF4E-A093-020D86400F85}"/>
              </a:ext>
            </a:extLst>
          </p:cNvPr>
          <p:cNvSpPr>
            <a:spLocks noGrp="1"/>
          </p:cNvSpPr>
          <p:nvPr>
            <p:ph type="body" sz="quarter" idx="12"/>
          </p:nvPr>
        </p:nvSpPr>
        <p:spPr>
          <a:xfrm>
            <a:off x="6242051" y="1454151"/>
            <a:ext cx="5360163" cy="1728437"/>
          </a:xfrm>
        </p:spPr>
        <p:txBody>
          <a:bodyPr>
            <a:noAutofit/>
          </a:bodyPr>
          <a:lstStyle>
            <a:lvl1pPr marL="0" indent="0">
              <a:spcBef>
                <a:spcPts val="600"/>
              </a:spcBef>
              <a:buNone/>
              <a:defRPr sz="1800">
                <a:gradFill>
                  <a:gsLst>
                    <a:gs pos="100000">
                      <a:srgbClr val="2F2F2F"/>
                    </a:gs>
                    <a:gs pos="0">
                      <a:srgbClr val="2F2F2F"/>
                    </a:gs>
                  </a:gsLst>
                  <a:lin ang="2700000" scaled="0"/>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6213" indent="-176213">
              <a:spcBef>
                <a:spcPts val="200"/>
              </a:spcBef>
              <a:tabLst/>
              <a:defRPr sz="1400">
                <a:solidFill>
                  <a:srgbClr val="D83B01"/>
                </a:solidFill>
              </a:defRPr>
            </a:lvl4pPr>
            <a:lvl5pPr marL="0" indent="0">
              <a:spcBef>
                <a:spcPts val="600"/>
              </a:spcBef>
              <a:buNone/>
              <a:tabLst/>
              <a:defRPr sz="1400">
                <a:gradFill>
                  <a:gsLst>
                    <a:gs pos="100000">
                      <a:srgbClr val="2F2F2F"/>
                    </a:gs>
                    <a:gs pos="0">
                      <a:srgbClr val="2F2F2F"/>
                    </a:gs>
                  </a:gsLst>
                  <a:lin ang="2700000" scaled="0"/>
                </a:gradFill>
                <a:latin typeface="+mj-lt"/>
              </a:defRPr>
            </a:lvl5pPr>
            <a:lvl6pPr marL="285750" indent="-285750">
              <a:buSzPct val="90000"/>
              <a:buFont typeface="Arial" panose="020B0604020202020204" pitchFamily="34" charset="0"/>
              <a:buChar char="•"/>
              <a:tabLst/>
              <a:defRPr sz="1400"/>
            </a:lvl6pPr>
            <a:lvl7pPr marL="349250" indent="-163513">
              <a:buSzPct val="90000"/>
              <a:tabLst/>
              <a:defRPr sz="1200">
                <a:gradFill>
                  <a:gsLst>
                    <a:gs pos="0">
                      <a:srgbClr val="2F2F2F"/>
                    </a:gs>
                    <a:gs pos="100000">
                      <a:srgbClr val="2F2F2F"/>
                    </a:gs>
                  </a:gsLst>
                  <a:lin ang="5400000" scaled="1"/>
                </a:gra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6"/>
            <a:r>
              <a:rPr lang="en-US"/>
              <a:t>Sixth level</a:t>
            </a:r>
          </a:p>
        </p:txBody>
      </p:sp>
      <p:sp>
        <p:nvSpPr>
          <p:cNvPr id="2" name="Slide Number Placeholder 1">
            <a:extLst>
              <a:ext uri="{FF2B5EF4-FFF2-40B4-BE49-F238E27FC236}">
                <a16:creationId xmlns:a16="http://schemas.microsoft.com/office/drawing/2014/main" id="{0ACCD444-DDB4-9242-8E8B-86D33E12A39D}"/>
              </a:ext>
            </a:extLst>
          </p:cNvPr>
          <p:cNvSpPr>
            <a:spLocks noGrp="1"/>
          </p:cNvSpPr>
          <p:nvPr>
            <p:ph type="sldNum" sz="quarter" idx="13"/>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1047361653"/>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37C747E5-40D3-2B49-BF50-012024D33F4D}"/>
              </a:ext>
            </a:extLst>
          </p:cNvPr>
          <p:cNvSpPr>
            <a:spLocks noGrp="1"/>
          </p:cNvSpPr>
          <p:nvPr>
            <p:ph type="body" sz="quarter" idx="11"/>
          </p:nvPr>
        </p:nvSpPr>
        <p:spPr>
          <a:xfrm>
            <a:off x="584201" y="1454150"/>
            <a:ext cx="4424363" cy="4814888"/>
          </a:xfrm>
        </p:spPr>
        <p:txBody>
          <a:bodyPr>
            <a:noAutofit/>
          </a:bodyPr>
          <a:lstStyle>
            <a:lvl1pPr marL="0" indent="0">
              <a:spcBef>
                <a:spcPts val="600"/>
              </a:spcBef>
              <a:buNone/>
              <a:defRPr sz="1800">
                <a:gradFill>
                  <a:gsLst>
                    <a:gs pos="100000">
                      <a:srgbClr val="2F2F2F"/>
                    </a:gs>
                    <a:gs pos="0">
                      <a:srgbClr val="2F2F2F"/>
                    </a:gs>
                  </a:gsLst>
                  <a:lin ang="2700000" scaled="0"/>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6213" indent="-176213">
              <a:spcBef>
                <a:spcPts val="200"/>
              </a:spcBef>
              <a:tabLst/>
              <a:defRPr sz="1400">
                <a:solidFill>
                  <a:srgbClr val="D83B01"/>
                </a:solidFill>
              </a:defRPr>
            </a:lvl4pPr>
            <a:lvl5pPr marL="0" indent="0">
              <a:spcBef>
                <a:spcPts val="600"/>
              </a:spcBef>
              <a:buNone/>
              <a:tabLst/>
              <a:defRPr sz="1400">
                <a:gradFill>
                  <a:gsLst>
                    <a:gs pos="100000">
                      <a:srgbClr val="2F2F2F"/>
                    </a:gs>
                    <a:gs pos="0">
                      <a:srgbClr val="2F2F2F"/>
                    </a:gs>
                  </a:gsLst>
                  <a:lin ang="2700000" scaled="0"/>
                </a:gradFill>
                <a:latin typeface="+mj-lt"/>
              </a:defRPr>
            </a:lvl5pPr>
            <a:lvl6pPr marL="285750" indent="-285750">
              <a:buSzPct val="90000"/>
              <a:buFont typeface="Arial" panose="020B0604020202020204" pitchFamily="34" charset="0"/>
              <a:buChar char="•"/>
              <a:tabLst/>
              <a:defRPr sz="1400"/>
            </a:lvl6pPr>
            <a:lvl7pPr marL="349250" indent="-163513">
              <a:buSzPct val="90000"/>
              <a:tabLst/>
              <a:defRPr sz="1200">
                <a:gradFill>
                  <a:gsLst>
                    <a:gs pos="0">
                      <a:srgbClr val="2F2F2F"/>
                    </a:gs>
                    <a:gs pos="100000">
                      <a:srgbClr val="2F2F2F"/>
                    </a:gs>
                  </a:gsLst>
                  <a:lin ang="5400000" scaled="1"/>
                </a:gra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6"/>
            <a:r>
              <a:rPr lang="en-US"/>
              <a:t>Sixth level</a:t>
            </a:r>
          </a:p>
          <a:p>
            <a:pPr lvl="6"/>
            <a:endParaRPr lang="en-US"/>
          </a:p>
        </p:txBody>
      </p:sp>
      <p:sp>
        <p:nvSpPr>
          <p:cNvPr id="2" name="Slide Number Placeholder 1">
            <a:extLst>
              <a:ext uri="{FF2B5EF4-FFF2-40B4-BE49-F238E27FC236}">
                <a16:creationId xmlns:a16="http://schemas.microsoft.com/office/drawing/2014/main" id="{36E46066-8C9D-D24D-A9C8-25CB0A9E6918}"/>
              </a:ext>
            </a:extLst>
          </p:cNvPr>
          <p:cNvSpPr>
            <a:spLocks noGrp="1"/>
          </p:cNvSpPr>
          <p:nvPr>
            <p:ph type="sldNum" sz="quarter" idx="12"/>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2153191659"/>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6"/>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2800218"/>
      </p:ext>
    </p:extLst>
  </p:cSld>
  <p:clrMapOvr>
    <a:masterClrMapping/>
  </p:clrMapOvr>
  <p:transition>
    <p:fade/>
  </p:transition>
  <p:extLst>
    <p:ext uri="{DCECCB84-F9BA-43D5-87BE-67443E8EF086}">
      <p15:sldGuideLst xmlns:p15="http://schemas.microsoft.com/office/powerpoint/2012/main">
        <p15:guide id="2" orient="horz" pos="2324">
          <p15:clr>
            <a:srgbClr val="5ACBF0"/>
          </p15:clr>
        </p15:guide>
        <p15:guide id="3" orient="horz" pos="576">
          <p15:clr>
            <a:srgbClr val="5ACBF0"/>
          </p15:clr>
        </p15:guide>
        <p15:guide id="5" orient="horz" pos="180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844675"/>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5"/>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0585517"/>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3" orient="horz" pos="1808">
          <p15:clr>
            <a:srgbClr val="5ACBF0"/>
          </p15:clr>
        </p15:guide>
        <p15:guide id="4" pos="7320">
          <p15:clr>
            <a:srgbClr val="5ACBF0"/>
          </p15:clr>
        </p15:guide>
        <p15:guide id="5" pos="804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9169264"/>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3" orient="horz" pos="1808">
          <p15:clr>
            <a:srgbClr val="5ACBF0"/>
          </p15:clr>
        </p15:guide>
        <p15:guide id="4" pos="7312">
          <p15:clr>
            <a:srgbClr val="5ACBF0"/>
          </p15:clr>
        </p15:guide>
        <p15:guide id="5" pos="804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2"/>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495686"/>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6"/>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489200"/>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904647"/>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2286916"/>
      </p:ext>
    </p:extLst>
  </p:cSld>
  <p:clrMapOvr>
    <a:masterClrMapping/>
  </p:clrMapOvr>
  <p:transition>
    <p:fade/>
  </p:transition>
  <p:extLst>
    <p:ext uri="{DCECCB84-F9BA-43D5-87BE-67443E8EF086}">
      <p15:sldGuideLst xmlns:p15="http://schemas.microsoft.com/office/powerpoint/2012/main">
        <p15:guide id="3" orient="horz" pos="2324">
          <p15:clr>
            <a:srgbClr val="5ACBF0"/>
          </p15:clr>
        </p15:guide>
        <p15:guide id="4" orient="horz" pos="1812">
          <p15:clr>
            <a:srgbClr val="5ACBF0"/>
          </p15:clr>
        </p15:guide>
        <p15:guide id="5" orient="horz" pos="576">
          <p15:clr>
            <a:srgbClr val="5ACBF0"/>
          </p15:clr>
        </p15:guide>
        <p15:guide id="6" pos="4860">
          <p15:clr>
            <a:srgbClr val="5ACBF0"/>
          </p15:clr>
        </p15:guide>
        <p15:guide id="7" pos="5622">
          <p15:clr>
            <a:srgbClr val="5ACBF0"/>
          </p15:clr>
        </p15:guide>
        <p15:guide id="8" pos="9742">
          <p15:clr>
            <a:srgbClr val="5ACBF0"/>
          </p15:clr>
        </p15:guide>
        <p15:guide id="9" pos="10502">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8446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6828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8446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6828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2487752"/>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guide id="12" orient="horz" pos="232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735270"/>
      </p:ext>
    </p:extLst>
  </p:cSld>
  <p:clrMapOvr>
    <a:masterClrMapping/>
  </p:clrMapOvr>
  <p:transition>
    <p:fade/>
  </p:transition>
  <p:extLst>
    <p:ext uri="{DCECCB84-F9BA-43D5-87BE-67443E8EF086}">
      <p15:sldGuideLst xmlns:p15="http://schemas.microsoft.com/office/powerpoint/2012/main">
        <p15:guide id="2" orient="horz" pos="2544">
          <p15:clr>
            <a:srgbClr val="5ACBF0"/>
          </p15:clr>
        </p15:guide>
        <p15:guide id="3" orient="horz" pos="576">
          <p15:clr>
            <a:srgbClr val="5ACBF0"/>
          </p15:clr>
        </p15:guide>
        <p15:guide id="5" orient="horz" pos="180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91241">
                      <a:schemeClr val="tx1"/>
                    </a:gs>
                    <a:gs pos="57000">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8"/>
            <a:ext cx="98606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1003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598148"/>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3" orient="horz" pos="1808">
          <p15:clr>
            <a:srgbClr val="5ACBF0"/>
          </p15:clr>
        </p15:guide>
        <p15:guide id="4" pos="7320">
          <p15:clr>
            <a:srgbClr val="5ACBF0"/>
          </p15:clr>
        </p15:guide>
        <p15:guide id="5" pos="804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421522"/>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3" orient="horz" pos="1808">
          <p15:clr>
            <a:srgbClr val="5ACBF0"/>
          </p15:clr>
        </p15:guide>
        <p15:guide id="4" pos="7312">
          <p15:clr>
            <a:srgbClr val="5ACBF0"/>
          </p15:clr>
        </p15:guide>
        <p15:guide id="5" pos="804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7699"/>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5973451"/>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809406"/>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4860">
          <p15:clr>
            <a:srgbClr val="5ACBF0"/>
          </p15:clr>
        </p15:guide>
        <p15:guide id="7" pos="5622">
          <p15:clr>
            <a:srgbClr val="5ACBF0"/>
          </p15:clr>
        </p15:guide>
        <p15:guide id="8" pos="9742">
          <p15:clr>
            <a:srgbClr val="5ACBF0"/>
          </p15:clr>
        </p15:guide>
        <p15:guide id="9" pos="1050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71843"/>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048950"/>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271987"/>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9"/>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4"/>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23888"/>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9"/>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4"/>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240102"/>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9"/>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4"/>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900482"/>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91241">
                      <a:schemeClr val="tx1"/>
                    </a:gs>
                    <a:gs pos="57000">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1983659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1" y="1436689"/>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1" y="3789041"/>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89011689"/>
      </p:ext>
    </p:extLst>
  </p:cSld>
  <p:clrMapOvr>
    <a:masterClrMapping/>
  </p:clrMapOvr>
  <p:transition>
    <p:fade/>
  </p:transition>
  <p:extLst>
    <p:ext uri="{DCECCB84-F9BA-43D5-87BE-67443E8EF086}">
      <p15:sldGuideLst xmlns:p15="http://schemas.microsoft.com/office/powerpoint/2012/main">
        <p15:guide id="8" pos="2746">
          <p15:clr>
            <a:srgbClr val="A4A3A4"/>
          </p15:clr>
        </p15:guide>
        <p15:guide id="9" pos="3112">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20" pos="9874">
          <p15:clr>
            <a:srgbClr val="A4A3A4"/>
          </p15:clr>
        </p15:guide>
        <p15:guide id="21" pos="10240">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1" y="1436689"/>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1" y="3789041"/>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130148308"/>
      </p:ext>
    </p:extLst>
  </p:cSld>
  <p:clrMapOvr>
    <a:masterClrMapping/>
  </p:clrMapOvr>
  <p:transition>
    <p:fade/>
  </p:transition>
  <p:extLst>
    <p:ext uri="{DCECCB84-F9BA-43D5-87BE-67443E8EF086}">
      <p15:sldGuideLst xmlns:p15="http://schemas.microsoft.com/office/powerpoint/2012/main">
        <p15:guide id="8" pos="2746">
          <p15:clr>
            <a:srgbClr val="A4A3A4"/>
          </p15:clr>
        </p15:guide>
        <p15:guide id="9" pos="3112">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20" pos="9874">
          <p15:clr>
            <a:srgbClr val="A4A3A4"/>
          </p15:clr>
        </p15:guide>
        <p15:guide id="21" pos="10240">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4"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4"/>
            <a:ext cx="3481388" cy="861775"/>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12284214"/>
      </p:ext>
    </p:extLst>
  </p:cSld>
  <p:clrMapOvr>
    <a:masterClrMapping/>
  </p:clrMapOvr>
  <p:transition>
    <p:fade/>
  </p:transition>
  <p:extLst>
    <p:ext uri="{DCECCB84-F9BA-43D5-87BE-67443E8EF086}">
      <p15:sldGuideLst xmlns:p15="http://schemas.microsoft.com/office/powerpoint/2012/main">
        <p15:guide id="8" pos="2746">
          <p15:clr>
            <a:srgbClr val="A4A3A4"/>
          </p15:clr>
        </p15:guide>
        <p15:guide id="9" pos="3112">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20" pos="9874">
          <p15:clr>
            <a:srgbClr val="A4A3A4"/>
          </p15:clr>
        </p15:guide>
        <p15:guide id="21" pos="10240">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2"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5531320"/>
      </p:ext>
    </p:extLst>
  </p:cSld>
  <p:clrMapOvr>
    <a:masterClrMapping/>
  </p:clrMapOvr>
  <p:transition>
    <p:fade/>
  </p:transition>
  <p:extLst>
    <p:ext uri="{DCECCB84-F9BA-43D5-87BE-67443E8EF086}">
      <p15:sldGuideLst xmlns:p15="http://schemas.microsoft.com/office/powerpoint/2012/main">
        <p15:guide id="2" pos="6720">
          <p15:clr>
            <a:srgbClr val="5ACBF0"/>
          </p15:clr>
        </p15:guide>
        <p15:guide id="7" orient="horz" pos="3936">
          <p15:clr>
            <a:srgbClr val="5ACBF0"/>
          </p15:clr>
        </p15:guide>
        <p15:guide id="8" orient="horz" pos="4452">
          <p15:clr>
            <a:srgbClr val="5ACBF0"/>
          </p15:clr>
        </p15:guide>
        <p15:guide id="10" pos="7458">
          <p15:clr>
            <a:srgbClr val="C35EA4"/>
          </p15:clr>
        </p15:guide>
        <p15:guide id="11" pos="5986">
          <p15:clr>
            <a:srgbClr val="5ACBF0"/>
          </p15:clr>
        </p15:guide>
        <p15:guide id="12" pos="7086">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0"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5862030"/>
      </p:ext>
    </p:extLst>
  </p:cSld>
  <p:clrMapOvr>
    <a:masterClrMapping/>
  </p:clrMapOvr>
  <p:transition>
    <p:fade/>
  </p:transition>
  <p:extLst>
    <p:ext uri="{DCECCB84-F9BA-43D5-87BE-67443E8EF086}">
      <p15:sldGuideLst xmlns:p15="http://schemas.microsoft.com/office/powerpoint/2012/main">
        <p15:guide id="2" pos="6720">
          <p15:clr>
            <a:srgbClr val="5ACBF0"/>
          </p15:clr>
        </p15:guide>
        <p15:guide id="5" orient="horz" pos="4320">
          <p15:clr>
            <a:srgbClr val="5ACBF0"/>
          </p15:clr>
        </p15:guide>
        <p15:guide id="6" pos="5982">
          <p15:clr>
            <a:srgbClr val="5ACBF0"/>
          </p15:clr>
        </p15:guide>
        <p15:guide id="7" pos="7456">
          <p15:clr>
            <a:srgbClr val="C35EA4"/>
          </p15:clr>
        </p15:guide>
        <p15:guide id="8" pos="7088">
          <p15:clr>
            <a:srgbClr val="A4A3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8"/>
            <a:ext cx="4163125" cy="861775"/>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9194863"/>
      </p:ext>
    </p:extLst>
  </p:cSld>
  <p:clrMapOvr>
    <a:masterClrMapping/>
  </p:clrMapOvr>
  <p:transition>
    <p:fade/>
  </p:transition>
  <p:extLst>
    <p:ext uri="{DCECCB84-F9BA-43D5-87BE-67443E8EF086}">
      <p15:sldGuideLst xmlns:p15="http://schemas.microsoft.com/office/powerpoint/2012/main">
        <p15:guide id="2" pos="6720">
          <p15:clr>
            <a:srgbClr val="5ACBF0"/>
          </p15:clr>
        </p15:guide>
        <p15:guide id="3" orient="horz" pos="3754">
          <p15:clr>
            <a:srgbClr val="5ACBF0"/>
          </p15:clr>
        </p15:guide>
        <p15:guide id="4" pos="7462">
          <p15:clr>
            <a:srgbClr val="C35EA4"/>
          </p15:clr>
        </p15:guide>
        <p15:guide id="5" pos="5986">
          <p15:clr>
            <a:srgbClr val="5ACBF0"/>
          </p15:clr>
        </p15:guide>
        <p15:guide id="6" pos="7094">
          <p15:clr>
            <a:srgbClr val="A4A3A4"/>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1" y="0"/>
            <a:ext cx="6892925" cy="430887"/>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4" y="457200"/>
            <a:ext cx="4416425" cy="11079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4"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7953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8684">
          <p15:clr>
            <a:srgbClr val="A4A3A4"/>
          </p15:clr>
        </p15:guide>
        <p15:guide id="19" pos="9062">
          <p15:clr>
            <a:srgbClr val="A4A3A4"/>
          </p15:clr>
        </p15:guide>
        <p15:guide id="28" orient="horz" pos="1810">
          <p15:clr>
            <a:srgbClr val="5ACBF0"/>
          </p15:clr>
        </p15:guide>
        <p15:guide id="30" orient="horz" pos="57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6" y="0"/>
            <a:ext cx="6892925" cy="430887"/>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1" y="457200"/>
            <a:ext cx="4416425" cy="11079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1" y="1436689"/>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77621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6320">
          <p15:clr>
            <a:srgbClr val="A4A3A4"/>
          </p15:clr>
        </p15:guide>
        <p15:guide id="19" pos="6682">
          <p15:clr>
            <a:srgbClr val="A4A3A4"/>
          </p15:clr>
        </p15:guide>
        <p15:guide id="28" orient="horz" pos="1810">
          <p15:clr>
            <a:srgbClr val="5ACBF0"/>
          </p15:clr>
        </p15:guide>
        <p15:guide id="30" orient="horz" pos="576">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1025062"/>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6626823"/>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9" baseline="0">
                <a:gradFill>
                  <a:gsLst>
                    <a:gs pos="91241">
                      <a:schemeClr val="tx1"/>
                    </a:gs>
                    <a:gs pos="57000">
                      <a:schemeClr val="tx1"/>
                    </a:gs>
                    <a:gs pos="18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800612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4978388"/>
      </p:ext>
    </p:extLst>
  </p:cSld>
  <p:clrMapOvr>
    <a:masterClrMapping/>
  </p:clrMapOvr>
  <p:transition>
    <p:fade/>
  </p:transition>
  <p:extLst>
    <p:ext uri="{DCECCB84-F9BA-43D5-87BE-67443E8EF086}">
      <p15:sldGuideLst xmlns:p15="http://schemas.microsoft.com/office/powerpoint/2012/main">
        <p15:guide id="7" pos="7152">
          <p15:clr>
            <a:srgbClr val="5ACBF0"/>
          </p15:clr>
        </p15:guide>
        <p15:guide id="8" orient="horz" pos="432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1"/>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3600"/>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754548792"/>
      </p:ext>
    </p:extLst>
  </p:cSld>
  <p:clrMapOvr>
    <a:masterClrMapping/>
  </p:clrMapOvr>
  <p:transition>
    <p:fade/>
  </p:transition>
  <p:extLst>
    <p:ext uri="{DCECCB84-F9BA-43D5-87BE-67443E8EF086}">
      <p15:sldGuideLst xmlns:p15="http://schemas.microsoft.com/office/powerpoint/2012/main">
        <p15:guide id="7" pos="7152">
          <p15:clr>
            <a:srgbClr val="5ACBF0"/>
          </p15:clr>
        </p15:guide>
        <p15:guide id="8" orient="horz" pos="4320">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135161"/>
      </p:ext>
    </p:extLst>
  </p:cSld>
  <p:clrMapOvr>
    <a:masterClrMapping/>
  </p:clrMapOvr>
  <p:transition>
    <p:fade/>
  </p:transition>
  <p:extLst>
    <p:ext uri="{DCECCB84-F9BA-43D5-87BE-67443E8EF086}">
      <p15:sldGuideLst xmlns:p15="http://schemas.microsoft.com/office/powerpoint/2012/main">
        <p15:guide id="7" pos="8210">
          <p15:clr>
            <a:srgbClr val="5ACBF0"/>
          </p15:clr>
        </p15:guide>
        <p15:guide id="8" orient="horz" pos="4320">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3994716"/>
      </p:ext>
    </p:extLst>
  </p:cSld>
  <p:clrMapOvr>
    <a:masterClrMapping/>
  </p:clrMapOvr>
  <p:transition>
    <p:fade/>
  </p:transition>
  <p:extLst>
    <p:ext uri="{DCECCB84-F9BA-43D5-87BE-67443E8EF086}">
      <p15:sldGuideLst xmlns:p15="http://schemas.microsoft.com/office/powerpoint/2012/main">
        <p15:guide id="5" orient="horz" pos="5760">
          <p15:clr>
            <a:srgbClr val="5ACBF0"/>
          </p15:clr>
        </p15:guide>
        <p15:guide id="6" orient="horz" pos="720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49853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144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648003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144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3835196"/>
      </p:ext>
    </p:extLst>
  </p:cSld>
  <p:clrMapOvr>
    <a:masterClrMapping/>
  </p:clrMapOvr>
  <p:transition>
    <p:fade/>
  </p:transition>
  <p:extLst>
    <p:ext uri="{DCECCB84-F9BA-43D5-87BE-67443E8EF086}">
      <p15:sldGuideLst xmlns:p15="http://schemas.microsoft.com/office/powerpoint/2012/main">
        <p15:guide id="3" orient="horz" pos="7168">
          <p15:clr>
            <a:srgbClr val="5ACBF0"/>
          </p15:clr>
        </p15:guide>
        <p15:guide id="4" orient="horz" pos="2552">
          <p15:clr>
            <a:srgbClr val="5ACBF0"/>
          </p15:clr>
        </p15:guide>
        <p15:guide id="5" orient="horz" pos="576">
          <p15:clr>
            <a:srgbClr val="5ACBF0"/>
          </p15:clr>
        </p15:guide>
        <p15:guide id="6" pos="7498">
          <p15:clr>
            <a:srgbClr val="5ACBF0"/>
          </p15:clr>
        </p15:guide>
        <p15:guide id="7" pos="7862">
          <p15:clr>
            <a:srgbClr val="5ACBF0"/>
          </p15:clr>
        </p15:guide>
        <p15:guide id="8" orient="horz" pos="692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6493232"/>
      </p:ext>
    </p:extLst>
  </p:cSld>
  <p:clrMapOvr>
    <a:masterClrMapping/>
  </p:clrMapOvr>
  <p:transition>
    <p:fade/>
  </p:transition>
  <p:extLst>
    <p:ext uri="{DCECCB84-F9BA-43D5-87BE-67443E8EF086}">
      <p15:sldGuideLst xmlns:p15="http://schemas.microsoft.com/office/powerpoint/2012/main">
        <p15:guide id="3" orient="horz" pos="7168">
          <p15:clr>
            <a:srgbClr val="5ACBF0"/>
          </p15:clr>
        </p15:guide>
        <p15:guide id="4" orient="horz" pos="2552">
          <p15:clr>
            <a:srgbClr val="5ACBF0"/>
          </p15:clr>
        </p15:guide>
        <p15:guide id="5" orient="horz" pos="576">
          <p15:clr>
            <a:srgbClr val="5ACBF0"/>
          </p15:clr>
        </p15:guide>
        <p15:guide id="6" pos="5114">
          <p15:clr>
            <a:srgbClr val="5ACBF0"/>
          </p15:clr>
        </p15:guide>
        <p15:guide id="7" pos="5488">
          <p15:clr>
            <a:srgbClr val="5ACBF0"/>
          </p15:clr>
        </p15:guide>
        <p15:guide id="8" pos="9872">
          <p15:clr>
            <a:srgbClr val="5ACBF0"/>
          </p15:clr>
        </p15:guide>
        <p15:guide id="9" pos="10246">
          <p15:clr>
            <a:srgbClr val="5ACBF0"/>
          </p15:clr>
        </p15:guide>
        <p15:guide id="10" orient="horz" pos="693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0779463"/>
      </p:ext>
    </p:extLst>
  </p:cSld>
  <p:clrMapOvr>
    <a:masterClrMapping/>
  </p:clrMapOvr>
  <p:transition>
    <p:fade/>
  </p:transition>
  <p:extLst>
    <p:ext uri="{DCECCB84-F9BA-43D5-87BE-67443E8EF086}">
      <p15:sldGuideLst xmlns:p15="http://schemas.microsoft.com/office/powerpoint/2012/main">
        <p15:guide id="3" orient="horz" pos="5986">
          <p15:clr>
            <a:srgbClr val="5ACBF0"/>
          </p15:clr>
        </p15:guide>
        <p15:guide id="4" orient="horz" pos="255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guide id="12" orient="horz" pos="574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9937140"/>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4" orient="horz" pos="6418">
          <p15:clr>
            <a:srgbClr val="5ACBF0"/>
          </p15:clr>
        </p15:guide>
        <p15:guide id="5" pos="7652">
          <p15:clr>
            <a:srgbClr val="5ACBF0"/>
          </p15:clr>
        </p15:guide>
        <p15:guide id="6" pos="7718">
          <p15:clr>
            <a:srgbClr val="5ACBF0"/>
          </p15:clr>
        </p15:guide>
        <p15:guide id="11" pos="3820">
          <p15:clr>
            <a:srgbClr val="5ACBF0"/>
          </p15:clr>
        </p15:guide>
        <p15:guide id="12" pos="11540">
          <p15:clr>
            <a:srgbClr val="5ACBF0"/>
          </p15:clr>
        </p15:guide>
        <p15:guide id="13" orient="horz" pos="6720">
          <p15:clr>
            <a:srgbClr val="5ACBF0"/>
          </p15:clr>
        </p15:guide>
        <p15:guide id="14" orient="horz">
          <p15:clr>
            <a:srgbClr val="5ACBF0"/>
          </p15:clr>
        </p15:guide>
        <p15:guide id="15" pos="6902">
          <p15:clr>
            <a:srgbClr val="5ACBF0"/>
          </p15:clr>
        </p15:guide>
        <p15:guide id="16" pos="845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gray">
    <p:bg>
      <p:bgPr>
        <a:solidFill>
          <a:schemeClr val="accen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36" name="Slide Number Placeholder 27">
            <a:extLst>
              <a:ext uri="{FF2B5EF4-FFF2-40B4-BE49-F238E27FC236}">
                <a16:creationId xmlns:a16="http://schemas.microsoft.com/office/drawing/2014/main" id="{DCAE2E0F-140C-46A2-B5EF-D663DE1A33C6}"/>
              </a:ext>
            </a:extLst>
          </p:cNvPr>
          <p:cNvSpPr txBox="1">
            <a:spLocks/>
          </p:cNvSpPr>
          <p:nvPr userDrawn="1"/>
        </p:nvSpPr>
        <p:spPr>
          <a:xfrm>
            <a:off x="11758544" y="6553777"/>
            <a:ext cx="432490" cy="384721"/>
          </a:xfrm>
          <a:prstGeom prst="rect">
            <a:avLst/>
          </a:prstGeom>
        </p:spPr>
        <p:txBody>
          <a:bodyPr vert="horz" wrap="none" lIns="91440" tIns="45720" rIns="182880" bIns="182880" rtlCol="0" anchor="b" anchorCtr="0">
            <a:spAutoFit/>
          </a:bodyPr>
          <a:lstStyle>
            <a:defPPr>
              <a:defRPr lang="en-US"/>
            </a:defPPr>
            <a:lvl1pPr marL="0" algn="r" defTabSz="914400" rtl="0" eaLnBrk="1" latinLnBrk="0" hangingPunct="1">
              <a:defRPr sz="10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a:p>
        </p:txBody>
      </p:sp>
      <p:sp>
        <p:nvSpPr>
          <p:cNvPr id="37" name="Slide Number Placeholder 27">
            <a:extLst>
              <a:ext uri="{FF2B5EF4-FFF2-40B4-BE49-F238E27FC236}">
                <a16:creationId xmlns:a16="http://schemas.microsoft.com/office/drawing/2014/main" id="{B9993A76-1233-4168-88E7-52D4EAAF02F1}"/>
              </a:ext>
            </a:extLst>
          </p:cNvPr>
          <p:cNvSpPr txBox="1">
            <a:spLocks/>
          </p:cNvSpPr>
          <p:nvPr userDrawn="1"/>
        </p:nvSpPr>
        <p:spPr>
          <a:xfrm>
            <a:off x="82500" y="6553777"/>
            <a:ext cx="2216632" cy="384721"/>
          </a:xfrm>
          <a:prstGeom prst="rect">
            <a:avLst/>
          </a:prstGeom>
        </p:spPr>
        <p:txBody>
          <a:bodyPr vert="horz" wrap="none" lIns="91440" tIns="45720" rIns="182880" bIns="182880" rtlCol="0" anchor="b" anchorCtr="0">
            <a:spAutoFit/>
          </a:bodyPr>
          <a:lstStyle>
            <a:defPPr>
              <a:defRPr lang="en-US"/>
            </a:defPPr>
            <a:lvl1pPr marL="0" algn="r" defTabSz="914400" rtl="0" eaLnBrk="1" latinLnBrk="0" hangingPunct="1">
              <a:defRPr sz="10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CMR Cloud &amp; Infra | Project Name</a:t>
            </a:r>
          </a:p>
        </p:txBody>
      </p:sp>
      <p:sp>
        <p:nvSpPr>
          <p:cNvPr id="38" name="Slide Number Placeholder 27">
            <a:extLst>
              <a:ext uri="{FF2B5EF4-FFF2-40B4-BE49-F238E27FC236}">
                <a16:creationId xmlns:a16="http://schemas.microsoft.com/office/drawing/2014/main" id="{BFF9918C-B6D3-4469-8D64-59F4BB315E7A}"/>
              </a:ext>
            </a:extLst>
          </p:cNvPr>
          <p:cNvSpPr txBox="1">
            <a:spLocks/>
          </p:cNvSpPr>
          <p:nvPr userDrawn="1"/>
        </p:nvSpPr>
        <p:spPr>
          <a:xfrm>
            <a:off x="7252463" y="6553777"/>
            <a:ext cx="1533753" cy="384721"/>
          </a:xfrm>
          <a:prstGeom prst="rect">
            <a:avLst/>
          </a:prstGeom>
        </p:spPr>
        <p:txBody>
          <a:bodyPr vert="horz" wrap="none" lIns="91440" tIns="45720" rIns="182880" bIns="182880" rtlCol="0" anchor="b" anchorCtr="0">
            <a:spAutoFit/>
          </a:bodyPr>
          <a:lstStyle>
            <a:defPPr>
              <a:defRPr lang="en-US"/>
            </a:defPPr>
            <a:lvl1pPr marL="0" algn="r" defTabSz="914400" rtl="0" eaLnBrk="1" latinLnBrk="0" hangingPunct="1">
              <a:defRPr sz="10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Microsoft Confidential</a:t>
            </a:r>
          </a:p>
        </p:txBody>
      </p:sp>
      <p:sp>
        <p:nvSpPr>
          <p:cNvPr id="39" name="Slide Number Placeholder 27">
            <a:extLst>
              <a:ext uri="{FF2B5EF4-FFF2-40B4-BE49-F238E27FC236}">
                <a16:creationId xmlns:a16="http://schemas.microsoft.com/office/drawing/2014/main" id="{B9E89D8D-83C5-4D5B-ABC4-9BA632FD3A83}"/>
              </a:ext>
            </a:extLst>
          </p:cNvPr>
          <p:cNvSpPr txBox="1">
            <a:spLocks/>
          </p:cNvSpPr>
          <p:nvPr userDrawn="1"/>
        </p:nvSpPr>
        <p:spPr>
          <a:xfrm>
            <a:off x="9928057" y="6553776"/>
            <a:ext cx="1083310" cy="384721"/>
          </a:xfrm>
          <a:prstGeom prst="rect">
            <a:avLst/>
          </a:prstGeom>
        </p:spPr>
        <p:txBody>
          <a:bodyPr vert="horz" wrap="none" lIns="91440" tIns="45720" rIns="182880" bIns="182880" rtlCol="0" anchor="b" anchorCtr="0">
            <a:spAutoFit/>
          </a:bodyPr>
          <a:lstStyle>
            <a:defPPr>
              <a:defRPr lang="en-US"/>
            </a:defPPr>
            <a:lvl1pPr marL="0" algn="r" defTabSz="914400" rtl="0" eaLnBrk="1" latinLnBrk="0" hangingPunct="1">
              <a:defRPr sz="10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February 2019</a:t>
            </a:r>
          </a:p>
        </p:txBody>
      </p:sp>
      <p:sp>
        <p:nvSpPr>
          <p:cNvPr id="40" name="TextBox 39">
            <a:extLst>
              <a:ext uri="{FF2B5EF4-FFF2-40B4-BE49-F238E27FC236}">
                <a16:creationId xmlns:a16="http://schemas.microsoft.com/office/drawing/2014/main" id="{515B1705-6688-485F-B086-D9752B4B4F49}"/>
              </a:ext>
            </a:extLst>
          </p:cNvPr>
          <p:cNvSpPr txBox="1"/>
          <p:nvPr userDrawn="1"/>
        </p:nvSpPr>
        <p:spPr>
          <a:xfrm>
            <a:off x="4631122" y="6607637"/>
            <a:ext cx="1732547" cy="138499"/>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50000"/>
                  </a:srgbClr>
                </a:solidFill>
                <a:effectLst/>
                <a:uLnTx/>
                <a:uFillTx/>
                <a:latin typeface="+mn-lt"/>
                <a:ea typeface="+mn-ea"/>
                <a:cs typeface="+mn-cs"/>
                <a:hlinkClick r:id="rId2">
                  <a:extLst>
                    <a:ext uri="{A12FA001-AC4F-418D-AE19-62706E023703}">
                      <ahyp:hlinkClr xmlns:ahyp="http://schemas.microsoft.com/office/drawing/2018/hyperlinkcolor" val="tx"/>
                    </a:ext>
                  </a:extLst>
                </a:hlinkClick>
              </a:rPr>
              <a:t>//aka.ms/marketresearch</a:t>
            </a:r>
            <a:endParaRPr kumimoji="0" lang="en-US" sz="900" b="0" i="0" u="none" strike="noStrike" kern="1200" cap="none" spc="0" normalizeH="0" baseline="0" noProof="0">
              <a:ln>
                <a:noFill/>
              </a:ln>
              <a:solidFill>
                <a:srgbClr val="FFFFFF">
                  <a:lumMod val="50000"/>
                </a:srgbClr>
              </a:solidFill>
              <a:effectLst/>
              <a:uLnTx/>
              <a:uFillTx/>
              <a:latin typeface="+mn-lt"/>
              <a:ea typeface="+mn-ea"/>
              <a:cs typeface="+mn-cs"/>
            </a:endParaRPr>
          </a:p>
        </p:txBody>
      </p:sp>
      <p:grpSp>
        <p:nvGrpSpPr>
          <p:cNvPr id="41" name="Group 4">
            <a:extLst>
              <a:ext uri="{FF2B5EF4-FFF2-40B4-BE49-F238E27FC236}">
                <a16:creationId xmlns:a16="http://schemas.microsoft.com/office/drawing/2014/main" id="{20C93D27-D941-4B59-9D22-710DC132B682}"/>
              </a:ext>
            </a:extLst>
          </p:cNvPr>
          <p:cNvGrpSpPr>
            <a:grpSpLocks noChangeAspect="1"/>
          </p:cNvGrpSpPr>
          <p:nvPr userDrawn="1"/>
        </p:nvGrpSpPr>
        <p:grpSpPr bwMode="auto">
          <a:xfrm>
            <a:off x="5813425" y="107951"/>
            <a:ext cx="6021388" cy="6462713"/>
            <a:chOff x="3662" y="68"/>
            <a:chExt cx="3793" cy="4071"/>
          </a:xfrm>
        </p:grpSpPr>
        <p:sp>
          <p:nvSpPr>
            <p:cNvPr id="42" name="AutoShape 3">
              <a:extLst>
                <a:ext uri="{FF2B5EF4-FFF2-40B4-BE49-F238E27FC236}">
                  <a16:creationId xmlns:a16="http://schemas.microsoft.com/office/drawing/2014/main" id="{8D32158B-2968-4CD9-A953-7857E959B4B4}"/>
                </a:ext>
              </a:extLst>
            </p:cNvPr>
            <p:cNvSpPr>
              <a:spLocks noChangeAspect="1" noChangeArrowheads="1" noTextEdit="1"/>
            </p:cNvSpPr>
            <p:nvPr userDrawn="1"/>
          </p:nvSpPr>
          <p:spPr bwMode="auto">
            <a:xfrm>
              <a:off x="3662" y="73"/>
              <a:ext cx="3789" cy="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
              <a:extLst>
                <a:ext uri="{FF2B5EF4-FFF2-40B4-BE49-F238E27FC236}">
                  <a16:creationId xmlns:a16="http://schemas.microsoft.com/office/drawing/2014/main" id="{CAF033C7-C32C-4079-9B26-C64B82F37247}"/>
                </a:ext>
              </a:extLst>
            </p:cNvPr>
            <p:cNvSpPr>
              <a:spLocks/>
            </p:cNvSpPr>
            <p:nvPr userDrawn="1"/>
          </p:nvSpPr>
          <p:spPr bwMode="auto">
            <a:xfrm>
              <a:off x="3915" y="200"/>
              <a:ext cx="535" cy="314"/>
            </a:xfrm>
            <a:custGeom>
              <a:avLst/>
              <a:gdLst>
                <a:gd name="T0" fmla="*/ 504 w 504"/>
                <a:gd name="T1" fmla="*/ 0 h 296"/>
                <a:gd name="T2" fmla="*/ 504 w 504"/>
                <a:gd name="T3" fmla="*/ 0 h 296"/>
                <a:gd name="T4" fmla="*/ 0 w 504"/>
                <a:gd name="T5" fmla="*/ 296 h 296"/>
              </a:gdLst>
              <a:ahLst/>
              <a:cxnLst>
                <a:cxn ang="0">
                  <a:pos x="T0" y="T1"/>
                </a:cxn>
                <a:cxn ang="0">
                  <a:pos x="T2" y="T3"/>
                </a:cxn>
                <a:cxn ang="0">
                  <a:pos x="T4" y="T5"/>
                </a:cxn>
              </a:cxnLst>
              <a:rect l="0" t="0" r="r" b="b"/>
              <a:pathLst>
                <a:path w="504" h="296">
                  <a:moveTo>
                    <a:pt x="504" y="0"/>
                  </a:moveTo>
                  <a:lnTo>
                    <a:pt x="504" y="0"/>
                  </a:lnTo>
                  <a:lnTo>
                    <a:pt x="0" y="296"/>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6">
              <a:extLst>
                <a:ext uri="{FF2B5EF4-FFF2-40B4-BE49-F238E27FC236}">
                  <a16:creationId xmlns:a16="http://schemas.microsoft.com/office/drawing/2014/main" id="{F60660C1-6CE7-47A8-8DA7-65080B2110D0}"/>
                </a:ext>
              </a:extLst>
            </p:cNvPr>
            <p:cNvSpPr>
              <a:spLocks/>
            </p:cNvSpPr>
            <p:nvPr userDrawn="1"/>
          </p:nvSpPr>
          <p:spPr bwMode="auto">
            <a:xfrm>
              <a:off x="4177" y="2046"/>
              <a:ext cx="1042" cy="399"/>
            </a:xfrm>
            <a:custGeom>
              <a:avLst/>
              <a:gdLst>
                <a:gd name="T0" fmla="*/ 0 w 982"/>
                <a:gd name="T1" fmla="*/ 0 h 376"/>
                <a:gd name="T2" fmla="*/ 0 w 982"/>
                <a:gd name="T3" fmla="*/ 0 h 376"/>
                <a:gd name="T4" fmla="*/ 982 w 982"/>
                <a:gd name="T5" fmla="*/ 376 h 376"/>
              </a:gdLst>
              <a:ahLst/>
              <a:cxnLst>
                <a:cxn ang="0">
                  <a:pos x="T0" y="T1"/>
                </a:cxn>
                <a:cxn ang="0">
                  <a:pos x="T2" y="T3"/>
                </a:cxn>
                <a:cxn ang="0">
                  <a:pos x="T4" y="T5"/>
                </a:cxn>
              </a:cxnLst>
              <a:rect l="0" t="0" r="r" b="b"/>
              <a:pathLst>
                <a:path w="982" h="376">
                  <a:moveTo>
                    <a:pt x="0" y="0"/>
                  </a:moveTo>
                  <a:lnTo>
                    <a:pt x="0" y="0"/>
                  </a:lnTo>
                  <a:lnTo>
                    <a:pt x="982" y="376"/>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7">
              <a:extLst>
                <a:ext uri="{FF2B5EF4-FFF2-40B4-BE49-F238E27FC236}">
                  <a16:creationId xmlns:a16="http://schemas.microsoft.com/office/drawing/2014/main" id="{9935083D-919D-4447-B319-C5DF7EF5E4A2}"/>
                </a:ext>
              </a:extLst>
            </p:cNvPr>
            <p:cNvSpPr>
              <a:spLocks/>
            </p:cNvSpPr>
            <p:nvPr userDrawn="1"/>
          </p:nvSpPr>
          <p:spPr bwMode="auto">
            <a:xfrm>
              <a:off x="3821" y="4019"/>
              <a:ext cx="512" cy="0"/>
            </a:xfrm>
            <a:custGeom>
              <a:avLst/>
              <a:gdLst>
                <a:gd name="T0" fmla="*/ 0 w 482"/>
                <a:gd name="T1" fmla="*/ 0 w 482"/>
                <a:gd name="T2" fmla="*/ 482 w 482"/>
              </a:gdLst>
              <a:ahLst/>
              <a:cxnLst>
                <a:cxn ang="0">
                  <a:pos x="T0" y="0"/>
                </a:cxn>
                <a:cxn ang="0">
                  <a:pos x="T1" y="0"/>
                </a:cxn>
                <a:cxn ang="0">
                  <a:pos x="T2" y="0"/>
                </a:cxn>
              </a:cxnLst>
              <a:rect l="0" t="0" r="r" b="b"/>
              <a:pathLst>
                <a:path w="482">
                  <a:moveTo>
                    <a:pt x="0" y="0"/>
                  </a:moveTo>
                  <a:lnTo>
                    <a:pt x="0" y="0"/>
                  </a:lnTo>
                  <a:lnTo>
                    <a:pt x="482"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8">
              <a:extLst>
                <a:ext uri="{FF2B5EF4-FFF2-40B4-BE49-F238E27FC236}">
                  <a16:creationId xmlns:a16="http://schemas.microsoft.com/office/drawing/2014/main" id="{5220A9C6-7C88-41DB-89D3-12803001CA63}"/>
                </a:ext>
              </a:extLst>
            </p:cNvPr>
            <p:cNvSpPr>
              <a:spLocks/>
            </p:cNvSpPr>
            <p:nvPr userDrawn="1"/>
          </p:nvSpPr>
          <p:spPr bwMode="auto">
            <a:xfrm>
              <a:off x="5219" y="2445"/>
              <a:ext cx="339" cy="937"/>
            </a:xfrm>
            <a:custGeom>
              <a:avLst/>
              <a:gdLst>
                <a:gd name="T0" fmla="*/ 319 w 319"/>
                <a:gd name="T1" fmla="*/ 885 h 885"/>
                <a:gd name="T2" fmla="*/ 319 w 319"/>
                <a:gd name="T3" fmla="*/ 885 h 885"/>
                <a:gd name="T4" fmla="*/ 0 w 319"/>
                <a:gd name="T5" fmla="*/ 0 h 885"/>
              </a:gdLst>
              <a:ahLst/>
              <a:cxnLst>
                <a:cxn ang="0">
                  <a:pos x="T0" y="T1"/>
                </a:cxn>
                <a:cxn ang="0">
                  <a:pos x="T2" y="T3"/>
                </a:cxn>
                <a:cxn ang="0">
                  <a:pos x="T4" y="T5"/>
                </a:cxn>
              </a:cxnLst>
              <a:rect l="0" t="0" r="r" b="b"/>
              <a:pathLst>
                <a:path w="319" h="885">
                  <a:moveTo>
                    <a:pt x="319" y="885"/>
                  </a:moveTo>
                  <a:lnTo>
                    <a:pt x="319" y="885"/>
                  </a:lnTo>
                  <a:lnTo>
                    <a:pt x="0"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9">
              <a:extLst>
                <a:ext uri="{FF2B5EF4-FFF2-40B4-BE49-F238E27FC236}">
                  <a16:creationId xmlns:a16="http://schemas.microsoft.com/office/drawing/2014/main" id="{D273891A-AC23-461F-B9BE-96659A970D16}"/>
                </a:ext>
              </a:extLst>
            </p:cNvPr>
            <p:cNvSpPr>
              <a:spLocks/>
            </p:cNvSpPr>
            <p:nvPr userDrawn="1"/>
          </p:nvSpPr>
          <p:spPr bwMode="auto">
            <a:xfrm>
              <a:off x="5219" y="2283"/>
              <a:ext cx="1449" cy="162"/>
            </a:xfrm>
            <a:custGeom>
              <a:avLst/>
              <a:gdLst>
                <a:gd name="T0" fmla="*/ 1365 w 1365"/>
                <a:gd name="T1" fmla="*/ 0 h 153"/>
                <a:gd name="T2" fmla="*/ 1365 w 1365"/>
                <a:gd name="T3" fmla="*/ 0 h 153"/>
                <a:gd name="T4" fmla="*/ 0 w 1365"/>
                <a:gd name="T5" fmla="*/ 153 h 153"/>
              </a:gdLst>
              <a:ahLst/>
              <a:cxnLst>
                <a:cxn ang="0">
                  <a:pos x="T0" y="T1"/>
                </a:cxn>
                <a:cxn ang="0">
                  <a:pos x="T2" y="T3"/>
                </a:cxn>
                <a:cxn ang="0">
                  <a:pos x="T4" y="T5"/>
                </a:cxn>
              </a:cxnLst>
              <a:rect l="0" t="0" r="r" b="b"/>
              <a:pathLst>
                <a:path w="1365" h="153">
                  <a:moveTo>
                    <a:pt x="1365" y="0"/>
                  </a:moveTo>
                  <a:lnTo>
                    <a:pt x="1365" y="0"/>
                  </a:lnTo>
                  <a:lnTo>
                    <a:pt x="0" y="153"/>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0">
              <a:extLst>
                <a:ext uri="{FF2B5EF4-FFF2-40B4-BE49-F238E27FC236}">
                  <a16:creationId xmlns:a16="http://schemas.microsoft.com/office/drawing/2014/main" id="{9A086C6F-C30B-449B-B8E1-68910C404874}"/>
                </a:ext>
              </a:extLst>
            </p:cNvPr>
            <p:cNvSpPr>
              <a:spLocks/>
            </p:cNvSpPr>
            <p:nvPr userDrawn="1"/>
          </p:nvSpPr>
          <p:spPr bwMode="auto">
            <a:xfrm>
              <a:off x="5219" y="644"/>
              <a:ext cx="1316" cy="1801"/>
            </a:xfrm>
            <a:custGeom>
              <a:avLst/>
              <a:gdLst>
                <a:gd name="T0" fmla="*/ 1240 w 1240"/>
                <a:gd name="T1" fmla="*/ 0 h 1700"/>
                <a:gd name="T2" fmla="*/ 1240 w 1240"/>
                <a:gd name="T3" fmla="*/ 0 h 1700"/>
                <a:gd name="T4" fmla="*/ 0 w 1240"/>
                <a:gd name="T5" fmla="*/ 1700 h 1700"/>
              </a:gdLst>
              <a:ahLst/>
              <a:cxnLst>
                <a:cxn ang="0">
                  <a:pos x="T0" y="T1"/>
                </a:cxn>
                <a:cxn ang="0">
                  <a:pos x="T2" y="T3"/>
                </a:cxn>
                <a:cxn ang="0">
                  <a:pos x="T4" y="T5"/>
                </a:cxn>
              </a:cxnLst>
              <a:rect l="0" t="0" r="r" b="b"/>
              <a:pathLst>
                <a:path w="1240" h="1700">
                  <a:moveTo>
                    <a:pt x="1240" y="0"/>
                  </a:moveTo>
                  <a:lnTo>
                    <a:pt x="1240" y="0"/>
                  </a:lnTo>
                  <a:lnTo>
                    <a:pt x="0" y="170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1">
              <a:extLst>
                <a:ext uri="{FF2B5EF4-FFF2-40B4-BE49-F238E27FC236}">
                  <a16:creationId xmlns:a16="http://schemas.microsoft.com/office/drawing/2014/main" id="{5C6A3774-86B8-4F09-AB66-723A55069A89}"/>
                </a:ext>
              </a:extLst>
            </p:cNvPr>
            <p:cNvSpPr>
              <a:spLocks/>
            </p:cNvSpPr>
            <p:nvPr userDrawn="1"/>
          </p:nvSpPr>
          <p:spPr bwMode="auto">
            <a:xfrm>
              <a:off x="3915" y="514"/>
              <a:ext cx="1304" cy="1931"/>
            </a:xfrm>
            <a:custGeom>
              <a:avLst/>
              <a:gdLst>
                <a:gd name="T0" fmla="*/ 0 w 1229"/>
                <a:gd name="T1" fmla="*/ 0 h 1823"/>
                <a:gd name="T2" fmla="*/ 0 w 1229"/>
                <a:gd name="T3" fmla="*/ 0 h 1823"/>
                <a:gd name="T4" fmla="*/ 1229 w 1229"/>
                <a:gd name="T5" fmla="*/ 1823 h 1823"/>
              </a:gdLst>
              <a:ahLst/>
              <a:cxnLst>
                <a:cxn ang="0">
                  <a:pos x="T0" y="T1"/>
                </a:cxn>
                <a:cxn ang="0">
                  <a:pos x="T2" y="T3"/>
                </a:cxn>
                <a:cxn ang="0">
                  <a:pos x="T4" y="T5"/>
                </a:cxn>
              </a:cxnLst>
              <a:rect l="0" t="0" r="r" b="b"/>
              <a:pathLst>
                <a:path w="1229" h="1823">
                  <a:moveTo>
                    <a:pt x="0" y="0"/>
                  </a:moveTo>
                  <a:lnTo>
                    <a:pt x="0" y="0"/>
                  </a:lnTo>
                  <a:lnTo>
                    <a:pt x="1229" y="1823"/>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2">
              <a:extLst>
                <a:ext uri="{FF2B5EF4-FFF2-40B4-BE49-F238E27FC236}">
                  <a16:creationId xmlns:a16="http://schemas.microsoft.com/office/drawing/2014/main" id="{C8198167-9C73-4E52-B032-E5D91F993C10}"/>
                </a:ext>
              </a:extLst>
            </p:cNvPr>
            <p:cNvSpPr>
              <a:spLocks/>
            </p:cNvSpPr>
            <p:nvPr userDrawn="1"/>
          </p:nvSpPr>
          <p:spPr bwMode="auto">
            <a:xfrm>
              <a:off x="4333" y="2445"/>
              <a:ext cx="886" cy="1574"/>
            </a:xfrm>
            <a:custGeom>
              <a:avLst/>
              <a:gdLst>
                <a:gd name="T0" fmla="*/ 0 w 835"/>
                <a:gd name="T1" fmla="*/ 1486 h 1486"/>
                <a:gd name="T2" fmla="*/ 0 w 835"/>
                <a:gd name="T3" fmla="*/ 1486 h 1486"/>
                <a:gd name="T4" fmla="*/ 835 w 835"/>
                <a:gd name="T5" fmla="*/ 0 h 1486"/>
              </a:gdLst>
              <a:ahLst/>
              <a:cxnLst>
                <a:cxn ang="0">
                  <a:pos x="T0" y="T1"/>
                </a:cxn>
                <a:cxn ang="0">
                  <a:pos x="T2" y="T3"/>
                </a:cxn>
                <a:cxn ang="0">
                  <a:pos x="T4" y="T5"/>
                </a:cxn>
              </a:cxnLst>
              <a:rect l="0" t="0" r="r" b="b"/>
              <a:pathLst>
                <a:path w="835" h="1486">
                  <a:moveTo>
                    <a:pt x="0" y="1486"/>
                  </a:moveTo>
                  <a:lnTo>
                    <a:pt x="0" y="1486"/>
                  </a:lnTo>
                  <a:lnTo>
                    <a:pt x="835"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3">
              <a:extLst>
                <a:ext uri="{FF2B5EF4-FFF2-40B4-BE49-F238E27FC236}">
                  <a16:creationId xmlns:a16="http://schemas.microsoft.com/office/drawing/2014/main" id="{DB8E50A8-C478-4CB1-8712-E82B60DDD8E1}"/>
                </a:ext>
              </a:extLst>
            </p:cNvPr>
            <p:cNvSpPr>
              <a:spLocks/>
            </p:cNvSpPr>
            <p:nvPr userDrawn="1"/>
          </p:nvSpPr>
          <p:spPr bwMode="auto">
            <a:xfrm>
              <a:off x="6668" y="1737"/>
              <a:ext cx="666" cy="546"/>
            </a:xfrm>
            <a:custGeom>
              <a:avLst/>
              <a:gdLst>
                <a:gd name="T0" fmla="*/ 628 w 628"/>
                <a:gd name="T1" fmla="*/ 0 h 515"/>
                <a:gd name="T2" fmla="*/ 628 w 628"/>
                <a:gd name="T3" fmla="*/ 0 h 515"/>
                <a:gd name="T4" fmla="*/ 0 w 628"/>
                <a:gd name="T5" fmla="*/ 515 h 515"/>
              </a:gdLst>
              <a:ahLst/>
              <a:cxnLst>
                <a:cxn ang="0">
                  <a:pos x="T0" y="T1"/>
                </a:cxn>
                <a:cxn ang="0">
                  <a:pos x="T2" y="T3"/>
                </a:cxn>
                <a:cxn ang="0">
                  <a:pos x="T4" y="T5"/>
                </a:cxn>
              </a:cxnLst>
              <a:rect l="0" t="0" r="r" b="b"/>
              <a:pathLst>
                <a:path w="628" h="515">
                  <a:moveTo>
                    <a:pt x="628" y="0"/>
                  </a:moveTo>
                  <a:lnTo>
                    <a:pt x="628" y="0"/>
                  </a:lnTo>
                  <a:lnTo>
                    <a:pt x="0" y="515"/>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4">
              <a:extLst>
                <a:ext uri="{FF2B5EF4-FFF2-40B4-BE49-F238E27FC236}">
                  <a16:creationId xmlns:a16="http://schemas.microsoft.com/office/drawing/2014/main" id="{579ADCB9-7CE3-4F27-96F4-4428B4AE6763}"/>
                </a:ext>
              </a:extLst>
            </p:cNvPr>
            <p:cNvSpPr>
              <a:spLocks/>
            </p:cNvSpPr>
            <p:nvPr userDrawn="1"/>
          </p:nvSpPr>
          <p:spPr bwMode="auto">
            <a:xfrm>
              <a:off x="6668" y="2283"/>
              <a:ext cx="666" cy="81"/>
            </a:xfrm>
            <a:custGeom>
              <a:avLst/>
              <a:gdLst>
                <a:gd name="T0" fmla="*/ 628 w 628"/>
                <a:gd name="T1" fmla="*/ 77 h 77"/>
                <a:gd name="T2" fmla="*/ 628 w 628"/>
                <a:gd name="T3" fmla="*/ 77 h 77"/>
                <a:gd name="T4" fmla="*/ 0 w 628"/>
                <a:gd name="T5" fmla="*/ 0 h 77"/>
              </a:gdLst>
              <a:ahLst/>
              <a:cxnLst>
                <a:cxn ang="0">
                  <a:pos x="T0" y="T1"/>
                </a:cxn>
                <a:cxn ang="0">
                  <a:pos x="T2" y="T3"/>
                </a:cxn>
                <a:cxn ang="0">
                  <a:pos x="T4" y="T5"/>
                </a:cxn>
              </a:cxnLst>
              <a:rect l="0" t="0" r="r" b="b"/>
              <a:pathLst>
                <a:path w="628" h="77">
                  <a:moveTo>
                    <a:pt x="628" y="77"/>
                  </a:moveTo>
                  <a:lnTo>
                    <a:pt x="628" y="77"/>
                  </a:lnTo>
                  <a:lnTo>
                    <a:pt x="0"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5">
              <a:extLst>
                <a:ext uri="{FF2B5EF4-FFF2-40B4-BE49-F238E27FC236}">
                  <a16:creationId xmlns:a16="http://schemas.microsoft.com/office/drawing/2014/main" id="{5802D3FF-2B3C-4018-95AD-99A21A2E53E5}"/>
                </a:ext>
              </a:extLst>
            </p:cNvPr>
            <p:cNvSpPr>
              <a:spLocks/>
            </p:cNvSpPr>
            <p:nvPr userDrawn="1"/>
          </p:nvSpPr>
          <p:spPr bwMode="auto">
            <a:xfrm>
              <a:off x="6668" y="2283"/>
              <a:ext cx="505" cy="585"/>
            </a:xfrm>
            <a:custGeom>
              <a:avLst/>
              <a:gdLst>
                <a:gd name="T0" fmla="*/ 476 w 476"/>
                <a:gd name="T1" fmla="*/ 553 h 553"/>
                <a:gd name="T2" fmla="*/ 476 w 476"/>
                <a:gd name="T3" fmla="*/ 553 h 553"/>
                <a:gd name="T4" fmla="*/ 0 w 476"/>
                <a:gd name="T5" fmla="*/ 0 h 553"/>
              </a:gdLst>
              <a:ahLst/>
              <a:cxnLst>
                <a:cxn ang="0">
                  <a:pos x="T0" y="T1"/>
                </a:cxn>
                <a:cxn ang="0">
                  <a:pos x="T2" y="T3"/>
                </a:cxn>
                <a:cxn ang="0">
                  <a:pos x="T4" y="T5"/>
                </a:cxn>
              </a:cxnLst>
              <a:rect l="0" t="0" r="r" b="b"/>
              <a:pathLst>
                <a:path w="476" h="553">
                  <a:moveTo>
                    <a:pt x="476" y="553"/>
                  </a:moveTo>
                  <a:lnTo>
                    <a:pt x="476" y="553"/>
                  </a:lnTo>
                  <a:lnTo>
                    <a:pt x="0"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09548AA9-3B9B-4A8A-AE68-3A34C27619A2}"/>
                </a:ext>
              </a:extLst>
            </p:cNvPr>
            <p:cNvSpPr>
              <a:spLocks/>
            </p:cNvSpPr>
            <p:nvPr userDrawn="1"/>
          </p:nvSpPr>
          <p:spPr bwMode="auto">
            <a:xfrm>
              <a:off x="3662" y="261"/>
              <a:ext cx="506" cy="505"/>
            </a:xfrm>
            <a:custGeom>
              <a:avLst/>
              <a:gdLst>
                <a:gd name="T0" fmla="*/ 0 w 477"/>
                <a:gd name="T1" fmla="*/ 239 h 477"/>
                <a:gd name="T2" fmla="*/ 0 w 477"/>
                <a:gd name="T3" fmla="*/ 239 h 477"/>
                <a:gd name="T4" fmla="*/ 238 w 477"/>
                <a:gd name="T5" fmla="*/ 0 h 477"/>
                <a:gd name="T6" fmla="*/ 477 w 477"/>
                <a:gd name="T7" fmla="*/ 239 h 477"/>
                <a:gd name="T8" fmla="*/ 238 w 477"/>
                <a:gd name="T9" fmla="*/ 477 h 477"/>
                <a:gd name="T10" fmla="*/ 0 w 477"/>
                <a:gd name="T11" fmla="*/ 239 h 477"/>
              </a:gdLst>
              <a:ahLst/>
              <a:cxnLst>
                <a:cxn ang="0">
                  <a:pos x="T0" y="T1"/>
                </a:cxn>
                <a:cxn ang="0">
                  <a:pos x="T2" y="T3"/>
                </a:cxn>
                <a:cxn ang="0">
                  <a:pos x="T4" y="T5"/>
                </a:cxn>
                <a:cxn ang="0">
                  <a:pos x="T6" y="T7"/>
                </a:cxn>
                <a:cxn ang="0">
                  <a:pos x="T8" y="T9"/>
                </a:cxn>
                <a:cxn ang="0">
                  <a:pos x="T10" y="T11"/>
                </a:cxn>
              </a:cxnLst>
              <a:rect l="0" t="0" r="r" b="b"/>
              <a:pathLst>
                <a:path w="477" h="477">
                  <a:moveTo>
                    <a:pt x="0" y="239"/>
                  </a:moveTo>
                  <a:lnTo>
                    <a:pt x="0" y="239"/>
                  </a:lnTo>
                  <a:cubicBezTo>
                    <a:pt x="0" y="107"/>
                    <a:pt x="106" y="0"/>
                    <a:pt x="238" y="0"/>
                  </a:cubicBezTo>
                  <a:cubicBezTo>
                    <a:pt x="370" y="0"/>
                    <a:pt x="477" y="107"/>
                    <a:pt x="477" y="239"/>
                  </a:cubicBezTo>
                  <a:cubicBezTo>
                    <a:pt x="477" y="370"/>
                    <a:pt x="370" y="477"/>
                    <a:pt x="238" y="477"/>
                  </a:cubicBezTo>
                  <a:cubicBezTo>
                    <a:pt x="106" y="477"/>
                    <a:pt x="0" y="370"/>
                    <a:pt x="0" y="239"/>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7">
              <a:extLst>
                <a:ext uri="{FF2B5EF4-FFF2-40B4-BE49-F238E27FC236}">
                  <a16:creationId xmlns:a16="http://schemas.microsoft.com/office/drawing/2014/main" id="{46CAA84B-BC1C-4D19-B8A3-060479684FBE}"/>
                </a:ext>
              </a:extLst>
            </p:cNvPr>
            <p:cNvSpPr>
              <a:spLocks/>
            </p:cNvSpPr>
            <p:nvPr userDrawn="1"/>
          </p:nvSpPr>
          <p:spPr bwMode="auto">
            <a:xfrm>
              <a:off x="6455" y="2071"/>
              <a:ext cx="426" cy="424"/>
            </a:xfrm>
            <a:custGeom>
              <a:avLst/>
              <a:gdLst>
                <a:gd name="T0" fmla="*/ 0 w 401"/>
                <a:gd name="T1" fmla="*/ 200 h 401"/>
                <a:gd name="T2" fmla="*/ 0 w 401"/>
                <a:gd name="T3" fmla="*/ 200 h 401"/>
                <a:gd name="T4" fmla="*/ 200 w 401"/>
                <a:gd name="T5" fmla="*/ 0 h 401"/>
                <a:gd name="T6" fmla="*/ 401 w 401"/>
                <a:gd name="T7" fmla="*/ 200 h 401"/>
                <a:gd name="T8" fmla="*/ 200 w 401"/>
                <a:gd name="T9" fmla="*/ 401 h 401"/>
                <a:gd name="T10" fmla="*/ 0 w 401"/>
                <a:gd name="T11" fmla="*/ 200 h 401"/>
              </a:gdLst>
              <a:ahLst/>
              <a:cxnLst>
                <a:cxn ang="0">
                  <a:pos x="T0" y="T1"/>
                </a:cxn>
                <a:cxn ang="0">
                  <a:pos x="T2" y="T3"/>
                </a:cxn>
                <a:cxn ang="0">
                  <a:pos x="T4" y="T5"/>
                </a:cxn>
                <a:cxn ang="0">
                  <a:pos x="T6" y="T7"/>
                </a:cxn>
                <a:cxn ang="0">
                  <a:pos x="T8" y="T9"/>
                </a:cxn>
                <a:cxn ang="0">
                  <a:pos x="T10" y="T11"/>
                </a:cxn>
              </a:cxnLst>
              <a:rect l="0" t="0" r="r" b="b"/>
              <a:pathLst>
                <a:path w="401" h="401">
                  <a:moveTo>
                    <a:pt x="0" y="200"/>
                  </a:moveTo>
                  <a:lnTo>
                    <a:pt x="0" y="200"/>
                  </a:lnTo>
                  <a:cubicBezTo>
                    <a:pt x="0" y="89"/>
                    <a:pt x="90" y="0"/>
                    <a:pt x="200" y="0"/>
                  </a:cubicBezTo>
                  <a:cubicBezTo>
                    <a:pt x="311" y="0"/>
                    <a:pt x="401" y="89"/>
                    <a:pt x="401" y="200"/>
                  </a:cubicBezTo>
                  <a:cubicBezTo>
                    <a:pt x="401" y="311"/>
                    <a:pt x="311" y="401"/>
                    <a:pt x="200" y="401"/>
                  </a:cubicBezTo>
                  <a:cubicBezTo>
                    <a:pt x="90" y="401"/>
                    <a:pt x="0" y="311"/>
                    <a:pt x="0" y="200"/>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8">
              <a:extLst>
                <a:ext uri="{FF2B5EF4-FFF2-40B4-BE49-F238E27FC236}">
                  <a16:creationId xmlns:a16="http://schemas.microsoft.com/office/drawing/2014/main" id="{89586D36-76B3-4305-A06B-47C48722E01C}"/>
                </a:ext>
              </a:extLst>
            </p:cNvPr>
            <p:cNvSpPr>
              <a:spLocks/>
            </p:cNvSpPr>
            <p:nvPr userDrawn="1"/>
          </p:nvSpPr>
          <p:spPr bwMode="auto">
            <a:xfrm>
              <a:off x="6401" y="512"/>
              <a:ext cx="267" cy="265"/>
            </a:xfrm>
            <a:custGeom>
              <a:avLst/>
              <a:gdLst>
                <a:gd name="T0" fmla="*/ 0 w 251"/>
                <a:gd name="T1" fmla="*/ 125 h 251"/>
                <a:gd name="T2" fmla="*/ 0 w 251"/>
                <a:gd name="T3" fmla="*/ 125 h 251"/>
                <a:gd name="T4" fmla="*/ 126 w 251"/>
                <a:gd name="T5" fmla="*/ 0 h 251"/>
                <a:gd name="T6" fmla="*/ 251 w 251"/>
                <a:gd name="T7" fmla="*/ 125 h 251"/>
                <a:gd name="T8" fmla="*/ 126 w 251"/>
                <a:gd name="T9" fmla="*/ 251 h 251"/>
                <a:gd name="T10" fmla="*/ 0 w 251"/>
                <a:gd name="T11" fmla="*/ 125 h 251"/>
              </a:gdLst>
              <a:ahLst/>
              <a:cxnLst>
                <a:cxn ang="0">
                  <a:pos x="T0" y="T1"/>
                </a:cxn>
                <a:cxn ang="0">
                  <a:pos x="T2" y="T3"/>
                </a:cxn>
                <a:cxn ang="0">
                  <a:pos x="T4" y="T5"/>
                </a:cxn>
                <a:cxn ang="0">
                  <a:pos x="T6" y="T7"/>
                </a:cxn>
                <a:cxn ang="0">
                  <a:pos x="T8" y="T9"/>
                </a:cxn>
                <a:cxn ang="0">
                  <a:pos x="T10" y="T11"/>
                </a:cxn>
              </a:cxnLst>
              <a:rect l="0" t="0" r="r" b="b"/>
              <a:pathLst>
                <a:path w="251" h="251">
                  <a:moveTo>
                    <a:pt x="0" y="125"/>
                  </a:moveTo>
                  <a:lnTo>
                    <a:pt x="0" y="125"/>
                  </a:lnTo>
                  <a:cubicBezTo>
                    <a:pt x="0" y="56"/>
                    <a:pt x="56" y="0"/>
                    <a:pt x="126" y="0"/>
                  </a:cubicBezTo>
                  <a:cubicBezTo>
                    <a:pt x="195" y="0"/>
                    <a:pt x="251" y="56"/>
                    <a:pt x="251" y="125"/>
                  </a:cubicBezTo>
                  <a:cubicBezTo>
                    <a:pt x="251" y="195"/>
                    <a:pt x="195" y="251"/>
                    <a:pt x="126" y="251"/>
                  </a:cubicBezTo>
                  <a:cubicBezTo>
                    <a:pt x="56" y="251"/>
                    <a:pt x="0" y="195"/>
                    <a:pt x="0" y="125"/>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0">
              <a:extLst>
                <a:ext uri="{FF2B5EF4-FFF2-40B4-BE49-F238E27FC236}">
                  <a16:creationId xmlns:a16="http://schemas.microsoft.com/office/drawing/2014/main" id="{488BC283-1071-4B62-97C0-0270BC8E9C0B}"/>
                </a:ext>
              </a:extLst>
            </p:cNvPr>
            <p:cNvSpPr>
              <a:spLocks/>
            </p:cNvSpPr>
            <p:nvPr userDrawn="1"/>
          </p:nvSpPr>
          <p:spPr bwMode="auto">
            <a:xfrm>
              <a:off x="7039" y="2735"/>
              <a:ext cx="268" cy="267"/>
            </a:xfrm>
            <a:custGeom>
              <a:avLst/>
              <a:gdLst>
                <a:gd name="T0" fmla="*/ 0 w 252"/>
                <a:gd name="T1" fmla="*/ 126 h 252"/>
                <a:gd name="T2" fmla="*/ 0 w 252"/>
                <a:gd name="T3" fmla="*/ 126 h 252"/>
                <a:gd name="T4" fmla="*/ 126 w 252"/>
                <a:gd name="T5" fmla="*/ 0 h 252"/>
                <a:gd name="T6" fmla="*/ 252 w 252"/>
                <a:gd name="T7" fmla="*/ 126 h 252"/>
                <a:gd name="T8" fmla="*/ 126 w 252"/>
                <a:gd name="T9" fmla="*/ 252 h 252"/>
                <a:gd name="T10" fmla="*/ 0 w 252"/>
                <a:gd name="T11" fmla="*/ 126 h 252"/>
              </a:gdLst>
              <a:ahLst/>
              <a:cxnLst>
                <a:cxn ang="0">
                  <a:pos x="T0" y="T1"/>
                </a:cxn>
                <a:cxn ang="0">
                  <a:pos x="T2" y="T3"/>
                </a:cxn>
                <a:cxn ang="0">
                  <a:pos x="T4" y="T5"/>
                </a:cxn>
                <a:cxn ang="0">
                  <a:pos x="T6" y="T7"/>
                </a:cxn>
                <a:cxn ang="0">
                  <a:pos x="T8" y="T9"/>
                </a:cxn>
                <a:cxn ang="0">
                  <a:pos x="T10" y="T11"/>
                </a:cxn>
              </a:cxnLst>
              <a:rect l="0" t="0" r="r" b="b"/>
              <a:pathLst>
                <a:path w="252" h="252">
                  <a:moveTo>
                    <a:pt x="0" y="126"/>
                  </a:moveTo>
                  <a:lnTo>
                    <a:pt x="0" y="126"/>
                  </a:lnTo>
                  <a:cubicBezTo>
                    <a:pt x="0" y="57"/>
                    <a:pt x="56" y="0"/>
                    <a:pt x="126" y="0"/>
                  </a:cubicBezTo>
                  <a:cubicBezTo>
                    <a:pt x="195" y="0"/>
                    <a:pt x="252" y="57"/>
                    <a:pt x="252" y="126"/>
                  </a:cubicBezTo>
                  <a:cubicBezTo>
                    <a:pt x="252" y="196"/>
                    <a:pt x="195" y="252"/>
                    <a:pt x="126" y="252"/>
                  </a:cubicBezTo>
                  <a:cubicBezTo>
                    <a:pt x="56" y="252"/>
                    <a:pt x="0" y="196"/>
                    <a:pt x="0" y="126"/>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1">
              <a:extLst>
                <a:ext uri="{FF2B5EF4-FFF2-40B4-BE49-F238E27FC236}">
                  <a16:creationId xmlns:a16="http://schemas.microsoft.com/office/drawing/2014/main" id="{6C026FDE-7C6B-47F5-A742-BACEDA9B59A7}"/>
                </a:ext>
              </a:extLst>
            </p:cNvPr>
            <p:cNvSpPr>
              <a:spLocks/>
            </p:cNvSpPr>
            <p:nvPr userDrawn="1"/>
          </p:nvSpPr>
          <p:spPr bwMode="auto">
            <a:xfrm>
              <a:off x="5425" y="3249"/>
              <a:ext cx="266" cy="266"/>
            </a:xfrm>
            <a:custGeom>
              <a:avLst/>
              <a:gdLst>
                <a:gd name="T0" fmla="*/ 0 w 251"/>
                <a:gd name="T1" fmla="*/ 126 h 252"/>
                <a:gd name="T2" fmla="*/ 0 w 251"/>
                <a:gd name="T3" fmla="*/ 126 h 252"/>
                <a:gd name="T4" fmla="*/ 125 w 251"/>
                <a:gd name="T5" fmla="*/ 0 h 252"/>
                <a:gd name="T6" fmla="*/ 251 w 251"/>
                <a:gd name="T7" fmla="*/ 126 h 252"/>
                <a:gd name="T8" fmla="*/ 125 w 251"/>
                <a:gd name="T9" fmla="*/ 252 h 252"/>
                <a:gd name="T10" fmla="*/ 0 w 251"/>
                <a:gd name="T11" fmla="*/ 126 h 252"/>
              </a:gdLst>
              <a:ahLst/>
              <a:cxnLst>
                <a:cxn ang="0">
                  <a:pos x="T0" y="T1"/>
                </a:cxn>
                <a:cxn ang="0">
                  <a:pos x="T2" y="T3"/>
                </a:cxn>
                <a:cxn ang="0">
                  <a:pos x="T4" y="T5"/>
                </a:cxn>
                <a:cxn ang="0">
                  <a:pos x="T6" y="T7"/>
                </a:cxn>
                <a:cxn ang="0">
                  <a:pos x="T8" y="T9"/>
                </a:cxn>
                <a:cxn ang="0">
                  <a:pos x="T10" y="T11"/>
                </a:cxn>
              </a:cxnLst>
              <a:rect l="0" t="0" r="r" b="b"/>
              <a:pathLst>
                <a:path w="251" h="252">
                  <a:moveTo>
                    <a:pt x="0" y="126"/>
                  </a:moveTo>
                  <a:lnTo>
                    <a:pt x="0" y="126"/>
                  </a:lnTo>
                  <a:cubicBezTo>
                    <a:pt x="0" y="56"/>
                    <a:pt x="56" y="0"/>
                    <a:pt x="125" y="0"/>
                  </a:cubicBezTo>
                  <a:cubicBezTo>
                    <a:pt x="195" y="0"/>
                    <a:pt x="251" y="56"/>
                    <a:pt x="251" y="126"/>
                  </a:cubicBezTo>
                  <a:cubicBezTo>
                    <a:pt x="251" y="195"/>
                    <a:pt x="195" y="252"/>
                    <a:pt x="125" y="252"/>
                  </a:cubicBezTo>
                  <a:cubicBezTo>
                    <a:pt x="56" y="252"/>
                    <a:pt x="0" y="195"/>
                    <a:pt x="0" y="126"/>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2">
              <a:extLst>
                <a:ext uri="{FF2B5EF4-FFF2-40B4-BE49-F238E27FC236}">
                  <a16:creationId xmlns:a16="http://schemas.microsoft.com/office/drawing/2014/main" id="{49FABB3F-4D0B-4566-AF8A-E7CA5AC0BA19}"/>
                </a:ext>
              </a:extLst>
            </p:cNvPr>
            <p:cNvSpPr>
              <a:spLocks/>
            </p:cNvSpPr>
            <p:nvPr userDrawn="1"/>
          </p:nvSpPr>
          <p:spPr bwMode="auto">
            <a:xfrm>
              <a:off x="4044" y="1913"/>
              <a:ext cx="266" cy="266"/>
            </a:xfrm>
            <a:custGeom>
              <a:avLst/>
              <a:gdLst>
                <a:gd name="T0" fmla="*/ 0 w 251"/>
                <a:gd name="T1" fmla="*/ 126 h 251"/>
                <a:gd name="T2" fmla="*/ 0 w 251"/>
                <a:gd name="T3" fmla="*/ 126 h 251"/>
                <a:gd name="T4" fmla="*/ 125 w 251"/>
                <a:gd name="T5" fmla="*/ 0 h 251"/>
                <a:gd name="T6" fmla="*/ 251 w 251"/>
                <a:gd name="T7" fmla="*/ 126 h 251"/>
                <a:gd name="T8" fmla="*/ 125 w 251"/>
                <a:gd name="T9" fmla="*/ 251 h 251"/>
                <a:gd name="T10" fmla="*/ 0 w 251"/>
                <a:gd name="T11" fmla="*/ 126 h 251"/>
              </a:gdLst>
              <a:ahLst/>
              <a:cxnLst>
                <a:cxn ang="0">
                  <a:pos x="T0" y="T1"/>
                </a:cxn>
                <a:cxn ang="0">
                  <a:pos x="T2" y="T3"/>
                </a:cxn>
                <a:cxn ang="0">
                  <a:pos x="T4" y="T5"/>
                </a:cxn>
                <a:cxn ang="0">
                  <a:pos x="T6" y="T7"/>
                </a:cxn>
                <a:cxn ang="0">
                  <a:pos x="T8" y="T9"/>
                </a:cxn>
                <a:cxn ang="0">
                  <a:pos x="T10" y="T11"/>
                </a:cxn>
              </a:cxnLst>
              <a:rect l="0" t="0" r="r" b="b"/>
              <a:pathLst>
                <a:path w="251" h="251">
                  <a:moveTo>
                    <a:pt x="0" y="126"/>
                  </a:moveTo>
                  <a:lnTo>
                    <a:pt x="0" y="126"/>
                  </a:lnTo>
                  <a:cubicBezTo>
                    <a:pt x="0" y="56"/>
                    <a:pt x="56" y="0"/>
                    <a:pt x="125" y="0"/>
                  </a:cubicBezTo>
                  <a:cubicBezTo>
                    <a:pt x="195" y="0"/>
                    <a:pt x="251" y="56"/>
                    <a:pt x="251" y="126"/>
                  </a:cubicBezTo>
                  <a:cubicBezTo>
                    <a:pt x="251" y="195"/>
                    <a:pt x="195" y="251"/>
                    <a:pt x="125" y="251"/>
                  </a:cubicBezTo>
                  <a:cubicBezTo>
                    <a:pt x="56" y="251"/>
                    <a:pt x="0" y="195"/>
                    <a:pt x="0" y="126"/>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3">
              <a:extLst>
                <a:ext uri="{FF2B5EF4-FFF2-40B4-BE49-F238E27FC236}">
                  <a16:creationId xmlns:a16="http://schemas.microsoft.com/office/drawing/2014/main" id="{666E1F0C-3BD0-475C-BC11-A413BEC59AE5}"/>
                </a:ext>
              </a:extLst>
            </p:cNvPr>
            <p:cNvSpPr>
              <a:spLocks/>
            </p:cNvSpPr>
            <p:nvPr userDrawn="1"/>
          </p:nvSpPr>
          <p:spPr bwMode="auto">
            <a:xfrm>
              <a:off x="4317" y="68"/>
              <a:ext cx="266" cy="266"/>
            </a:xfrm>
            <a:custGeom>
              <a:avLst/>
              <a:gdLst>
                <a:gd name="T0" fmla="*/ 0 w 251"/>
                <a:gd name="T1" fmla="*/ 125 h 251"/>
                <a:gd name="T2" fmla="*/ 0 w 251"/>
                <a:gd name="T3" fmla="*/ 125 h 251"/>
                <a:gd name="T4" fmla="*/ 125 w 251"/>
                <a:gd name="T5" fmla="*/ 0 h 251"/>
                <a:gd name="T6" fmla="*/ 251 w 251"/>
                <a:gd name="T7" fmla="*/ 125 h 251"/>
                <a:gd name="T8" fmla="*/ 125 w 251"/>
                <a:gd name="T9" fmla="*/ 251 h 251"/>
                <a:gd name="T10" fmla="*/ 0 w 251"/>
                <a:gd name="T11" fmla="*/ 125 h 251"/>
              </a:gdLst>
              <a:ahLst/>
              <a:cxnLst>
                <a:cxn ang="0">
                  <a:pos x="T0" y="T1"/>
                </a:cxn>
                <a:cxn ang="0">
                  <a:pos x="T2" y="T3"/>
                </a:cxn>
                <a:cxn ang="0">
                  <a:pos x="T4" y="T5"/>
                </a:cxn>
                <a:cxn ang="0">
                  <a:pos x="T6" y="T7"/>
                </a:cxn>
                <a:cxn ang="0">
                  <a:pos x="T8" y="T9"/>
                </a:cxn>
                <a:cxn ang="0">
                  <a:pos x="T10" y="T11"/>
                </a:cxn>
              </a:cxnLst>
              <a:rect l="0" t="0" r="r" b="b"/>
              <a:pathLst>
                <a:path w="251" h="251">
                  <a:moveTo>
                    <a:pt x="0" y="125"/>
                  </a:moveTo>
                  <a:lnTo>
                    <a:pt x="0" y="125"/>
                  </a:lnTo>
                  <a:cubicBezTo>
                    <a:pt x="0" y="55"/>
                    <a:pt x="56" y="0"/>
                    <a:pt x="125" y="0"/>
                  </a:cubicBezTo>
                  <a:cubicBezTo>
                    <a:pt x="195" y="0"/>
                    <a:pt x="251" y="55"/>
                    <a:pt x="251" y="125"/>
                  </a:cubicBezTo>
                  <a:cubicBezTo>
                    <a:pt x="251" y="194"/>
                    <a:pt x="195" y="251"/>
                    <a:pt x="125" y="251"/>
                  </a:cubicBezTo>
                  <a:cubicBezTo>
                    <a:pt x="56" y="251"/>
                    <a:pt x="0" y="194"/>
                    <a:pt x="0" y="125"/>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4">
              <a:extLst>
                <a:ext uri="{FF2B5EF4-FFF2-40B4-BE49-F238E27FC236}">
                  <a16:creationId xmlns:a16="http://schemas.microsoft.com/office/drawing/2014/main" id="{E291FF4E-6A87-4A5A-A0F7-E07445611CF1}"/>
                </a:ext>
              </a:extLst>
            </p:cNvPr>
            <p:cNvSpPr>
              <a:spLocks/>
            </p:cNvSpPr>
            <p:nvPr userDrawn="1"/>
          </p:nvSpPr>
          <p:spPr bwMode="auto">
            <a:xfrm>
              <a:off x="3700" y="3898"/>
              <a:ext cx="241" cy="241"/>
            </a:xfrm>
            <a:custGeom>
              <a:avLst/>
              <a:gdLst>
                <a:gd name="T0" fmla="*/ 0 w 227"/>
                <a:gd name="T1" fmla="*/ 114 h 228"/>
                <a:gd name="T2" fmla="*/ 0 w 227"/>
                <a:gd name="T3" fmla="*/ 114 h 228"/>
                <a:gd name="T4" fmla="*/ 114 w 227"/>
                <a:gd name="T5" fmla="*/ 0 h 228"/>
                <a:gd name="T6" fmla="*/ 227 w 227"/>
                <a:gd name="T7" fmla="*/ 114 h 228"/>
                <a:gd name="T8" fmla="*/ 114 w 227"/>
                <a:gd name="T9" fmla="*/ 228 h 228"/>
                <a:gd name="T10" fmla="*/ 0 w 227"/>
                <a:gd name="T11" fmla="*/ 114 h 228"/>
              </a:gdLst>
              <a:ahLst/>
              <a:cxnLst>
                <a:cxn ang="0">
                  <a:pos x="T0" y="T1"/>
                </a:cxn>
                <a:cxn ang="0">
                  <a:pos x="T2" y="T3"/>
                </a:cxn>
                <a:cxn ang="0">
                  <a:pos x="T4" y="T5"/>
                </a:cxn>
                <a:cxn ang="0">
                  <a:pos x="T6" y="T7"/>
                </a:cxn>
                <a:cxn ang="0">
                  <a:pos x="T8" y="T9"/>
                </a:cxn>
                <a:cxn ang="0">
                  <a:pos x="T10" y="T11"/>
                </a:cxn>
              </a:cxnLst>
              <a:rect l="0" t="0" r="r" b="b"/>
              <a:pathLst>
                <a:path w="227" h="228">
                  <a:moveTo>
                    <a:pt x="0" y="114"/>
                  </a:moveTo>
                  <a:lnTo>
                    <a:pt x="0" y="114"/>
                  </a:lnTo>
                  <a:cubicBezTo>
                    <a:pt x="0" y="51"/>
                    <a:pt x="51" y="0"/>
                    <a:pt x="114" y="0"/>
                  </a:cubicBezTo>
                  <a:cubicBezTo>
                    <a:pt x="176" y="0"/>
                    <a:pt x="227" y="51"/>
                    <a:pt x="227" y="114"/>
                  </a:cubicBezTo>
                  <a:cubicBezTo>
                    <a:pt x="227" y="177"/>
                    <a:pt x="176" y="228"/>
                    <a:pt x="114" y="228"/>
                  </a:cubicBezTo>
                  <a:cubicBezTo>
                    <a:pt x="51" y="228"/>
                    <a:pt x="0" y="177"/>
                    <a:pt x="0" y="114"/>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5">
              <a:extLst>
                <a:ext uri="{FF2B5EF4-FFF2-40B4-BE49-F238E27FC236}">
                  <a16:creationId xmlns:a16="http://schemas.microsoft.com/office/drawing/2014/main" id="{2EF4DDD3-894C-467F-BB00-923AD1505CA6}"/>
                </a:ext>
              </a:extLst>
            </p:cNvPr>
            <p:cNvSpPr>
              <a:spLocks/>
            </p:cNvSpPr>
            <p:nvPr userDrawn="1"/>
          </p:nvSpPr>
          <p:spPr bwMode="auto">
            <a:xfrm>
              <a:off x="4212" y="3898"/>
              <a:ext cx="241" cy="241"/>
            </a:xfrm>
            <a:custGeom>
              <a:avLst/>
              <a:gdLst>
                <a:gd name="T0" fmla="*/ 0 w 227"/>
                <a:gd name="T1" fmla="*/ 114 h 228"/>
                <a:gd name="T2" fmla="*/ 0 w 227"/>
                <a:gd name="T3" fmla="*/ 114 h 228"/>
                <a:gd name="T4" fmla="*/ 114 w 227"/>
                <a:gd name="T5" fmla="*/ 0 h 228"/>
                <a:gd name="T6" fmla="*/ 227 w 227"/>
                <a:gd name="T7" fmla="*/ 114 h 228"/>
                <a:gd name="T8" fmla="*/ 114 w 227"/>
                <a:gd name="T9" fmla="*/ 228 h 228"/>
                <a:gd name="T10" fmla="*/ 0 w 227"/>
                <a:gd name="T11" fmla="*/ 114 h 228"/>
              </a:gdLst>
              <a:ahLst/>
              <a:cxnLst>
                <a:cxn ang="0">
                  <a:pos x="T0" y="T1"/>
                </a:cxn>
                <a:cxn ang="0">
                  <a:pos x="T2" y="T3"/>
                </a:cxn>
                <a:cxn ang="0">
                  <a:pos x="T4" y="T5"/>
                </a:cxn>
                <a:cxn ang="0">
                  <a:pos x="T6" y="T7"/>
                </a:cxn>
                <a:cxn ang="0">
                  <a:pos x="T8" y="T9"/>
                </a:cxn>
                <a:cxn ang="0">
                  <a:pos x="T10" y="T11"/>
                </a:cxn>
              </a:cxnLst>
              <a:rect l="0" t="0" r="r" b="b"/>
              <a:pathLst>
                <a:path w="227" h="228">
                  <a:moveTo>
                    <a:pt x="0" y="114"/>
                  </a:moveTo>
                  <a:lnTo>
                    <a:pt x="0" y="114"/>
                  </a:lnTo>
                  <a:cubicBezTo>
                    <a:pt x="0" y="51"/>
                    <a:pt x="51" y="0"/>
                    <a:pt x="114" y="0"/>
                  </a:cubicBezTo>
                  <a:cubicBezTo>
                    <a:pt x="176" y="0"/>
                    <a:pt x="227" y="51"/>
                    <a:pt x="227" y="114"/>
                  </a:cubicBezTo>
                  <a:cubicBezTo>
                    <a:pt x="227" y="177"/>
                    <a:pt x="176" y="228"/>
                    <a:pt x="114" y="228"/>
                  </a:cubicBezTo>
                  <a:cubicBezTo>
                    <a:pt x="51" y="228"/>
                    <a:pt x="0" y="177"/>
                    <a:pt x="0" y="114"/>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6">
              <a:extLst>
                <a:ext uri="{FF2B5EF4-FFF2-40B4-BE49-F238E27FC236}">
                  <a16:creationId xmlns:a16="http://schemas.microsoft.com/office/drawing/2014/main" id="{E5655DEE-7445-4ECC-9FC3-B45452EF1651}"/>
                </a:ext>
              </a:extLst>
            </p:cNvPr>
            <p:cNvSpPr>
              <a:spLocks/>
            </p:cNvSpPr>
            <p:nvPr userDrawn="1"/>
          </p:nvSpPr>
          <p:spPr bwMode="auto">
            <a:xfrm>
              <a:off x="7214" y="2243"/>
              <a:ext cx="241" cy="241"/>
            </a:xfrm>
            <a:custGeom>
              <a:avLst/>
              <a:gdLst>
                <a:gd name="T0" fmla="*/ 0 w 227"/>
                <a:gd name="T1" fmla="*/ 114 h 227"/>
                <a:gd name="T2" fmla="*/ 0 w 227"/>
                <a:gd name="T3" fmla="*/ 114 h 227"/>
                <a:gd name="T4" fmla="*/ 113 w 227"/>
                <a:gd name="T5" fmla="*/ 0 h 227"/>
                <a:gd name="T6" fmla="*/ 227 w 227"/>
                <a:gd name="T7" fmla="*/ 114 h 227"/>
                <a:gd name="T8" fmla="*/ 113 w 227"/>
                <a:gd name="T9" fmla="*/ 227 h 227"/>
                <a:gd name="T10" fmla="*/ 0 w 227"/>
                <a:gd name="T11" fmla="*/ 114 h 227"/>
              </a:gdLst>
              <a:ahLst/>
              <a:cxnLst>
                <a:cxn ang="0">
                  <a:pos x="T0" y="T1"/>
                </a:cxn>
                <a:cxn ang="0">
                  <a:pos x="T2" y="T3"/>
                </a:cxn>
                <a:cxn ang="0">
                  <a:pos x="T4" y="T5"/>
                </a:cxn>
                <a:cxn ang="0">
                  <a:pos x="T6" y="T7"/>
                </a:cxn>
                <a:cxn ang="0">
                  <a:pos x="T8" y="T9"/>
                </a:cxn>
                <a:cxn ang="0">
                  <a:pos x="T10" y="T11"/>
                </a:cxn>
              </a:cxnLst>
              <a:rect l="0" t="0" r="r" b="b"/>
              <a:pathLst>
                <a:path w="227" h="227">
                  <a:moveTo>
                    <a:pt x="0" y="114"/>
                  </a:moveTo>
                  <a:lnTo>
                    <a:pt x="0" y="114"/>
                  </a:lnTo>
                  <a:cubicBezTo>
                    <a:pt x="0" y="51"/>
                    <a:pt x="51" y="0"/>
                    <a:pt x="113" y="0"/>
                  </a:cubicBezTo>
                  <a:cubicBezTo>
                    <a:pt x="176" y="0"/>
                    <a:pt x="227" y="51"/>
                    <a:pt x="227" y="114"/>
                  </a:cubicBezTo>
                  <a:cubicBezTo>
                    <a:pt x="227" y="176"/>
                    <a:pt x="176" y="227"/>
                    <a:pt x="113" y="227"/>
                  </a:cubicBezTo>
                  <a:cubicBezTo>
                    <a:pt x="51" y="227"/>
                    <a:pt x="0" y="176"/>
                    <a:pt x="0" y="114"/>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7">
              <a:extLst>
                <a:ext uri="{FF2B5EF4-FFF2-40B4-BE49-F238E27FC236}">
                  <a16:creationId xmlns:a16="http://schemas.microsoft.com/office/drawing/2014/main" id="{7F273939-7519-4593-9D8D-59E32265FAED}"/>
                </a:ext>
              </a:extLst>
            </p:cNvPr>
            <p:cNvSpPr>
              <a:spLocks/>
            </p:cNvSpPr>
            <p:nvPr userDrawn="1"/>
          </p:nvSpPr>
          <p:spPr bwMode="auto">
            <a:xfrm>
              <a:off x="4750" y="1976"/>
              <a:ext cx="938" cy="937"/>
            </a:xfrm>
            <a:custGeom>
              <a:avLst/>
              <a:gdLst>
                <a:gd name="T0" fmla="*/ 0 w 884"/>
                <a:gd name="T1" fmla="*/ 442 h 884"/>
                <a:gd name="T2" fmla="*/ 0 w 884"/>
                <a:gd name="T3" fmla="*/ 442 h 884"/>
                <a:gd name="T4" fmla="*/ 442 w 884"/>
                <a:gd name="T5" fmla="*/ 0 h 884"/>
                <a:gd name="T6" fmla="*/ 884 w 884"/>
                <a:gd name="T7" fmla="*/ 442 h 884"/>
                <a:gd name="T8" fmla="*/ 442 w 884"/>
                <a:gd name="T9" fmla="*/ 884 h 884"/>
                <a:gd name="T10" fmla="*/ 0 w 884"/>
                <a:gd name="T11" fmla="*/ 442 h 884"/>
              </a:gdLst>
              <a:ahLst/>
              <a:cxnLst>
                <a:cxn ang="0">
                  <a:pos x="T0" y="T1"/>
                </a:cxn>
                <a:cxn ang="0">
                  <a:pos x="T2" y="T3"/>
                </a:cxn>
                <a:cxn ang="0">
                  <a:pos x="T4" y="T5"/>
                </a:cxn>
                <a:cxn ang="0">
                  <a:pos x="T6" y="T7"/>
                </a:cxn>
                <a:cxn ang="0">
                  <a:pos x="T8" y="T9"/>
                </a:cxn>
                <a:cxn ang="0">
                  <a:pos x="T10" y="T11"/>
                </a:cxn>
              </a:cxnLst>
              <a:rect l="0" t="0" r="r" b="b"/>
              <a:pathLst>
                <a:path w="884" h="884">
                  <a:moveTo>
                    <a:pt x="0" y="442"/>
                  </a:moveTo>
                  <a:lnTo>
                    <a:pt x="0" y="442"/>
                  </a:lnTo>
                  <a:cubicBezTo>
                    <a:pt x="0" y="198"/>
                    <a:pt x="198" y="0"/>
                    <a:pt x="442" y="0"/>
                  </a:cubicBezTo>
                  <a:cubicBezTo>
                    <a:pt x="686" y="0"/>
                    <a:pt x="884" y="198"/>
                    <a:pt x="884" y="442"/>
                  </a:cubicBezTo>
                  <a:cubicBezTo>
                    <a:pt x="884" y="686"/>
                    <a:pt x="686" y="884"/>
                    <a:pt x="442" y="884"/>
                  </a:cubicBezTo>
                  <a:cubicBezTo>
                    <a:pt x="198" y="884"/>
                    <a:pt x="0" y="686"/>
                    <a:pt x="0" y="442"/>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0">
              <a:extLst>
                <a:ext uri="{FF2B5EF4-FFF2-40B4-BE49-F238E27FC236}">
                  <a16:creationId xmlns:a16="http://schemas.microsoft.com/office/drawing/2014/main" id="{BC18B1BA-92F4-4FD7-80D7-D75A5234E8DB}"/>
                </a:ext>
              </a:extLst>
            </p:cNvPr>
            <p:cNvSpPr>
              <a:spLocks/>
            </p:cNvSpPr>
            <p:nvPr userDrawn="1"/>
          </p:nvSpPr>
          <p:spPr bwMode="auto">
            <a:xfrm>
              <a:off x="7039" y="2734"/>
              <a:ext cx="268" cy="267"/>
            </a:xfrm>
            <a:custGeom>
              <a:avLst/>
              <a:gdLst>
                <a:gd name="T0" fmla="*/ 0 w 252"/>
                <a:gd name="T1" fmla="*/ 126 h 252"/>
                <a:gd name="T2" fmla="*/ 0 w 252"/>
                <a:gd name="T3" fmla="*/ 126 h 252"/>
                <a:gd name="T4" fmla="*/ 126 w 252"/>
                <a:gd name="T5" fmla="*/ 0 h 252"/>
                <a:gd name="T6" fmla="*/ 252 w 252"/>
                <a:gd name="T7" fmla="*/ 126 h 252"/>
                <a:gd name="T8" fmla="*/ 126 w 252"/>
                <a:gd name="T9" fmla="*/ 252 h 252"/>
                <a:gd name="T10" fmla="*/ 0 w 252"/>
                <a:gd name="T11" fmla="*/ 126 h 252"/>
              </a:gdLst>
              <a:ahLst/>
              <a:cxnLst>
                <a:cxn ang="0">
                  <a:pos x="T0" y="T1"/>
                </a:cxn>
                <a:cxn ang="0">
                  <a:pos x="T2" y="T3"/>
                </a:cxn>
                <a:cxn ang="0">
                  <a:pos x="T4" y="T5"/>
                </a:cxn>
                <a:cxn ang="0">
                  <a:pos x="T6" y="T7"/>
                </a:cxn>
                <a:cxn ang="0">
                  <a:pos x="T8" y="T9"/>
                </a:cxn>
                <a:cxn ang="0">
                  <a:pos x="T10" y="T11"/>
                </a:cxn>
              </a:cxnLst>
              <a:rect l="0" t="0" r="r" b="b"/>
              <a:pathLst>
                <a:path w="252" h="252">
                  <a:moveTo>
                    <a:pt x="0" y="126"/>
                  </a:moveTo>
                  <a:lnTo>
                    <a:pt x="0" y="126"/>
                  </a:lnTo>
                  <a:cubicBezTo>
                    <a:pt x="0" y="57"/>
                    <a:pt x="56" y="0"/>
                    <a:pt x="126" y="0"/>
                  </a:cubicBezTo>
                  <a:cubicBezTo>
                    <a:pt x="195" y="0"/>
                    <a:pt x="252" y="57"/>
                    <a:pt x="252" y="126"/>
                  </a:cubicBezTo>
                  <a:cubicBezTo>
                    <a:pt x="252" y="196"/>
                    <a:pt x="195" y="252"/>
                    <a:pt x="126" y="252"/>
                  </a:cubicBezTo>
                  <a:cubicBezTo>
                    <a:pt x="56" y="252"/>
                    <a:pt x="0" y="196"/>
                    <a:pt x="0" y="126"/>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6">
              <a:extLst>
                <a:ext uri="{FF2B5EF4-FFF2-40B4-BE49-F238E27FC236}">
                  <a16:creationId xmlns:a16="http://schemas.microsoft.com/office/drawing/2014/main" id="{83DFB3CC-E6AF-436E-AD97-BF32E7A69181}"/>
                </a:ext>
              </a:extLst>
            </p:cNvPr>
            <p:cNvSpPr>
              <a:spLocks/>
            </p:cNvSpPr>
            <p:nvPr userDrawn="1"/>
          </p:nvSpPr>
          <p:spPr bwMode="auto">
            <a:xfrm>
              <a:off x="7214" y="2242"/>
              <a:ext cx="241" cy="241"/>
            </a:xfrm>
            <a:custGeom>
              <a:avLst/>
              <a:gdLst>
                <a:gd name="T0" fmla="*/ 0 w 227"/>
                <a:gd name="T1" fmla="*/ 114 h 227"/>
                <a:gd name="T2" fmla="*/ 0 w 227"/>
                <a:gd name="T3" fmla="*/ 114 h 227"/>
                <a:gd name="T4" fmla="*/ 113 w 227"/>
                <a:gd name="T5" fmla="*/ 0 h 227"/>
                <a:gd name="T6" fmla="*/ 227 w 227"/>
                <a:gd name="T7" fmla="*/ 114 h 227"/>
                <a:gd name="T8" fmla="*/ 113 w 227"/>
                <a:gd name="T9" fmla="*/ 227 h 227"/>
                <a:gd name="T10" fmla="*/ 0 w 227"/>
                <a:gd name="T11" fmla="*/ 114 h 227"/>
              </a:gdLst>
              <a:ahLst/>
              <a:cxnLst>
                <a:cxn ang="0">
                  <a:pos x="T0" y="T1"/>
                </a:cxn>
                <a:cxn ang="0">
                  <a:pos x="T2" y="T3"/>
                </a:cxn>
                <a:cxn ang="0">
                  <a:pos x="T4" y="T5"/>
                </a:cxn>
                <a:cxn ang="0">
                  <a:pos x="T6" y="T7"/>
                </a:cxn>
                <a:cxn ang="0">
                  <a:pos x="T8" y="T9"/>
                </a:cxn>
                <a:cxn ang="0">
                  <a:pos x="T10" y="T11"/>
                </a:cxn>
              </a:cxnLst>
              <a:rect l="0" t="0" r="r" b="b"/>
              <a:pathLst>
                <a:path w="227" h="227">
                  <a:moveTo>
                    <a:pt x="0" y="114"/>
                  </a:moveTo>
                  <a:lnTo>
                    <a:pt x="0" y="114"/>
                  </a:lnTo>
                  <a:cubicBezTo>
                    <a:pt x="0" y="51"/>
                    <a:pt x="51" y="0"/>
                    <a:pt x="113" y="0"/>
                  </a:cubicBezTo>
                  <a:cubicBezTo>
                    <a:pt x="176" y="0"/>
                    <a:pt x="227" y="51"/>
                    <a:pt x="227" y="114"/>
                  </a:cubicBezTo>
                  <a:cubicBezTo>
                    <a:pt x="227" y="176"/>
                    <a:pt x="176" y="227"/>
                    <a:pt x="113" y="227"/>
                  </a:cubicBezTo>
                  <a:cubicBezTo>
                    <a:pt x="51" y="227"/>
                    <a:pt x="0" y="176"/>
                    <a:pt x="0" y="114"/>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9" name="Freeform 19">
            <a:extLst>
              <a:ext uri="{FF2B5EF4-FFF2-40B4-BE49-F238E27FC236}">
                <a16:creationId xmlns:a16="http://schemas.microsoft.com/office/drawing/2014/main" id="{CEA698A4-80CC-430B-B253-CF50931C7978}"/>
              </a:ext>
            </a:extLst>
          </p:cNvPr>
          <p:cNvSpPr>
            <a:spLocks/>
          </p:cNvSpPr>
          <p:nvPr userDrawn="1"/>
        </p:nvSpPr>
        <p:spPr bwMode="auto">
          <a:xfrm>
            <a:off x="11431588" y="2544764"/>
            <a:ext cx="423863" cy="423863"/>
          </a:xfrm>
          <a:custGeom>
            <a:avLst/>
            <a:gdLst>
              <a:gd name="T0" fmla="*/ 0 w 251"/>
              <a:gd name="T1" fmla="*/ 126 h 252"/>
              <a:gd name="T2" fmla="*/ 0 w 251"/>
              <a:gd name="T3" fmla="*/ 126 h 252"/>
              <a:gd name="T4" fmla="*/ 125 w 251"/>
              <a:gd name="T5" fmla="*/ 0 h 252"/>
              <a:gd name="T6" fmla="*/ 251 w 251"/>
              <a:gd name="T7" fmla="*/ 126 h 252"/>
              <a:gd name="T8" fmla="*/ 125 w 251"/>
              <a:gd name="T9" fmla="*/ 252 h 252"/>
              <a:gd name="T10" fmla="*/ 0 w 251"/>
              <a:gd name="T11" fmla="*/ 126 h 252"/>
            </a:gdLst>
            <a:ahLst/>
            <a:cxnLst>
              <a:cxn ang="0">
                <a:pos x="T0" y="T1"/>
              </a:cxn>
              <a:cxn ang="0">
                <a:pos x="T2" y="T3"/>
              </a:cxn>
              <a:cxn ang="0">
                <a:pos x="T4" y="T5"/>
              </a:cxn>
              <a:cxn ang="0">
                <a:pos x="T6" y="T7"/>
              </a:cxn>
              <a:cxn ang="0">
                <a:pos x="T8" y="T9"/>
              </a:cxn>
              <a:cxn ang="0">
                <a:pos x="T10" y="T11"/>
              </a:cxn>
            </a:cxnLst>
            <a:rect l="0" t="0" r="r" b="b"/>
            <a:pathLst>
              <a:path w="251" h="252">
                <a:moveTo>
                  <a:pt x="0" y="126"/>
                </a:moveTo>
                <a:lnTo>
                  <a:pt x="0" y="126"/>
                </a:lnTo>
                <a:cubicBezTo>
                  <a:pt x="0" y="56"/>
                  <a:pt x="56" y="0"/>
                  <a:pt x="125" y="0"/>
                </a:cubicBezTo>
                <a:cubicBezTo>
                  <a:pt x="195" y="0"/>
                  <a:pt x="251" y="56"/>
                  <a:pt x="251" y="126"/>
                </a:cubicBezTo>
                <a:cubicBezTo>
                  <a:pt x="251" y="195"/>
                  <a:pt x="195" y="252"/>
                  <a:pt x="125" y="252"/>
                </a:cubicBezTo>
                <a:cubicBezTo>
                  <a:pt x="56" y="252"/>
                  <a:pt x="0" y="195"/>
                  <a:pt x="0" y="126"/>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pe 78">
            <a:extLst>
              <a:ext uri="{FF2B5EF4-FFF2-40B4-BE49-F238E27FC236}">
                <a16:creationId xmlns:a16="http://schemas.microsoft.com/office/drawing/2014/main" id="{4BD610CD-45EA-47FE-9126-C3E7D0DC62A4}"/>
              </a:ext>
            </a:extLst>
          </p:cNvPr>
          <p:cNvSpPr txBox="1">
            <a:spLocks noGrp="1"/>
          </p:cNvSpPr>
          <p:nvPr>
            <p:ph type="body" idx="7" hasCustomPrompt="1"/>
          </p:nvPr>
        </p:nvSpPr>
        <p:spPr>
          <a:xfrm>
            <a:off x="457200" y="4000502"/>
            <a:ext cx="8452440" cy="1539876"/>
          </a:xfrm>
          <a:prstGeom prst="rect">
            <a:avLst/>
          </a:prstGeom>
        </p:spPr>
        <p:txBody>
          <a:bodyPr vert="horz" lIns="0" tIns="0" rIns="0" bIns="0" rtlCol="0" anchor="b" anchorCtr="0">
            <a:noAutofit/>
          </a:bodyPr>
          <a:lstStyle>
            <a:lvl1pPr marL="457114" indent="-457114">
              <a:spcBef>
                <a:spcPts val="0"/>
              </a:spcBef>
              <a:buFont typeface="+mj-lt"/>
              <a:buNone/>
              <a:defRPr sz="2400" b="0" i="0" dirty="0">
                <a:solidFill>
                  <a:schemeClr val="bg1">
                    <a:lumMod val="50000"/>
                  </a:schemeClr>
                </a:solidFill>
                <a:latin typeface="Segoe UI Semibold" panose="020B0702040204020203" pitchFamily="34" charset="0"/>
                <a:cs typeface="Segoe UI Semibold" panose="020B0702040204020203" pitchFamily="34" charset="0"/>
              </a:defRPr>
            </a:lvl1pPr>
          </a:lstStyle>
          <a:p>
            <a:pPr marL="0" lvl="0" indent="0"/>
            <a:r>
              <a:rPr lang="en-US"/>
              <a:t>Name</a:t>
            </a:r>
          </a:p>
          <a:p>
            <a:pPr marL="0" lvl="0" indent="0"/>
            <a:r>
              <a:rPr lang="en-US"/>
              <a:t>Customer &amp; Market Research</a:t>
            </a:r>
          </a:p>
          <a:p>
            <a:pPr marL="0" lvl="0" indent="0"/>
            <a:r>
              <a:rPr lang="en-US"/>
              <a:t>Date</a:t>
            </a:r>
          </a:p>
        </p:txBody>
      </p:sp>
      <p:sp>
        <p:nvSpPr>
          <p:cNvPr id="35" name="Title 13">
            <a:extLst>
              <a:ext uri="{FF2B5EF4-FFF2-40B4-BE49-F238E27FC236}">
                <a16:creationId xmlns:a16="http://schemas.microsoft.com/office/drawing/2014/main" id="{5580D3CD-D1B4-40B8-A61B-DAF965182B5C}"/>
              </a:ext>
            </a:extLst>
          </p:cNvPr>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tx1"/>
                </a:solidFill>
                <a:latin typeface="Segoe UI Semibold" charset="0"/>
                <a:ea typeface="Segoe UI Semibold" charset="0"/>
                <a:cs typeface="Segoe UI Semibold" charset="0"/>
              </a:defRPr>
            </a:lvl1pPr>
          </a:lstStyle>
          <a:p>
            <a:r>
              <a:rPr lang="en-US"/>
              <a:t>Title</a:t>
            </a:r>
          </a:p>
        </p:txBody>
      </p:sp>
    </p:spTree>
    <p:extLst>
      <p:ext uri="{BB962C8B-B14F-4D97-AF65-F5344CB8AC3E}">
        <p14:creationId xmlns:p14="http://schemas.microsoft.com/office/powerpoint/2010/main" val="31475814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344" rtl="0" eaLnBrk="1" latinLnBrk="0" hangingPunct="1">
              <a:lnSpc>
                <a:spcPct val="90000"/>
              </a:lnSpc>
              <a:spcBef>
                <a:spcPct val="0"/>
              </a:spcBef>
              <a:buNone/>
              <a:defRPr lang="en-US" sz="8626" b="0" kern="1200" cap="none" spc="-99"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98710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2"/>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5733091"/>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3" orient="horz" pos="5760">
          <p15:clr>
            <a:srgbClr val="5ACBF0"/>
          </p15:clr>
        </p15:guide>
        <p15:guide id="4" orient="horz" pos="6048">
          <p15:clr>
            <a:srgbClr val="5ACBF0"/>
          </p15:clr>
        </p15:guide>
        <p15:guide id="5" pos="5068">
          <p15:clr>
            <a:srgbClr val="5ACBF0"/>
          </p15:clr>
        </p15:guide>
        <p15:guide id="6" pos="5146">
          <p15:clr>
            <a:srgbClr val="5ACBF0"/>
          </p15:clr>
        </p15:guide>
        <p15:guide id="8" pos="10218">
          <p15:clr>
            <a:srgbClr val="5ACBF0"/>
          </p15:clr>
        </p15:guide>
        <p15:guide id="9" pos="10290">
          <p15:clr>
            <a:srgbClr val="5ACBF0"/>
          </p15:clr>
        </p15:guide>
        <p15:guide id="11" pos="2532">
          <p15:clr>
            <a:srgbClr val="5ACBF0"/>
          </p15:clr>
        </p15:guide>
        <p15:guide id="12" pos="7680">
          <p15:clr>
            <a:srgbClr val="5ACBF0"/>
          </p15:clr>
        </p15:guide>
        <p15:guide id="13" pos="12828">
          <p15:clr>
            <a:srgbClr val="5ACBF0"/>
          </p15:clr>
        </p15:guide>
        <p15:guide id="14" orient="horz" pos="2148">
          <p15:clr>
            <a:srgbClr val="5ACBF0"/>
          </p15:clr>
        </p15:guide>
        <p15:guide id="15" pos="4336">
          <p15:clr>
            <a:srgbClr val="5ACBF0"/>
          </p15:clr>
        </p15:guide>
        <p15:guide id="16" pos="5888">
          <p15:clr>
            <a:srgbClr val="5ACBF0"/>
          </p15:clr>
        </p15:guide>
        <p15:guide id="17" pos="9476">
          <p15:clr>
            <a:srgbClr val="5ACBF0"/>
          </p15:clr>
        </p15:guide>
        <p15:guide id="18" pos="1102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1560815"/>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3" orient="horz" pos="5760">
          <p15:clr>
            <a:srgbClr val="5ACBF0"/>
          </p15:clr>
        </p15:guide>
        <p15:guide id="4" orient="horz" pos="6048">
          <p15:clr>
            <a:srgbClr val="5ACBF0"/>
          </p15:clr>
        </p15:guide>
        <p15:guide id="5" pos="3780">
          <p15:clr>
            <a:srgbClr val="5ACBF0"/>
          </p15:clr>
        </p15:guide>
        <p15:guide id="6" pos="3860">
          <p15:clr>
            <a:srgbClr val="5ACBF0"/>
          </p15:clr>
        </p15:guide>
        <p15:guide id="7" pos="11498">
          <p15:clr>
            <a:srgbClr val="5ACBF0"/>
          </p15:clr>
        </p15:guide>
        <p15:guide id="8" pos="7640">
          <p15:clr>
            <a:srgbClr val="5ACBF0"/>
          </p15:clr>
        </p15:guide>
        <p15:guide id="9" pos="7720">
          <p15:clr>
            <a:srgbClr val="5ACBF0"/>
          </p15:clr>
        </p15:guide>
        <p15:guide id="10" pos="11578">
          <p15:clr>
            <a:srgbClr val="5ACBF0"/>
          </p15:clr>
        </p15:guide>
        <p15:guide id="11" pos="1888">
          <p15:clr>
            <a:srgbClr val="5ACBF0"/>
          </p15:clr>
        </p15:guide>
        <p15:guide id="12" pos="5752">
          <p15:clr>
            <a:srgbClr val="5ACBF0"/>
          </p15:clr>
        </p15:guide>
        <p15:guide id="13" pos="9614">
          <p15:clr>
            <a:srgbClr val="5ACBF0"/>
          </p15:clr>
        </p15:guide>
        <p15:guide id="14" pos="13472">
          <p15:clr>
            <a:srgbClr val="5ACBF0"/>
          </p15:clr>
        </p15:guide>
        <p15:guide id="15" orient="horz">
          <p15:clr>
            <a:srgbClr val="5ACBF0"/>
          </p15:clr>
        </p15:guide>
        <p15:guide id="16" pos="3048">
          <p15:clr>
            <a:srgbClr val="5ACBF0"/>
          </p15:clr>
        </p15:guide>
        <p15:guide id="17" pos="4596">
          <p15:clr>
            <a:srgbClr val="5ACBF0"/>
          </p15:clr>
        </p15:guide>
        <p15:guide id="18" pos="6900">
          <p15:clr>
            <a:srgbClr val="5ACBF0"/>
          </p15:clr>
        </p15:guide>
        <p15:guide id="19" pos="8460">
          <p15:clr>
            <a:srgbClr val="5ACBF0"/>
          </p15:clr>
        </p15:guide>
        <p15:guide id="20" pos="10760">
          <p15:clr>
            <a:srgbClr val="5ACBF0"/>
          </p15:clr>
        </p15:guide>
        <p15:guide id="21" pos="12312">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4150238"/>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3" orient="horz" pos="5760">
          <p15:clr>
            <a:srgbClr val="5ACBF0"/>
          </p15:clr>
        </p15:guide>
        <p15:guide id="4" orient="horz" pos="6048">
          <p15:clr>
            <a:srgbClr val="5ACBF0"/>
          </p15:clr>
        </p15:guide>
        <p15:guide id="8" pos="9262">
          <p15:clr>
            <a:srgbClr val="5ACBF0"/>
          </p15:clr>
        </p15:guide>
        <p15:guide id="9" pos="9186">
          <p15:clr>
            <a:srgbClr val="5ACBF0"/>
          </p15:clr>
        </p15:guide>
        <p15:guide id="10" pos="12268">
          <p15:clr>
            <a:srgbClr val="5ACBF0"/>
          </p15:clr>
        </p15:guide>
        <p15:guide id="11" pos="2646">
          <p15:clr>
            <a:srgbClr val="5ACBF0"/>
          </p15:clr>
        </p15:guide>
        <p15:guide id="12" pos="5730">
          <p15:clr>
            <a:srgbClr val="5ACBF0"/>
          </p15:clr>
        </p15:guide>
        <p15:guide id="13" pos="9630">
          <p15:clr>
            <a:srgbClr val="5ACBF0"/>
          </p15:clr>
        </p15:guide>
        <p15:guide id="14" pos="12722">
          <p15:clr>
            <a:srgbClr val="5ACBF0"/>
          </p15:clr>
        </p15:guide>
        <p15:guide id="15" orient="horz">
          <p15:clr>
            <a:srgbClr val="5ACBF0"/>
          </p15:clr>
        </p15:guide>
        <p15:guide id="16" pos="3454">
          <p15:clr>
            <a:srgbClr val="5ACBF0"/>
          </p15:clr>
        </p15:guide>
        <p15:guide id="17" pos="4588">
          <p15:clr>
            <a:srgbClr val="5ACBF0"/>
          </p15:clr>
        </p15:guide>
        <p15:guide id="18" pos="6546">
          <p15:clr>
            <a:srgbClr val="5ACBF0"/>
          </p15:clr>
        </p15:guide>
        <p15:guide id="19" pos="8822">
          <p15:clr>
            <a:srgbClr val="5ACBF0"/>
          </p15:clr>
        </p15:guide>
        <p15:guide id="21" pos="12358">
          <p15:clr>
            <a:srgbClr val="5ACBF0"/>
          </p15:clr>
        </p15:guide>
        <p15:guide id="22" pos="3002">
          <p15:clr>
            <a:srgbClr val="5ACBF0"/>
          </p15:clr>
        </p15:guide>
        <p15:guide id="23" pos="3086">
          <p15:clr>
            <a:srgbClr val="5ACBF0"/>
          </p15:clr>
        </p15:guide>
        <p15:guide id="24" pos="6098">
          <p15:clr>
            <a:srgbClr val="5ACBF0"/>
          </p15:clr>
        </p15:guide>
        <p15:guide id="25" pos="6176">
          <p15:clr>
            <a:srgbClr val="5ACBF0"/>
          </p15:clr>
        </p15:guide>
        <p15:guide id="26" pos="11908">
          <p15:clr>
            <a:srgbClr val="5ACBF0"/>
          </p15:clr>
        </p15:guide>
        <p15:guide id="27" pos="7680">
          <p15:clr>
            <a:srgbClr val="5ACBF0"/>
          </p15:clr>
        </p15:guide>
        <p15:guide id="28" pos="10772">
          <p15:clr>
            <a:srgbClr val="5ACBF0"/>
          </p15:clr>
        </p15:guide>
        <p15:guide id="29" pos="1506">
          <p15:clr>
            <a:srgbClr val="5ACBF0"/>
          </p15:clr>
        </p15:guide>
        <p15:guide id="30" pos="1385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47"/>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5086206"/>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6048">
          <p15:clr>
            <a:srgbClr val="5ACBF0"/>
          </p15:clr>
        </p15:guide>
        <p15:guide id="3" pos="7680">
          <p15:clr>
            <a:srgbClr val="5ACBF0"/>
          </p15:clr>
        </p15:guide>
        <p15:guide id="4" pos="2566">
          <p15:clr>
            <a:srgbClr val="5ACBF0"/>
          </p15:clr>
        </p15:guide>
        <p15:guide id="5" pos="11332">
          <p15:clr>
            <a:srgbClr val="5ACBF0"/>
          </p15:clr>
        </p15:guide>
        <p15:guide id="6" pos="5482">
          <p15:clr>
            <a:srgbClr val="5ACBF0"/>
          </p15:clr>
        </p15:guide>
        <p15:guide id="7" pos="4024">
          <p15:clr>
            <a:srgbClr val="5ACBF0"/>
          </p15:clr>
        </p15:guide>
        <p15:guide id="8" pos="6218">
          <p15:clr>
            <a:srgbClr val="5ACBF0"/>
          </p15:clr>
        </p15:guide>
        <p15:guide id="9" pos="9140">
          <p15:clr>
            <a:srgbClr val="5ACBF0"/>
          </p15:clr>
        </p15:guide>
        <p15:guide id="11" pos="12794">
          <p15:clr>
            <a:srgbClr val="5ACBF0"/>
          </p15:clr>
        </p15:guide>
        <p15:guide id="12" orient="horz" pos="2880">
          <p15:clr>
            <a:srgbClr val="5ACBF0"/>
          </p15:clr>
        </p15:guide>
        <p15:guide id="13" pos="9876">
          <p15:clr>
            <a:srgbClr val="5ACBF0"/>
          </p15:clr>
        </p15:guide>
        <p15:guide id="14" orient="horz" pos="57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1177537"/>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6048">
          <p15:clr>
            <a:srgbClr val="5ACBF0"/>
          </p15:clr>
        </p15:guide>
        <p15:guide id="3" pos="8050">
          <p15:clr>
            <a:srgbClr val="5ACBF0"/>
          </p15:clr>
        </p15:guide>
        <p15:guide id="5" pos="11708">
          <p15:clr>
            <a:srgbClr val="5ACBF0"/>
          </p15:clr>
        </p15:guide>
        <p15:guide id="7" pos="7308">
          <p15:clr>
            <a:srgbClr val="5ACBF0"/>
          </p15:clr>
        </p15:guide>
        <p15:guide id="8" pos="4390">
          <p15:clr>
            <a:srgbClr val="5ACBF0"/>
          </p15:clr>
        </p15:guide>
        <p15:guide id="10" pos="5852">
          <p15:clr>
            <a:srgbClr val="5ACBF0"/>
          </p15:clr>
        </p15:guide>
        <p15:guide id="11" pos="9512">
          <p15:clr>
            <a:srgbClr val="5ACBF0"/>
          </p15:clr>
        </p15:guide>
        <p15:guide id="12" pos="13162">
          <p15:clr>
            <a:srgbClr val="5ACBF0"/>
          </p15:clr>
        </p15:guide>
        <p15:guide id="13" pos="2194">
          <p15:clr>
            <a:srgbClr val="5ACBF0"/>
          </p15:clr>
        </p15:guide>
        <p15:guide id="14" orient="horz" pos="2880">
          <p15:clr>
            <a:srgbClr val="5ACBF0"/>
          </p15:clr>
        </p15:guide>
        <p15:guide id="15" pos="3652">
          <p15:clr>
            <a:srgbClr val="5ACBF0"/>
          </p15:clr>
        </p15:guide>
        <p15:guide id="18" pos="10966">
          <p15:clr>
            <a:srgbClr val="5ACBF0"/>
          </p15:clr>
        </p15:guide>
        <p15:guide id="19" orient="horz" pos="5796">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1176327"/>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5328">
          <p15:clr>
            <a:srgbClr val="5ACBF0"/>
          </p15:clr>
        </p15:guide>
        <p15:guide id="3" pos="12432">
          <p15:clr>
            <a:srgbClr val="5ACBF0"/>
          </p15:clr>
        </p15:guide>
        <p15:guide id="5" pos="11700">
          <p15:clr>
            <a:srgbClr val="5ACBF0"/>
          </p15:clr>
        </p15:guide>
        <p15:guide id="7" pos="8784">
          <p15:clr>
            <a:srgbClr val="5ACBF0"/>
          </p15:clr>
        </p15:guide>
        <p15:guide id="8" pos="6584">
          <p15:clr>
            <a:srgbClr val="5ACBF0"/>
          </p15:clr>
        </p15:guide>
        <p15:guide id="10" pos="5852">
          <p15:clr>
            <a:srgbClr val="5ACBF0"/>
          </p15:clr>
        </p15:guide>
        <p15:guide id="11" pos="9508">
          <p15:clr>
            <a:srgbClr val="5ACBF0"/>
          </p15:clr>
        </p15:guide>
        <p15:guide id="13" pos="2928">
          <p15:clr>
            <a:srgbClr val="5ACBF0"/>
          </p15:clr>
        </p15:guide>
        <p15:guide id="14" orient="horz" pos="2880">
          <p15:clr>
            <a:srgbClr val="5ACBF0"/>
          </p15:clr>
        </p15:guide>
        <p15:guide id="15" pos="3660">
          <p15:clr>
            <a:srgbClr val="5ACBF0"/>
          </p15:clr>
        </p15:guide>
        <p15:guide id="16" orient="horz" pos="506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1"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1"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900" y="2025651"/>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6148188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1" y="2044962"/>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1"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9"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5252110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guide id="24" pos="1466">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9"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430887"/>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9"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9"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467411550"/>
      </p:ext>
    </p:extLst>
  </p:cSld>
  <p:clrMapOvr>
    <a:masterClrMapping/>
  </p:clrMapOvr>
  <p:transition>
    <p:fade/>
  </p:transition>
  <p:extLst>
    <p:ext uri="{DCECCB84-F9BA-43D5-87BE-67443E8EF086}">
      <p15:sldGuideLst xmlns:p15="http://schemas.microsoft.com/office/powerpoint/2012/main">
        <p15:guide id="3" orient="horz" pos="7168">
          <p15:clr>
            <a:srgbClr val="5ACBF0"/>
          </p15:clr>
        </p15:guide>
        <p15:guide id="4" orient="horz" pos="2552">
          <p15:clr>
            <a:srgbClr val="5ACBF0"/>
          </p15:clr>
        </p15:guide>
        <p15:guide id="5" orient="horz" pos="576">
          <p15:clr>
            <a:srgbClr val="5ACBF0"/>
          </p15:clr>
        </p15:guide>
        <p15:guide id="6" pos="1466">
          <p15:clr>
            <a:srgbClr val="5ACBF0"/>
          </p15:clr>
        </p15:guide>
        <p15:guide id="7" pos="9494">
          <p15:clr>
            <a:srgbClr val="5ACBF0"/>
          </p15:clr>
        </p15:guide>
        <p15:guide id="8" pos="9872">
          <p15:clr>
            <a:srgbClr val="5ACBF0"/>
          </p15:clr>
        </p15:guide>
        <p15:guide id="9" pos="10246">
          <p15:clr>
            <a:srgbClr val="5ACBF0"/>
          </p15:clr>
        </p15:guide>
        <p15:guide id="10" orient="horz" pos="6930">
          <p15:clr>
            <a:srgbClr val="5ACBF0"/>
          </p15:clr>
        </p15:guide>
        <p15:guide id="11" orient="horz" pos="3912">
          <p15:clr>
            <a:srgbClr val="FBAE40"/>
          </p15:clr>
        </p15:guide>
        <p15:guide id="12" pos="2192">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283583"/>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2544">
          <p15:clr>
            <a:srgbClr val="5ACBF0"/>
          </p15:clr>
        </p15:guide>
        <p15:guide id="30" pos="4752">
          <p15:clr>
            <a:srgbClr val="5ACBF0"/>
          </p15:clr>
        </p15:guide>
        <p15:guide id="32" orient="horz" pos="291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344" rtl="0" eaLnBrk="1" latinLnBrk="0" hangingPunct="1">
              <a:lnSpc>
                <a:spcPct val="90000"/>
              </a:lnSpc>
              <a:spcBef>
                <a:spcPct val="0"/>
              </a:spcBef>
              <a:buNone/>
              <a:defRPr lang="en-US" sz="8626" b="0" kern="1200" cap="none" spc="-99"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87980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4"/>
            <a:ext cx="3182027" cy="5539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4072261"/>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7353437"/>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4"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4"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256837767"/>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6"/>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4" y="961466"/>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4" y="3818966"/>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9"/>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1" y="1436689"/>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019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3934">
          <p15:clr>
            <a:srgbClr val="A4A3A4"/>
          </p15:clr>
        </p15:guide>
        <p15:guide id="11" pos="4300">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8" orient="horz" pos="1810">
          <p15:clr>
            <a:srgbClr val="5ACBF0"/>
          </p15:clr>
        </p15:guide>
        <p15:guide id="30" orient="horz" pos="57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0158912"/>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9"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9"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9"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9"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9" y="4545014"/>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9" y="4545014"/>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444177578"/>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30" pos="4752">
          <p15:clr>
            <a:srgbClr val="5ACBF0"/>
          </p15:clr>
        </p15:guide>
        <p15:guide id="31" pos="6226">
          <p15:clr>
            <a:srgbClr val="5ACBF0"/>
          </p15:clr>
        </p15:guide>
        <p15:guide id="32" pos="10946">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9"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2"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8"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1"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8"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1"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670471578"/>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30" pos="4752">
          <p15:clr>
            <a:srgbClr val="5ACBF0"/>
          </p15:clr>
        </p15:guide>
        <p15:guide id="31" pos="6226">
          <p15:clr>
            <a:srgbClr val="5ACBF0"/>
          </p15:clr>
        </p15:guide>
        <p15:guide id="32" pos="10946">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9"/>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6"/>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7223988"/>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5" y="585789"/>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3"/>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100302624"/>
      </p:ext>
    </p:extLst>
  </p:cSld>
  <p:clrMapOvr>
    <a:masterClrMapping/>
  </p:clrMapOvr>
  <p:transition>
    <p:fade/>
  </p:transition>
  <p:extLst>
    <p:ext uri="{DCECCB84-F9BA-43D5-87BE-67443E8EF086}">
      <p15:sldGuideLst xmlns:p15="http://schemas.microsoft.com/office/powerpoint/2012/main">
        <p15:guide id="13" pos="9858">
          <p15:clr>
            <a:srgbClr val="5ACBF0"/>
          </p15:clr>
        </p15:guide>
        <p15:guide id="29" orient="horz" pos="4320">
          <p15:clr>
            <a:srgbClr val="5ACBF0"/>
          </p15:clr>
        </p15:guide>
        <p15:guide id="30" pos="9132">
          <p15:clr>
            <a:srgbClr val="5ACBF0"/>
          </p15:clr>
        </p15:guide>
        <p15:guide id="31" pos="840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24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2190760"/>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3"/>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3" y="585789"/>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4766993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6" pos="7498">
          <p15:clr>
            <a:srgbClr val="A4A3A4"/>
          </p15:clr>
        </p15:guide>
        <p15:guide id="17" pos="7862">
          <p15:clr>
            <a:srgbClr val="A4A3A4"/>
          </p15:clr>
        </p15:guide>
        <p15:guide id="28" pos="7680">
          <p15:clr>
            <a:srgbClr val="F26B43"/>
          </p15:clr>
        </p15:guide>
        <p15:guide id="29" pos="6908">
          <p15:clr>
            <a:srgbClr val="FBAE40"/>
          </p15:clr>
        </p15:guide>
        <p15:guide id="30" pos="8406">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4"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2"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4"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9"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9"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4"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4" y="2977116"/>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4"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4" y="5120722"/>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1692461160"/>
      </p:ext>
    </p:extLst>
  </p:cSld>
  <p:clrMapOvr>
    <a:masterClrMapping/>
  </p:clrMapOvr>
  <p:transition>
    <p:fade/>
  </p:transition>
  <p:extLst>
    <p:ext uri="{DCECCB84-F9BA-43D5-87BE-67443E8EF086}">
      <p15:sldGuideLst xmlns:p15="http://schemas.microsoft.com/office/powerpoint/2012/main">
        <p15:guide id="16" pos="7508">
          <p15:clr>
            <a:srgbClr val="A4A3A4"/>
          </p15:clr>
        </p15:guide>
        <p15:guide id="17" pos="7862">
          <p15:clr>
            <a:srgbClr val="A4A3A4"/>
          </p15:clr>
        </p15:guide>
        <p15:guide id="20" pos="9874">
          <p15:clr>
            <a:srgbClr val="A4A3A4"/>
          </p15:clr>
        </p15:guide>
        <p15:guide id="21" pos="10266">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1554">
          <p15:clr>
            <a:srgbClr val="FBAE40"/>
          </p15:clr>
        </p15:guide>
        <p15:guide id="32" orient="horz" pos="2324">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6"/>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4" y="2200940"/>
            <a:ext cx="3835399"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1"/>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5"/>
            <a:ext cx="383540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432792"/>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432792"/>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2755224398"/>
      </p:ext>
    </p:extLst>
  </p:cSld>
  <p:clrMapOvr>
    <a:masterClrMapping/>
  </p:clrMapOvr>
  <p:transition>
    <p:fade/>
  </p:transition>
  <p:extLst>
    <p:ext uri="{DCECCB84-F9BA-43D5-87BE-67443E8EF086}">
      <p15:sldGuideLst xmlns:p15="http://schemas.microsoft.com/office/powerpoint/2012/main">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8" pos="8684">
          <p15:clr>
            <a:srgbClr val="A4A3A4"/>
          </p15:clr>
        </p15:guide>
        <p15:guide id="19" pos="9062">
          <p15:clr>
            <a:srgbClr val="A4A3A4"/>
          </p15:clr>
        </p15:guide>
        <p15:guide id="28" orient="horz" pos="1810">
          <p15:clr>
            <a:srgbClr val="5ACBF0"/>
          </p15:clr>
        </p15:guide>
        <p15:guide id="30" orient="horz" pos="576">
          <p15:clr>
            <a:srgbClr val="5ACBF0"/>
          </p15:clr>
        </p15:guide>
        <p15:guide id="31" orient="horz" pos="5408">
          <p15:clr>
            <a:srgbClr val="5ACBF0"/>
          </p15:clr>
        </p15:guide>
        <p15:guide id="32" pos="13894">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2"/>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6"/>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423637"/>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423637"/>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423637"/>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423637"/>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4183768713"/>
      </p:ext>
    </p:extLst>
  </p:cSld>
  <p:clrMapOvr>
    <a:masterClrMapping/>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0" pos="3934">
          <p15:clr>
            <a:srgbClr val="A4A3A4"/>
          </p15:clr>
        </p15:guide>
        <p15:guide id="11" pos="4300">
          <p15:clr>
            <a:srgbClr val="A4A3A4"/>
          </p15:clr>
        </p15:guide>
        <p15:guide id="16" pos="7498">
          <p15:clr>
            <a:srgbClr val="A4A3A4"/>
          </p15:clr>
        </p15:guide>
        <p15:guide id="17" pos="7864">
          <p15:clr>
            <a:srgbClr val="A4A3A4"/>
          </p15:clr>
        </p15:guide>
        <p15:guide id="22" pos="11058">
          <p15:clr>
            <a:srgbClr val="A4A3A4"/>
          </p15:clr>
        </p15:guide>
        <p15:guide id="23" pos="11428">
          <p15:clr>
            <a:srgbClr val="A4A3A4"/>
          </p15:clr>
        </p15:guide>
        <p15:guide id="28" pos="7680">
          <p15:clr>
            <a:srgbClr val="F26B43"/>
          </p15:clr>
        </p15:guide>
        <p15:guide id="29" pos="11152">
          <p15:clr>
            <a:srgbClr val="F26B43"/>
          </p15:clr>
        </p15:guide>
        <p15:guide id="30" pos="4210">
          <p15:clr>
            <a:srgbClr val="F26B43"/>
          </p15:clr>
        </p15:guide>
        <p15:guide id="31" orient="horz" pos="5544">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430887"/>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9"/>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8" y="2093723"/>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8" y="4426833"/>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989015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guide id="24" pos="6320">
          <p15:clr>
            <a:srgbClr val="FBAE40"/>
          </p15:clr>
        </p15:guide>
        <p15:guide id="25" orient="horz" pos="1418">
          <p15:clr>
            <a:srgbClr val="FBAE40"/>
          </p15:clr>
        </p15:guide>
        <p15:guide id="26" pos="13668">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430887"/>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9"/>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8" y="2093723"/>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8" y="4426833"/>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7534662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guide id="24" pos="6320">
          <p15:clr>
            <a:srgbClr val="FBAE40"/>
          </p15:clr>
        </p15:guide>
        <p15:guide id="25" orient="horz" pos="1418">
          <p15:clr>
            <a:srgbClr val="FBAE40"/>
          </p15:clr>
        </p15:guide>
        <p15:guide id="26" pos="13668">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4144645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044381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48977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945528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gradFill>
                  <a:gsLst>
                    <a:gs pos="2920">
                      <a:schemeClr val="tx2"/>
                    </a:gs>
                    <a:gs pos="39000">
                      <a:schemeClr val="tx2"/>
                    </a:gs>
                  </a:gsLst>
                  <a:lin ang="5400000" scaled="0"/>
                </a:gradFill>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19721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325026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451945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52824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76240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873849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44499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2314"/>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112884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876">
          <p15:clr>
            <a:srgbClr val="5ACBF0"/>
          </p15:clr>
        </p15:guide>
        <p15:guide id="3" orient="horz" pos="576">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836745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644">
          <p15:clr>
            <a:srgbClr val="5ACBF0"/>
          </p15:clr>
        </p15:guide>
        <p15:guide id="2" orient="horz" pos="1810">
          <p15:clr>
            <a:srgbClr val="5ACBF0"/>
          </p15:clr>
        </p15:guide>
        <p15:guide id="3" orient="horz" pos="576">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875901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4" orient="horz" pos="3552">
          <p15:clr>
            <a:srgbClr val="5ACBF0"/>
          </p15:clr>
        </p15:guide>
        <p15:guide id="5" orient="horz" pos="4394">
          <p15:clr>
            <a:srgbClr val="5ACBF0"/>
          </p15:clr>
        </p15:guide>
        <p15:guide id="6" orient="horz" pos="1546">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1"/>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729542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4" orient="horz" pos="5322">
          <p15:clr>
            <a:srgbClr val="5ACBF0"/>
          </p15:clr>
        </p15:guide>
        <p15:guide id="5" orient="horz" pos="6294">
          <p15:clr>
            <a:srgbClr val="5ACBF0"/>
          </p15:clr>
        </p15:guide>
        <p15:guide id="6" orient="horz" pos="83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9847"/>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2281321"/>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1"/>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610192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2" orient="horz" pos="890">
          <p15:clr>
            <a:srgbClr val="5ACBF0"/>
          </p15:clr>
        </p15:guide>
        <p15:guide id="4" orient="horz" pos="1686">
          <p15:clr>
            <a:srgbClr val="5ACBF0"/>
          </p15:clr>
        </p15:guide>
        <p15:guide id="7" pos="6566">
          <p15:clr>
            <a:srgbClr val="5ACBF0"/>
          </p15:clr>
        </p15:guide>
        <p15:guide id="8" pos="7308">
          <p15:clr>
            <a:srgbClr val="5ACBF0"/>
          </p15:clr>
        </p15:guide>
        <p15:guide id="9" pos="5832">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051734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2" orient="horz" pos="872">
          <p15:clr>
            <a:srgbClr val="5ACBF0"/>
          </p15:clr>
        </p15:guide>
        <p15:guide id="4" orient="horz" pos="1678">
          <p15:clr>
            <a:srgbClr val="5ACBF0"/>
          </p15:clr>
        </p15:guide>
        <p15:guide id="6" pos="8804">
          <p15:clr>
            <a:srgbClr val="5ACBF0"/>
          </p15:clr>
        </p15:guide>
        <p15:guide id="7" pos="8068">
          <p15:clr>
            <a:srgbClr val="5ACBF0"/>
          </p15:clr>
        </p15:guide>
        <p15:guide id="8" pos="954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55663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61946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37951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439898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776008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4134356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290722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54">
          <p15:clr>
            <a:srgbClr val="5ACBF0"/>
          </p15:clr>
        </p15:guide>
        <p15:guide id="3" orient="horz" pos="3822">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74987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9847"/>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9183896"/>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6D036D35-5EFE-4F9A-9DEA-C56B81F64EC4}"/>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2014340754"/>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1"/>
      </p:bgRef>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50A9A352-58A4-46AC-A5F6-09948E96991F}"/>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13275411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2_Blank 12 Column Dark Bkg">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3475DC-6B11-40AF-BF7F-C0E094043E2A}"/>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40407375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4078873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7498">
          <p15:clr>
            <a:srgbClr val="A4A3A4"/>
          </p15:clr>
        </p15:guide>
        <p15:guide id="17" pos="7864">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561990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9"/>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673634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808">
          <p15:clr>
            <a:srgbClr val="5ACBF0"/>
          </p15:clr>
        </p15:guide>
        <p15:guide id="2" orient="horz" pos="57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62924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86036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618152"/>
          </a:xfrm>
        </p:spPr>
        <p:txBody>
          <a:bodyPr wrap="square">
            <a:spAutoFit/>
          </a:bodyPr>
          <a:lstStyle>
            <a:lvl1pPr marL="281670" indent="-281670">
              <a:spcBef>
                <a:spcPts val="1200"/>
              </a:spcBef>
              <a:buClr>
                <a:schemeClr val="tx1"/>
              </a:buClr>
              <a:buFont typeface="Wingdings" panose="05000000000000000000" pitchFamily="2" charset="2"/>
              <a:buChar char="§"/>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618152"/>
          </a:xfrm>
        </p:spPr>
        <p:txBody>
          <a:bodyPr wrap="square">
            <a:spAutoFit/>
          </a:bodyPr>
          <a:lstStyle>
            <a:lvl1pPr marL="281670" indent="-281670">
              <a:spcBef>
                <a:spcPts val="1200"/>
              </a:spcBef>
              <a:buClr>
                <a:schemeClr val="tx1"/>
              </a:buClr>
              <a:buFont typeface="Wingdings" panose="05000000000000000000" pitchFamily="2" charset="2"/>
              <a:buChar char="§"/>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57369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618152"/>
          </a:xfrm>
        </p:spPr>
        <p:txBody>
          <a:bodyPr wrap="square">
            <a:spAutoFit/>
          </a:bodyPr>
          <a:lstStyle>
            <a:lvl1pPr marL="281670" indent="-28167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618152"/>
          </a:xfrm>
        </p:spPr>
        <p:txBody>
          <a:bodyPr wrap="square">
            <a:spAutoFit/>
          </a:bodyPr>
          <a:lstStyle>
            <a:lvl1pPr marL="281670" indent="-28167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799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_3">
    <p:spTree>
      <p:nvGrpSpPr>
        <p:cNvPr id="1" name=""/>
        <p:cNvGrpSpPr/>
        <p:nvPr/>
      </p:nvGrpSpPr>
      <p:grpSpPr>
        <a:xfrm>
          <a:off x="0" y="0"/>
          <a:ext cx="0" cy="0"/>
          <a:chOff x="0" y="0"/>
          <a:chExt cx="0" cy="0"/>
        </a:xfrm>
      </p:grpSpPr>
      <p:sp>
        <p:nvSpPr>
          <p:cNvPr id="9" name="Rectangle 8"/>
          <p:cNvSpPr/>
          <p:nvPr/>
        </p:nvSpPr>
        <p:spPr>
          <a:xfrm>
            <a:off x="0" y="0"/>
            <a:ext cx="12192000" cy="6159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 name="Text Placeholder 2"/>
          <p:cNvSpPr>
            <a:spLocks noGrp="1"/>
          </p:cNvSpPr>
          <p:nvPr>
            <p:ph type="body" idx="1"/>
          </p:nvPr>
        </p:nvSpPr>
        <p:spPr>
          <a:xfrm>
            <a:off x="831850" y="4673600"/>
            <a:ext cx="10515600" cy="1416050"/>
          </a:xfrm>
          <a:prstGeom prst="rect">
            <a:avLst/>
          </a:prstGeom>
        </p:spPr>
        <p:txBody>
          <a:bodyPr/>
          <a:lstStyle>
            <a:lvl1pPr marL="0" indent="0">
              <a:buNone/>
              <a:defRPr sz="2400" b="0">
                <a:solidFill>
                  <a:schemeClr val="tx1"/>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2" name="Text Placeholder 4"/>
          <p:cNvSpPr>
            <a:spLocks noGrp="1"/>
          </p:cNvSpPr>
          <p:nvPr>
            <p:ph type="body" sz="quarter" idx="13"/>
          </p:nvPr>
        </p:nvSpPr>
        <p:spPr>
          <a:xfrm>
            <a:off x="831241" y="1898650"/>
            <a:ext cx="10516209" cy="2771936"/>
          </a:xfrm>
          <a:prstGeom prst="rect">
            <a:avLst/>
          </a:prstGeom>
        </p:spPr>
        <p:txBody>
          <a:bodyPr anchor="b">
            <a:normAutofit/>
          </a:bodyPr>
          <a:lstStyle>
            <a:lvl1pPr marL="0" indent="0">
              <a:buNone/>
              <a:defRPr sz="3600" b="0" baseline="0">
                <a:solidFill>
                  <a:schemeClr val="tx1"/>
                </a:solidFill>
                <a:latin typeface="+mj-lt"/>
                <a:cs typeface="Segoe UI Semilight" panose="020B0402040204020203" pitchFamily="34" charset="0"/>
              </a:defRPr>
            </a:lvl1pPr>
            <a:lvl2pPr marL="457200" indent="0">
              <a:buNone/>
              <a:defRPr sz="2800">
                <a:latin typeface="Segoe UI Semilight" panose="020B0402040204020203" pitchFamily="34" charset="0"/>
                <a:cs typeface="Segoe UI Semilight" panose="020B0402040204020203" pitchFamily="34" charset="0"/>
              </a:defRPr>
            </a:lvl2pPr>
            <a:lvl3pPr marL="914400" indent="0">
              <a:buNone/>
              <a:defRPr sz="2800">
                <a:latin typeface="Segoe UI Semilight" panose="020B0402040204020203" pitchFamily="34" charset="0"/>
                <a:cs typeface="Segoe UI Semilight" panose="020B0402040204020203" pitchFamily="34" charset="0"/>
              </a:defRPr>
            </a:lvl3pPr>
            <a:lvl4pPr marL="1371600" indent="0">
              <a:buNone/>
              <a:defRPr sz="2800">
                <a:latin typeface="Segoe UI Semilight" panose="020B0402040204020203" pitchFamily="34" charset="0"/>
                <a:cs typeface="Segoe UI Semilight" panose="020B0402040204020203" pitchFamily="34" charset="0"/>
              </a:defRPr>
            </a:lvl4pPr>
            <a:lvl5pPr marL="1828800" indent="0">
              <a:buNone/>
              <a:defRPr sz="2800">
                <a:latin typeface="Segoe UI Semilight" panose="020B0402040204020203" pitchFamily="34" charset="0"/>
                <a:cs typeface="Segoe UI Semilight" panose="020B0402040204020203" pitchFamily="34" charset="0"/>
              </a:defRPr>
            </a:lvl5pPr>
          </a:lstStyle>
          <a:p>
            <a:pPr lvl="0"/>
            <a:r>
              <a:rPr lang="en-US"/>
              <a:t>Edit Master text styles</a:t>
            </a:r>
          </a:p>
        </p:txBody>
      </p:sp>
      <p:sp>
        <p:nvSpPr>
          <p:cNvPr id="6" name="Slide Number Placeholder 2">
            <a:extLst>
              <a:ext uri="{FF2B5EF4-FFF2-40B4-BE49-F238E27FC236}">
                <a16:creationId xmlns:a16="http://schemas.microsoft.com/office/drawing/2014/main" id="{38374BA6-AE33-43E4-AA2C-9C0196869313}"/>
              </a:ext>
            </a:extLst>
          </p:cNvPr>
          <p:cNvSpPr>
            <a:spLocks noGrp="1"/>
          </p:cNvSpPr>
          <p:nvPr>
            <p:ph type="sldNum" sz="quarter" idx="10"/>
          </p:nvPr>
        </p:nvSpPr>
        <p:spPr>
          <a:xfrm>
            <a:off x="11758544" y="6553777"/>
            <a:ext cx="432490" cy="384721"/>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58229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28481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8" baseline="0"/>
            </a:lvl1pPr>
          </a:lstStyle>
          <a:p>
            <a:r>
              <a:rPr lang="en-US"/>
              <a:t>Click to edit Master title style</a:t>
            </a:r>
          </a:p>
        </p:txBody>
      </p:sp>
    </p:spTree>
    <p:extLst>
      <p:ext uri="{BB962C8B-B14F-4D97-AF65-F5344CB8AC3E}">
        <p14:creationId xmlns:p14="http://schemas.microsoft.com/office/powerpoint/2010/main" val="42663845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a:t>Click to edit Master title style</a:t>
            </a:r>
          </a:p>
        </p:txBody>
      </p:sp>
    </p:spTree>
    <p:extLst>
      <p:ext uri="{BB962C8B-B14F-4D97-AF65-F5344CB8AC3E}">
        <p14:creationId xmlns:p14="http://schemas.microsoft.com/office/powerpoint/2010/main" val="297583797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a:t>Click to edit Master title style</a:t>
            </a:r>
          </a:p>
        </p:txBody>
      </p:sp>
    </p:spTree>
    <p:extLst>
      <p:ext uri="{BB962C8B-B14F-4D97-AF65-F5344CB8AC3E}">
        <p14:creationId xmlns:p14="http://schemas.microsoft.com/office/powerpoint/2010/main" val="1033450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61" indent="-228761">
              <a:defRPr sz="5883"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5"/>
            <a:ext cx="5378549" cy="1053622"/>
          </a:xfrm>
        </p:spPr>
        <p:txBody>
          <a:bodyPr/>
          <a:lstStyle>
            <a:lvl1pPr marL="0" indent="0">
              <a:spcBef>
                <a:spcPts val="0"/>
              </a:spcBef>
              <a:buNone/>
              <a:defRPr sz="313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6231539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7001" indent="-277001">
              <a:tabLst>
                <a:tab pos="277001" algn="l"/>
              </a:tabLst>
              <a:defRPr sz="5883"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4"/>
            <a:ext cx="5378549" cy="1053622"/>
          </a:xfrm>
        </p:spPr>
        <p:txBody>
          <a:bodyPr/>
          <a:lstStyle>
            <a:lvl1pPr marL="0" indent="0">
              <a:spcBef>
                <a:spcPts val="0"/>
              </a:spcBef>
              <a:buNone/>
              <a:defRPr sz="313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825551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8008"/>
          </a:xfrm>
        </p:spPr>
        <p:txBody>
          <a:bodyPr/>
          <a:lstStyle>
            <a:lvl1pPr marL="0" indent="0">
              <a:buNone/>
              <a:defRPr sz="5295">
                <a:gradFill>
                  <a:gsLst>
                    <a:gs pos="3333">
                      <a:schemeClr val="tx1"/>
                    </a:gs>
                    <a:gs pos="39000">
                      <a:schemeClr val="tx1"/>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3203050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1"/>
          </a:xfrm>
        </p:spPr>
        <p:txBody>
          <a:bodyPr/>
          <a:lstStyle>
            <a:lvl1pPr>
              <a:defRPr sz="6471"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7" y="1"/>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911874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7"/>
            <a:ext cx="5378548" cy="899665"/>
          </a:xfrm>
        </p:spPr>
        <p:txBody>
          <a:bodyPr/>
          <a:lstStyle>
            <a:lvl1pPr>
              <a:defRPr sz="6471"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1" y="2"/>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151389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381786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9491024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3838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261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603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080"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7"/>
            <a:ext cx="11653523" cy="2154777"/>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6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675330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84" indent="-284784">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73267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73606"/>
            <a:ext cx="12192000" cy="373063"/>
          </a:xfrm>
          <a:prstGeom prst="rect">
            <a:avLst/>
          </a:prstGeom>
        </p:spPr>
        <p:txBody>
          <a:bodyPr lIns="380893" tIns="53325" rIns="53325" bIns="53325">
            <a:noAutofit/>
          </a:bodyPr>
          <a:lstStyle>
            <a:lvl1pPr marL="0" indent="0">
              <a:buNone/>
              <a:defRPr sz="2801">
                <a:latin typeface="Segoe UI Light" pitchFamily="34" charset="0"/>
              </a:defRPr>
            </a:lvl1pPr>
            <a:lvl2pPr marL="281698" indent="0">
              <a:buNone/>
              <a:defRPr/>
            </a:lvl2pPr>
            <a:lvl3pPr marL="588525" indent="0">
              <a:buNone/>
              <a:defRPr/>
            </a:lvl3pPr>
            <a:lvl4pPr marL="870222" indent="0">
              <a:buNone/>
              <a:defRPr/>
            </a:lvl4pPr>
            <a:lvl5pPr marL="1105632" indent="0">
              <a:buNone/>
              <a:defRPr/>
            </a:lvl5pPr>
          </a:lstStyle>
          <a:p>
            <a:pPr lvl="0"/>
            <a:r>
              <a:rPr lang="en-US"/>
              <a:t>Click to add subtitle</a:t>
            </a:r>
          </a:p>
        </p:txBody>
      </p:sp>
      <p:sp>
        <p:nvSpPr>
          <p:cNvPr id="9" name="Footer Placeholder 2"/>
          <p:cNvSpPr txBox="1">
            <a:spLocks/>
          </p:cNvSpPr>
          <p:nvPr userDrawn="1"/>
        </p:nvSpPr>
        <p:spPr>
          <a:xfrm>
            <a:off x="1" y="6478588"/>
            <a:ext cx="2286000" cy="379413"/>
          </a:xfrm>
          <a:prstGeom prst="rect">
            <a:avLst/>
          </a:prstGeom>
        </p:spPr>
        <p:txBody>
          <a:bodyPr lIns="380939" tIns="38093" rIns="76188" bIns="38093"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r>
              <a:rPr lang="en-US" sz="800">
                <a:solidFill>
                  <a:srgbClr val="505050"/>
                </a:solidFill>
                <a:ea typeface="Segoe UI" pitchFamily="34" charset="0"/>
                <a:cs typeface="Segoe UI" pitchFamily="34" charset="0"/>
              </a:rPr>
              <a:t>EPG | MICROSOFT CONFIDENTIAL</a:t>
            </a:r>
          </a:p>
        </p:txBody>
      </p:sp>
      <p:sp>
        <p:nvSpPr>
          <p:cNvPr id="16" name="Text Placeholder 15"/>
          <p:cNvSpPr>
            <a:spLocks noGrp="1"/>
          </p:cNvSpPr>
          <p:nvPr>
            <p:ph type="body" sz="quarter" idx="14"/>
          </p:nvPr>
        </p:nvSpPr>
        <p:spPr>
          <a:xfrm>
            <a:off x="762001" y="1524002"/>
            <a:ext cx="10668000" cy="22498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a:xfrm>
            <a:off x="11367167" y="6437244"/>
            <a:ext cx="555596" cy="134483"/>
          </a:xfrm>
          <a:prstGeom prst="rect">
            <a:avLst/>
          </a:prstGeom>
        </p:spPr>
        <p:txBody>
          <a:bodyPr/>
          <a:lstStyle/>
          <a:p>
            <a:fld id="{FAADACFB-7C71-4E89-89D2-7BBA40B7BFA9}" type="slidenum">
              <a:rPr lang="en-US">
                <a:solidFill>
                  <a:srgbClr val="505050"/>
                </a:solidFill>
              </a:rPr>
              <a:pPr/>
              <a:t>‹#›</a:t>
            </a:fld>
            <a:endParaRPr lang="en-US">
              <a:solidFill>
                <a:srgbClr val="505050"/>
              </a:solidFill>
            </a:endParaRPr>
          </a:p>
        </p:txBody>
      </p:sp>
      <p:sp>
        <p:nvSpPr>
          <p:cNvPr id="20" name="Footer Placeholder 19"/>
          <p:cNvSpPr>
            <a:spLocks noGrp="1"/>
          </p:cNvSpPr>
          <p:nvPr>
            <p:ph type="ftr" sz="quarter" idx="16"/>
          </p:nvPr>
        </p:nvSpPr>
        <p:spPr>
          <a:xfrm>
            <a:off x="448213" y="6437244"/>
            <a:ext cx="3859607" cy="134483"/>
          </a:xfrm>
          <a:prstGeom prst="rect">
            <a:avLst/>
          </a:prstGeom>
        </p:spPr>
        <p:txBody>
          <a:bodyPr/>
          <a:lstStyle/>
          <a:p>
            <a:endParaRPr lang="en-US">
              <a:solidFill>
                <a:srgbClr val="505050"/>
              </a:solidFill>
            </a:endParaRPr>
          </a:p>
        </p:txBody>
      </p:sp>
    </p:spTree>
    <p:extLst>
      <p:ext uri="{BB962C8B-B14F-4D97-AF65-F5344CB8AC3E}">
        <p14:creationId xmlns:p14="http://schemas.microsoft.com/office/powerpoint/2010/main" val="71075663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Header/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8" name="Text Placeholder 9"/>
          <p:cNvSpPr>
            <a:spLocks noGrp="1"/>
          </p:cNvSpPr>
          <p:nvPr>
            <p:ph type="body" sz="quarter" idx="13" hasCustomPrompt="1"/>
          </p:nvPr>
        </p:nvSpPr>
        <p:spPr>
          <a:xfrm>
            <a:off x="0" y="2435121"/>
            <a:ext cx="12192000" cy="1071062"/>
          </a:xfrm>
          <a:prstGeom prst="rect">
            <a:avLst/>
          </a:prstGeom>
        </p:spPr>
        <p:txBody>
          <a:bodyPr tIns="91440" anchor="ctr"/>
          <a:lstStyle>
            <a:lvl1pPr marL="0" indent="0" algn="ctr">
              <a:buFontTx/>
              <a:buNone/>
              <a:defRPr sz="6400" b="0">
                <a:solidFill>
                  <a:schemeClr val="bg1"/>
                </a:solidFill>
                <a:latin typeface="맑은 고딕" panose="020B0503020000020004" pitchFamily="50" charset="-127"/>
              </a:defRPr>
            </a:lvl1pPr>
            <a:lvl2pPr marL="243829" indent="0">
              <a:buFontTx/>
              <a:buNone/>
              <a:defRPr/>
            </a:lvl2pPr>
            <a:lvl3pPr marL="507974" indent="0">
              <a:buFontTx/>
              <a:buNone/>
              <a:defRPr/>
            </a:lvl3pPr>
            <a:lvl4pPr marL="761962" indent="0">
              <a:buFontTx/>
              <a:buNone/>
              <a:defRPr/>
            </a:lvl4pPr>
            <a:lvl5pPr marL="761962" indent="0">
              <a:buFontTx/>
              <a:buNone/>
              <a:defRPr/>
            </a:lvl5pPr>
          </a:lstStyle>
          <a:p>
            <a:pPr lvl="0"/>
            <a:r>
              <a:rPr lang="en-US" altLang="ko-KR"/>
              <a:t>Session Title</a:t>
            </a:r>
            <a:endParaRPr lang="en-US"/>
          </a:p>
        </p:txBody>
      </p:sp>
      <p:sp>
        <p:nvSpPr>
          <p:cNvPr id="30" name="Text Placeholder 12"/>
          <p:cNvSpPr>
            <a:spLocks noGrp="1"/>
          </p:cNvSpPr>
          <p:nvPr>
            <p:ph type="body" sz="quarter" idx="14" hasCustomPrompt="1"/>
          </p:nvPr>
        </p:nvSpPr>
        <p:spPr>
          <a:xfrm>
            <a:off x="0" y="3895525"/>
            <a:ext cx="12192000" cy="701667"/>
          </a:xfrm>
          <a:prstGeom prst="rect">
            <a:avLst/>
          </a:prstGeom>
        </p:spPr>
        <p:txBody>
          <a:bodyPr tIns="91440" anchor="ctr"/>
          <a:lstStyle>
            <a:lvl1pPr marL="0" indent="0" algn="ctr">
              <a:buFontTx/>
              <a:buNone/>
              <a:defRPr sz="3733" b="0">
                <a:solidFill>
                  <a:schemeClr val="bg1"/>
                </a:solidFill>
                <a:latin typeface="맑은 고딕" panose="020B0503020000020004" pitchFamily="50" charset="-127"/>
              </a:defRPr>
            </a:lvl1pPr>
          </a:lstStyle>
          <a:p>
            <a:pPr lvl="0"/>
            <a:r>
              <a:rPr lang="en-US"/>
              <a:t>Speaker name</a:t>
            </a:r>
          </a:p>
        </p:txBody>
      </p:sp>
    </p:spTree>
    <p:extLst>
      <p:ext uri="{BB962C8B-B14F-4D97-AF65-F5344CB8AC3E}">
        <p14:creationId xmlns:p14="http://schemas.microsoft.com/office/powerpoint/2010/main" val="139008211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26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2660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981383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alf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2F6E38-3824-48BC-A9EC-2254A8A734FE}"/>
              </a:ext>
            </a:extLst>
          </p:cNvPr>
          <p:cNvSpPr/>
          <p:nvPr userDrawn="1"/>
        </p:nvSpPr>
        <p:spPr bwMode="auto">
          <a:xfrm>
            <a:off x="0" y="0"/>
            <a:ext cx="6091238" cy="68580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6" name="Picture Placeholder 5">
            <a:extLst>
              <a:ext uri="{FF2B5EF4-FFF2-40B4-BE49-F238E27FC236}">
                <a16:creationId xmlns:a16="http://schemas.microsoft.com/office/drawing/2014/main" id="{F21779E6-0990-4309-B89D-4F74AFB21E49}"/>
              </a:ext>
            </a:extLst>
          </p:cNvPr>
          <p:cNvSpPr>
            <a:spLocks noGrp="1"/>
          </p:cNvSpPr>
          <p:nvPr>
            <p:ph type="pic" sz="quarter" idx="10"/>
          </p:nvPr>
        </p:nvSpPr>
        <p:spPr>
          <a:xfrm>
            <a:off x="0" y="0"/>
            <a:ext cx="6091238" cy="735123"/>
          </a:xfrm>
        </p:spPr>
        <p:txBody>
          <a:bodyPr/>
          <a:lstStyle/>
          <a:p>
            <a:endParaRPr lang="en-US"/>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480583" y="2784409"/>
            <a:ext cx="5130074" cy="1289183"/>
          </a:xfrm>
        </p:spPr>
        <p:txBody>
          <a:bodyPr vert="horz" wrap="square" lIns="146304" tIns="91440" rIns="146304" bIns="91440" rtlCol="0" anchor="ctr" anchorCtr="0">
            <a:spAutoFit/>
          </a:bodyPr>
          <a:lstStyle>
            <a:lvl1pPr>
              <a:defRPr lang="en-US" sz="3600" kern="1200" cap="all" spc="300" dirty="0">
                <a:solidFill>
                  <a:schemeClr val="bg1"/>
                </a:solidFill>
                <a:latin typeface="Segoe UI Semilight" charset="0"/>
                <a:ea typeface="Segoe UI Semilight" charset="0"/>
                <a:cs typeface="Segoe UI Semilight" charset="0"/>
              </a:defRPr>
            </a:lvl1pPr>
          </a:lstStyle>
          <a:p>
            <a:pPr marL="0" lvl="0">
              <a:lnSpc>
                <a:spcPct val="100000"/>
              </a:lnSpc>
            </a:pPr>
            <a:r>
              <a:rPr lang="en-US"/>
              <a:t>Click to edit Master title style</a:t>
            </a:r>
          </a:p>
        </p:txBody>
      </p:sp>
    </p:spTree>
    <p:extLst>
      <p:ext uri="{BB962C8B-B14F-4D97-AF65-F5344CB8AC3E}">
        <p14:creationId xmlns:p14="http://schemas.microsoft.com/office/powerpoint/2010/main" val="31234882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Divider 1">
    <p:bg>
      <p:bgPr>
        <a:solidFill>
          <a:schemeClr val="accent1"/>
        </a:solidFill>
        <a:effectLst/>
      </p:bgPr>
    </p:bg>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bg1">
                    <a:lumMod val="50000"/>
                  </a:schemeClr>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572624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225">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080" indent="0">
              <a:buFont typeface="Arial" panose="020B0604020202020204" pitchFamily="34" charset="0"/>
              <a:buNone/>
              <a:defRPr sz="1400">
                <a:solidFill>
                  <a:schemeClr val="bg1"/>
                </a:solidFill>
              </a:defRPr>
            </a:lvl2pPr>
            <a:lvl3pPr marL="560134" indent="0">
              <a:buFont typeface="Arial" panose="020B0604020202020204" pitchFamily="34" charset="0"/>
              <a:buNone/>
              <a:defRPr sz="1200">
                <a:solidFill>
                  <a:schemeClr val="bg1"/>
                </a:solidFill>
              </a:defRPr>
            </a:lvl3pPr>
            <a:lvl4pPr marL="784187" indent="0">
              <a:buFont typeface="Arial" panose="020B0604020202020204" pitchFamily="34" charset="0"/>
              <a:buNone/>
              <a:defRPr sz="1100">
                <a:solidFill>
                  <a:schemeClr val="bg1"/>
                </a:solidFill>
              </a:defRPr>
            </a:lvl4pPr>
            <a:lvl5pPr marL="1008241"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986031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735123"/>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2"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283" indent="-285695">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803" indent="-223795">
              <a:lnSpc>
                <a:spcPct val="100000"/>
              </a:lnSpc>
              <a:buClr>
                <a:schemeClr val="tx2"/>
              </a:buClr>
              <a:defRPr sz="1400"/>
            </a:lvl3pPr>
            <a:lvl4pPr marL="914225" indent="-223795">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2"/>
            <a:ext cx="4950459" cy="899665"/>
          </a:xfrm>
        </p:spPr>
        <p:txBody>
          <a:bodyPr/>
          <a:lstStyle>
            <a:lvl1pPr>
              <a:defRPr sz="2800" spc="500" baseline="0">
                <a:solidFill>
                  <a:schemeClr val="tx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247011674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164382018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558966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827085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06414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58208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581630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47542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9984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22B113DE-69A6-4939-945C-449A0980517A}"/>
              </a:ext>
            </a:extLst>
          </p:cNvPr>
          <p:cNvGrpSpPr>
            <a:grpSpLocks noChangeAspect="1"/>
          </p:cNvGrpSpPr>
          <p:nvPr userDrawn="1"/>
        </p:nvGrpSpPr>
        <p:grpSpPr bwMode="auto">
          <a:xfrm>
            <a:off x="5813425" y="115888"/>
            <a:ext cx="6015038" cy="6438900"/>
            <a:chOff x="3662" y="73"/>
            <a:chExt cx="3789" cy="4056"/>
          </a:xfrm>
        </p:grpSpPr>
        <p:sp>
          <p:nvSpPr>
            <p:cNvPr id="4" name="AutoShape 3">
              <a:extLst>
                <a:ext uri="{FF2B5EF4-FFF2-40B4-BE49-F238E27FC236}">
                  <a16:creationId xmlns:a16="http://schemas.microsoft.com/office/drawing/2014/main" id="{E7615EF8-FEAE-4271-8F7C-F39622D80E59}"/>
                </a:ext>
              </a:extLst>
            </p:cNvPr>
            <p:cNvSpPr>
              <a:spLocks noChangeAspect="1" noChangeArrowheads="1" noTextEdit="1"/>
            </p:cNvSpPr>
            <p:nvPr userDrawn="1"/>
          </p:nvSpPr>
          <p:spPr bwMode="auto">
            <a:xfrm>
              <a:off x="3662" y="73"/>
              <a:ext cx="3789" cy="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5">
              <a:extLst>
                <a:ext uri="{FF2B5EF4-FFF2-40B4-BE49-F238E27FC236}">
                  <a16:creationId xmlns:a16="http://schemas.microsoft.com/office/drawing/2014/main" id="{CB86E1EF-9EB6-4F39-8203-D2E2E18855F5}"/>
                </a:ext>
              </a:extLst>
            </p:cNvPr>
            <p:cNvSpPr>
              <a:spLocks/>
            </p:cNvSpPr>
            <p:nvPr userDrawn="1"/>
          </p:nvSpPr>
          <p:spPr bwMode="auto">
            <a:xfrm>
              <a:off x="3915" y="200"/>
              <a:ext cx="535" cy="314"/>
            </a:xfrm>
            <a:custGeom>
              <a:avLst/>
              <a:gdLst>
                <a:gd name="T0" fmla="*/ 504 w 504"/>
                <a:gd name="T1" fmla="*/ 0 h 296"/>
                <a:gd name="T2" fmla="*/ 504 w 504"/>
                <a:gd name="T3" fmla="*/ 0 h 296"/>
                <a:gd name="T4" fmla="*/ 0 w 504"/>
                <a:gd name="T5" fmla="*/ 296 h 296"/>
              </a:gdLst>
              <a:ahLst/>
              <a:cxnLst>
                <a:cxn ang="0">
                  <a:pos x="T0" y="T1"/>
                </a:cxn>
                <a:cxn ang="0">
                  <a:pos x="T2" y="T3"/>
                </a:cxn>
                <a:cxn ang="0">
                  <a:pos x="T4" y="T5"/>
                </a:cxn>
              </a:cxnLst>
              <a:rect l="0" t="0" r="r" b="b"/>
              <a:pathLst>
                <a:path w="504" h="296">
                  <a:moveTo>
                    <a:pt x="504" y="0"/>
                  </a:moveTo>
                  <a:lnTo>
                    <a:pt x="504" y="0"/>
                  </a:lnTo>
                  <a:lnTo>
                    <a:pt x="0" y="296"/>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9D632534-0F0C-4DA4-B29A-403829C0FB1B}"/>
                </a:ext>
              </a:extLst>
            </p:cNvPr>
            <p:cNvSpPr>
              <a:spLocks/>
            </p:cNvSpPr>
            <p:nvPr userDrawn="1"/>
          </p:nvSpPr>
          <p:spPr bwMode="auto">
            <a:xfrm>
              <a:off x="4177" y="2046"/>
              <a:ext cx="1042" cy="399"/>
            </a:xfrm>
            <a:custGeom>
              <a:avLst/>
              <a:gdLst>
                <a:gd name="T0" fmla="*/ 0 w 982"/>
                <a:gd name="T1" fmla="*/ 0 h 376"/>
                <a:gd name="T2" fmla="*/ 0 w 982"/>
                <a:gd name="T3" fmla="*/ 0 h 376"/>
                <a:gd name="T4" fmla="*/ 982 w 982"/>
                <a:gd name="T5" fmla="*/ 376 h 376"/>
              </a:gdLst>
              <a:ahLst/>
              <a:cxnLst>
                <a:cxn ang="0">
                  <a:pos x="T0" y="T1"/>
                </a:cxn>
                <a:cxn ang="0">
                  <a:pos x="T2" y="T3"/>
                </a:cxn>
                <a:cxn ang="0">
                  <a:pos x="T4" y="T5"/>
                </a:cxn>
              </a:cxnLst>
              <a:rect l="0" t="0" r="r" b="b"/>
              <a:pathLst>
                <a:path w="982" h="376">
                  <a:moveTo>
                    <a:pt x="0" y="0"/>
                  </a:moveTo>
                  <a:lnTo>
                    <a:pt x="0" y="0"/>
                  </a:lnTo>
                  <a:lnTo>
                    <a:pt x="982" y="376"/>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EA7BA98A-06B9-4CF4-BBCE-A7AD6802F2E0}"/>
                </a:ext>
              </a:extLst>
            </p:cNvPr>
            <p:cNvSpPr>
              <a:spLocks/>
            </p:cNvSpPr>
            <p:nvPr userDrawn="1"/>
          </p:nvSpPr>
          <p:spPr bwMode="auto">
            <a:xfrm>
              <a:off x="3821" y="4019"/>
              <a:ext cx="512" cy="0"/>
            </a:xfrm>
            <a:custGeom>
              <a:avLst/>
              <a:gdLst>
                <a:gd name="T0" fmla="*/ 0 w 482"/>
                <a:gd name="T1" fmla="*/ 0 w 482"/>
                <a:gd name="T2" fmla="*/ 482 w 482"/>
              </a:gdLst>
              <a:ahLst/>
              <a:cxnLst>
                <a:cxn ang="0">
                  <a:pos x="T0" y="0"/>
                </a:cxn>
                <a:cxn ang="0">
                  <a:pos x="T1" y="0"/>
                </a:cxn>
                <a:cxn ang="0">
                  <a:pos x="T2" y="0"/>
                </a:cxn>
              </a:cxnLst>
              <a:rect l="0" t="0" r="r" b="b"/>
              <a:pathLst>
                <a:path w="482">
                  <a:moveTo>
                    <a:pt x="0" y="0"/>
                  </a:moveTo>
                  <a:lnTo>
                    <a:pt x="0" y="0"/>
                  </a:lnTo>
                  <a:lnTo>
                    <a:pt x="482"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5EB53279-49BF-4BEA-A899-994AF47DE186}"/>
                </a:ext>
              </a:extLst>
            </p:cNvPr>
            <p:cNvSpPr>
              <a:spLocks/>
            </p:cNvSpPr>
            <p:nvPr userDrawn="1"/>
          </p:nvSpPr>
          <p:spPr bwMode="auto">
            <a:xfrm>
              <a:off x="5219" y="2445"/>
              <a:ext cx="339" cy="937"/>
            </a:xfrm>
            <a:custGeom>
              <a:avLst/>
              <a:gdLst>
                <a:gd name="T0" fmla="*/ 319 w 319"/>
                <a:gd name="T1" fmla="*/ 885 h 885"/>
                <a:gd name="T2" fmla="*/ 319 w 319"/>
                <a:gd name="T3" fmla="*/ 885 h 885"/>
                <a:gd name="T4" fmla="*/ 0 w 319"/>
                <a:gd name="T5" fmla="*/ 0 h 885"/>
              </a:gdLst>
              <a:ahLst/>
              <a:cxnLst>
                <a:cxn ang="0">
                  <a:pos x="T0" y="T1"/>
                </a:cxn>
                <a:cxn ang="0">
                  <a:pos x="T2" y="T3"/>
                </a:cxn>
                <a:cxn ang="0">
                  <a:pos x="T4" y="T5"/>
                </a:cxn>
              </a:cxnLst>
              <a:rect l="0" t="0" r="r" b="b"/>
              <a:pathLst>
                <a:path w="319" h="885">
                  <a:moveTo>
                    <a:pt x="319" y="885"/>
                  </a:moveTo>
                  <a:lnTo>
                    <a:pt x="319" y="885"/>
                  </a:lnTo>
                  <a:lnTo>
                    <a:pt x="0"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CE95EE8B-4833-48A0-8FCB-A8670127A8C0}"/>
                </a:ext>
              </a:extLst>
            </p:cNvPr>
            <p:cNvSpPr>
              <a:spLocks/>
            </p:cNvSpPr>
            <p:nvPr userDrawn="1"/>
          </p:nvSpPr>
          <p:spPr bwMode="auto">
            <a:xfrm>
              <a:off x="5219" y="2283"/>
              <a:ext cx="1449" cy="162"/>
            </a:xfrm>
            <a:custGeom>
              <a:avLst/>
              <a:gdLst>
                <a:gd name="T0" fmla="*/ 1365 w 1365"/>
                <a:gd name="T1" fmla="*/ 0 h 153"/>
                <a:gd name="T2" fmla="*/ 1365 w 1365"/>
                <a:gd name="T3" fmla="*/ 0 h 153"/>
                <a:gd name="T4" fmla="*/ 0 w 1365"/>
                <a:gd name="T5" fmla="*/ 153 h 153"/>
              </a:gdLst>
              <a:ahLst/>
              <a:cxnLst>
                <a:cxn ang="0">
                  <a:pos x="T0" y="T1"/>
                </a:cxn>
                <a:cxn ang="0">
                  <a:pos x="T2" y="T3"/>
                </a:cxn>
                <a:cxn ang="0">
                  <a:pos x="T4" y="T5"/>
                </a:cxn>
              </a:cxnLst>
              <a:rect l="0" t="0" r="r" b="b"/>
              <a:pathLst>
                <a:path w="1365" h="153">
                  <a:moveTo>
                    <a:pt x="1365" y="0"/>
                  </a:moveTo>
                  <a:lnTo>
                    <a:pt x="1365" y="0"/>
                  </a:lnTo>
                  <a:lnTo>
                    <a:pt x="0" y="153"/>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63E3277D-9ECC-4B98-9CDD-D4DFFE64F339}"/>
                </a:ext>
              </a:extLst>
            </p:cNvPr>
            <p:cNvSpPr>
              <a:spLocks/>
            </p:cNvSpPr>
            <p:nvPr userDrawn="1"/>
          </p:nvSpPr>
          <p:spPr bwMode="auto">
            <a:xfrm>
              <a:off x="5219" y="644"/>
              <a:ext cx="1316" cy="1801"/>
            </a:xfrm>
            <a:custGeom>
              <a:avLst/>
              <a:gdLst>
                <a:gd name="T0" fmla="*/ 1240 w 1240"/>
                <a:gd name="T1" fmla="*/ 0 h 1700"/>
                <a:gd name="T2" fmla="*/ 1240 w 1240"/>
                <a:gd name="T3" fmla="*/ 0 h 1700"/>
                <a:gd name="T4" fmla="*/ 0 w 1240"/>
                <a:gd name="T5" fmla="*/ 1700 h 1700"/>
              </a:gdLst>
              <a:ahLst/>
              <a:cxnLst>
                <a:cxn ang="0">
                  <a:pos x="T0" y="T1"/>
                </a:cxn>
                <a:cxn ang="0">
                  <a:pos x="T2" y="T3"/>
                </a:cxn>
                <a:cxn ang="0">
                  <a:pos x="T4" y="T5"/>
                </a:cxn>
              </a:cxnLst>
              <a:rect l="0" t="0" r="r" b="b"/>
              <a:pathLst>
                <a:path w="1240" h="1700">
                  <a:moveTo>
                    <a:pt x="1240" y="0"/>
                  </a:moveTo>
                  <a:lnTo>
                    <a:pt x="1240" y="0"/>
                  </a:lnTo>
                  <a:lnTo>
                    <a:pt x="0" y="170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F42DA8A6-E37D-43D8-B10F-5EC73FEFCDD8}"/>
                </a:ext>
              </a:extLst>
            </p:cNvPr>
            <p:cNvSpPr>
              <a:spLocks/>
            </p:cNvSpPr>
            <p:nvPr userDrawn="1"/>
          </p:nvSpPr>
          <p:spPr bwMode="auto">
            <a:xfrm>
              <a:off x="3915" y="514"/>
              <a:ext cx="1304" cy="1931"/>
            </a:xfrm>
            <a:custGeom>
              <a:avLst/>
              <a:gdLst>
                <a:gd name="T0" fmla="*/ 0 w 1229"/>
                <a:gd name="T1" fmla="*/ 0 h 1823"/>
                <a:gd name="T2" fmla="*/ 0 w 1229"/>
                <a:gd name="T3" fmla="*/ 0 h 1823"/>
                <a:gd name="T4" fmla="*/ 1229 w 1229"/>
                <a:gd name="T5" fmla="*/ 1823 h 1823"/>
              </a:gdLst>
              <a:ahLst/>
              <a:cxnLst>
                <a:cxn ang="0">
                  <a:pos x="T0" y="T1"/>
                </a:cxn>
                <a:cxn ang="0">
                  <a:pos x="T2" y="T3"/>
                </a:cxn>
                <a:cxn ang="0">
                  <a:pos x="T4" y="T5"/>
                </a:cxn>
              </a:cxnLst>
              <a:rect l="0" t="0" r="r" b="b"/>
              <a:pathLst>
                <a:path w="1229" h="1823">
                  <a:moveTo>
                    <a:pt x="0" y="0"/>
                  </a:moveTo>
                  <a:lnTo>
                    <a:pt x="0" y="0"/>
                  </a:lnTo>
                  <a:lnTo>
                    <a:pt x="1229" y="1823"/>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33571106-24D9-4EA0-AB17-A51DDC8A0157}"/>
                </a:ext>
              </a:extLst>
            </p:cNvPr>
            <p:cNvSpPr>
              <a:spLocks/>
            </p:cNvSpPr>
            <p:nvPr userDrawn="1"/>
          </p:nvSpPr>
          <p:spPr bwMode="auto">
            <a:xfrm>
              <a:off x="4333" y="2445"/>
              <a:ext cx="886" cy="1574"/>
            </a:xfrm>
            <a:custGeom>
              <a:avLst/>
              <a:gdLst>
                <a:gd name="T0" fmla="*/ 0 w 835"/>
                <a:gd name="T1" fmla="*/ 1486 h 1486"/>
                <a:gd name="T2" fmla="*/ 0 w 835"/>
                <a:gd name="T3" fmla="*/ 1486 h 1486"/>
                <a:gd name="T4" fmla="*/ 835 w 835"/>
                <a:gd name="T5" fmla="*/ 0 h 1486"/>
              </a:gdLst>
              <a:ahLst/>
              <a:cxnLst>
                <a:cxn ang="0">
                  <a:pos x="T0" y="T1"/>
                </a:cxn>
                <a:cxn ang="0">
                  <a:pos x="T2" y="T3"/>
                </a:cxn>
                <a:cxn ang="0">
                  <a:pos x="T4" y="T5"/>
                </a:cxn>
              </a:cxnLst>
              <a:rect l="0" t="0" r="r" b="b"/>
              <a:pathLst>
                <a:path w="835" h="1486">
                  <a:moveTo>
                    <a:pt x="0" y="1486"/>
                  </a:moveTo>
                  <a:lnTo>
                    <a:pt x="0" y="1486"/>
                  </a:lnTo>
                  <a:lnTo>
                    <a:pt x="835"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D7D7C163-D79A-4D36-BD39-2C226811F83A}"/>
                </a:ext>
              </a:extLst>
            </p:cNvPr>
            <p:cNvSpPr>
              <a:spLocks/>
            </p:cNvSpPr>
            <p:nvPr userDrawn="1"/>
          </p:nvSpPr>
          <p:spPr bwMode="auto">
            <a:xfrm>
              <a:off x="6668" y="1737"/>
              <a:ext cx="666" cy="546"/>
            </a:xfrm>
            <a:custGeom>
              <a:avLst/>
              <a:gdLst>
                <a:gd name="T0" fmla="*/ 628 w 628"/>
                <a:gd name="T1" fmla="*/ 0 h 515"/>
                <a:gd name="T2" fmla="*/ 628 w 628"/>
                <a:gd name="T3" fmla="*/ 0 h 515"/>
                <a:gd name="T4" fmla="*/ 0 w 628"/>
                <a:gd name="T5" fmla="*/ 515 h 515"/>
              </a:gdLst>
              <a:ahLst/>
              <a:cxnLst>
                <a:cxn ang="0">
                  <a:pos x="T0" y="T1"/>
                </a:cxn>
                <a:cxn ang="0">
                  <a:pos x="T2" y="T3"/>
                </a:cxn>
                <a:cxn ang="0">
                  <a:pos x="T4" y="T5"/>
                </a:cxn>
              </a:cxnLst>
              <a:rect l="0" t="0" r="r" b="b"/>
              <a:pathLst>
                <a:path w="628" h="515">
                  <a:moveTo>
                    <a:pt x="628" y="0"/>
                  </a:moveTo>
                  <a:lnTo>
                    <a:pt x="628" y="0"/>
                  </a:lnTo>
                  <a:lnTo>
                    <a:pt x="0" y="515"/>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a:extLst>
                <a:ext uri="{FF2B5EF4-FFF2-40B4-BE49-F238E27FC236}">
                  <a16:creationId xmlns:a16="http://schemas.microsoft.com/office/drawing/2014/main" id="{3036D6B3-04F5-425D-B9FC-2AF4F6B1049D}"/>
                </a:ext>
              </a:extLst>
            </p:cNvPr>
            <p:cNvSpPr>
              <a:spLocks/>
            </p:cNvSpPr>
            <p:nvPr userDrawn="1"/>
          </p:nvSpPr>
          <p:spPr bwMode="auto">
            <a:xfrm>
              <a:off x="6668" y="2283"/>
              <a:ext cx="666" cy="81"/>
            </a:xfrm>
            <a:custGeom>
              <a:avLst/>
              <a:gdLst>
                <a:gd name="T0" fmla="*/ 628 w 628"/>
                <a:gd name="T1" fmla="*/ 77 h 77"/>
                <a:gd name="T2" fmla="*/ 628 w 628"/>
                <a:gd name="T3" fmla="*/ 77 h 77"/>
                <a:gd name="T4" fmla="*/ 0 w 628"/>
                <a:gd name="T5" fmla="*/ 0 h 77"/>
              </a:gdLst>
              <a:ahLst/>
              <a:cxnLst>
                <a:cxn ang="0">
                  <a:pos x="T0" y="T1"/>
                </a:cxn>
                <a:cxn ang="0">
                  <a:pos x="T2" y="T3"/>
                </a:cxn>
                <a:cxn ang="0">
                  <a:pos x="T4" y="T5"/>
                </a:cxn>
              </a:cxnLst>
              <a:rect l="0" t="0" r="r" b="b"/>
              <a:pathLst>
                <a:path w="628" h="77">
                  <a:moveTo>
                    <a:pt x="628" y="77"/>
                  </a:moveTo>
                  <a:lnTo>
                    <a:pt x="628" y="77"/>
                  </a:lnTo>
                  <a:lnTo>
                    <a:pt x="0"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a:extLst>
                <a:ext uri="{FF2B5EF4-FFF2-40B4-BE49-F238E27FC236}">
                  <a16:creationId xmlns:a16="http://schemas.microsoft.com/office/drawing/2014/main" id="{395FF7AA-81F4-4BD3-838B-A775543ECF9A}"/>
                </a:ext>
              </a:extLst>
            </p:cNvPr>
            <p:cNvSpPr>
              <a:spLocks/>
            </p:cNvSpPr>
            <p:nvPr userDrawn="1"/>
          </p:nvSpPr>
          <p:spPr bwMode="auto">
            <a:xfrm>
              <a:off x="6668" y="2283"/>
              <a:ext cx="505" cy="585"/>
            </a:xfrm>
            <a:custGeom>
              <a:avLst/>
              <a:gdLst>
                <a:gd name="T0" fmla="*/ 476 w 476"/>
                <a:gd name="T1" fmla="*/ 553 h 553"/>
                <a:gd name="T2" fmla="*/ 476 w 476"/>
                <a:gd name="T3" fmla="*/ 553 h 553"/>
                <a:gd name="T4" fmla="*/ 0 w 476"/>
                <a:gd name="T5" fmla="*/ 0 h 553"/>
              </a:gdLst>
              <a:ahLst/>
              <a:cxnLst>
                <a:cxn ang="0">
                  <a:pos x="T0" y="T1"/>
                </a:cxn>
                <a:cxn ang="0">
                  <a:pos x="T2" y="T3"/>
                </a:cxn>
                <a:cxn ang="0">
                  <a:pos x="T4" y="T5"/>
                </a:cxn>
              </a:cxnLst>
              <a:rect l="0" t="0" r="r" b="b"/>
              <a:pathLst>
                <a:path w="476" h="553">
                  <a:moveTo>
                    <a:pt x="476" y="553"/>
                  </a:moveTo>
                  <a:lnTo>
                    <a:pt x="476" y="553"/>
                  </a:lnTo>
                  <a:lnTo>
                    <a:pt x="0"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A7453450-5EC8-41C5-A19B-293F87D3E7CC}"/>
                </a:ext>
              </a:extLst>
            </p:cNvPr>
            <p:cNvSpPr>
              <a:spLocks/>
            </p:cNvSpPr>
            <p:nvPr userDrawn="1"/>
          </p:nvSpPr>
          <p:spPr bwMode="auto">
            <a:xfrm>
              <a:off x="3662" y="261"/>
              <a:ext cx="506" cy="505"/>
            </a:xfrm>
            <a:custGeom>
              <a:avLst/>
              <a:gdLst>
                <a:gd name="T0" fmla="*/ 0 w 477"/>
                <a:gd name="T1" fmla="*/ 239 h 477"/>
                <a:gd name="T2" fmla="*/ 0 w 477"/>
                <a:gd name="T3" fmla="*/ 239 h 477"/>
                <a:gd name="T4" fmla="*/ 238 w 477"/>
                <a:gd name="T5" fmla="*/ 0 h 477"/>
                <a:gd name="T6" fmla="*/ 477 w 477"/>
                <a:gd name="T7" fmla="*/ 239 h 477"/>
                <a:gd name="T8" fmla="*/ 238 w 477"/>
                <a:gd name="T9" fmla="*/ 477 h 477"/>
                <a:gd name="T10" fmla="*/ 0 w 477"/>
                <a:gd name="T11" fmla="*/ 239 h 477"/>
              </a:gdLst>
              <a:ahLst/>
              <a:cxnLst>
                <a:cxn ang="0">
                  <a:pos x="T0" y="T1"/>
                </a:cxn>
                <a:cxn ang="0">
                  <a:pos x="T2" y="T3"/>
                </a:cxn>
                <a:cxn ang="0">
                  <a:pos x="T4" y="T5"/>
                </a:cxn>
                <a:cxn ang="0">
                  <a:pos x="T6" y="T7"/>
                </a:cxn>
                <a:cxn ang="0">
                  <a:pos x="T8" y="T9"/>
                </a:cxn>
                <a:cxn ang="0">
                  <a:pos x="T10" y="T11"/>
                </a:cxn>
              </a:cxnLst>
              <a:rect l="0" t="0" r="r" b="b"/>
              <a:pathLst>
                <a:path w="477" h="477">
                  <a:moveTo>
                    <a:pt x="0" y="239"/>
                  </a:moveTo>
                  <a:lnTo>
                    <a:pt x="0" y="239"/>
                  </a:lnTo>
                  <a:cubicBezTo>
                    <a:pt x="0" y="107"/>
                    <a:pt x="106" y="0"/>
                    <a:pt x="238" y="0"/>
                  </a:cubicBezTo>
                  <a:cubicBezTo>
                    <a:pt x="370" y="0"/>
                    <a:pt x="477" y="107"/>
                    <a:pt x="477" y="239"/>
                  </a:cubicBezTo>
                  <a:cubicBezTo>
                    <a:pt x="477" y="370"/>
                    <a:pt x="370" y="477"/>
                    <a:pt x="238" y="477"/>
                  </a:cubicBezTo>
                  <a:cubicBezTo>
                    <a:pt x="106" y="477"/>
                    <a:pt x="0" y="370"/>
                    <a:pt x="0" y="239"/>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7">
              <a:extLst>
                <a:ext uri="{FF2B5EF4-FFF2-40B4-BE49-F238E27FC236}">
                  <a16:creationId xmlns:a16="http://schemas.microsoft.com/office/drawing/2014/main" id="{75D93647-659F-4475-8487-F1DA09180041}"/>
                </a:ext>
              </a:extLst>
            </p:cNvPr>
            <p:cNvSpPr>
              <a:spLocks/>
            </p:cNvSpPr>
            <p:nvPr userDrawn="1"/>
          </p:nvSpPr>
          <p:spPr bwMode="auto">
            <a:xfrm>
              <a:off x="6455" y="2071"/>
              <a:ext cx="426" cy="424"/>
            </a:xfrm>
            <a:custGeom>
              <a:avLst/>
              <a:gdLst>
                <a:gd name="T0" fmla="*/ 0 w 401"/>
                <a:gd name="T1" fmla="*/ 200 h 401"/>
                <a:gd name="T2" fmla="*/ 0 w 401"/>
                <a:gd name="T3" fmla="*/ 200 h 401"/>
                <a:gd name="T4" fmla="*/ 200 w 401"/>
                <a:gd name="T5" fmla="*/ 0 h 401"/>
                <a:gd name="T6" fmla="*/ 401 w 401"/>
                <a:gd name="T7" fmla="*/ 200 h 401"/>
                <a:gd name="T8" fmla="*/ 200 w 401"/>
                <a:gd name="T9" fmla="*/ 401 h 401"/>
                <a:gd name="T10" fmla="*/ 0 w 401"/>
                <a:gd name="T11" fmla="*/ 200 h 401"/>
              </a:gdLst>
              <a:ahLst/>
              <a:cxnLst>
                <a:cxn ang="0">
                  <a:pos x="T0" y="T1"/>
                </a:cxn>
                <a:cxn ang="0">
                  <a:pos x="T2" y="T3"/>
                </a:cxn>
                <a:cxn ang="0">
                  <a:pos x="T4" y="T5"/>
                </a:cxn>
                <a:cxn ang="0">
                  <a:pos x="T6" y="T7"/>
                </a:cxn>
                <a:cxn ang="0">
                  <a:pos x="T8" y="T9"/>
                </a:cxn>
                <a:cxn ang="0">
                  <a:pos x="T10" y="T11"/>
                </a:cxn>
              </a:cxnLst>
              <a:rect l="0" t="0" r="r" b="b"/>
              <a:pathLst>
                <a:path w="401" h="401">
                  <a:moveTo>
                    <a:pt x="0" y="200"/>
                  </a:moveTo>
                  <a:lnTo>
                    <a:pt x="0" y="200"/>
                  </a:lnTo>
                  <a:cubicBezTo>
                    <a:pt x="0" y="89"/>
                    <a:pt x="90" y="0"/>
                    <a:pt x="200" y="0"/>
                  </a:cubicBezTo>
                  <a:cubicBezTo>
                    <a:pt x="311" y="0"/>
                    <a:pt x="401" y="89"/>
                    <a:pt x="401" y="200"/>
                  </a:cubicBezTo>
                  <a:cubicBezTo>
                    <a:pt x="401" y="311"/>
                    <a:pt x="311" y="401"/>
                    <a:pt x="200" y="401"/>
                  </a:cubicBezTo>
                  <a:cubicBezTo>
                    <a:pt x="90" y="401"/>
                    <a:pt x="0" y="311"/>
                    <a:pt x="0" y="200"/>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8">
              <a:extLst>
                <a:ext uri="{FF2B5EF4-FFF2-40B4-BE49-F238E27FC236}">
                  <a16:creationId xmlns:a16="http://schemas.microsoft.com/office/drawing/2014/main" id="{BCA16172-59BB-4D11-8221-697DD50B8133}"/>
                </a:ext>
              </a:extLst>
            </p:cNvPr>
            <p:cNvSpPr>
              <a:spLocks/>
            </p:cNvSpPr>
            <p:nvPr userDrawn="1"/>
          </p:nvSpPr>
          <p:spPr bwMode="auto">
            <a:xfrm>
              <a:off x="6401" y="512"/>
              <a:ext cx="267" cy="265"/>
            </a:xfrm>
            <a:custGeom>
              <a:avLst/>
              <a:gdLst>
                <a:gd name="T0" fmla="*/ 0 w 251"/>
                <a:gd name="T1" fmla="*/ 125 h 251"/>
                <a:gd name="T2" fmla="*/ 0 w 251"/>
                <a:gd name="T3" fmla="*/ 125 h 251"/>
                <a:gd name="T4" fmla="*/ 126 w 251"/>
                <a:gd name="T5" fmla="*/ 0 h 251"/>
                <a:gd name="T6" fmla="*/ 251 w 251"/>
                <a:gd name="T7" fmla="*/ 125 h 251"/>
                <a:gd name="T8" fmla="*/ 126 w 251"/>
                <a:gd name="T9" fmla="*/ 251 h 251"/>
                <a:gd name="T10" fmla="*/ 0 w 251"/>
                <a:gd name="T11" fmla="*/ 125 h 251"/>
              </a:gdLst>
              <a:ahLst/>
              <a:cxnLst>
                <a:cxn ang="0">
                  <a:pos x="T0" y="T1"/>
                </a:cxn>
                <a:cxn ang="0">
                  <a:pos x="T2" y="T3"/>
                </a:cxn>
                <a:cxn ang="0">
                  <a:pos x="T4" y="T5"/>
                </a:cxn>
                <a:cxn ang="0">
                  <a:pos x="T6" y="T7"/>
                </a:cxn>
                <a:cxn ang="0">
                  <a:pos x="T8" y="T9"/>
                </a:cxn>
                <a:cxn ang="0">
                  <a:pos x="T10" y="T11"/>
                </a:cxn>
              </a:cxnLst>
              <a:rect l="0" t="0" r="r" b="b"/>
              <a:pathLst>
                <a:path w="251" h="251">
                  <a:moveTo>
                    <a:pt x="0" y="125"/>
                  </a:moveTo>
                  <a:lnTo>
                    <a:pt x="0" y="125"/>
                  </a:lnTo>
                  <a:cubicBezTo>
                    <a:pt x="0" y="56"/>
                    <a:pt x="56" y="0"/>
                    <a:pt x="126" y="0"/>
                  </a:cubicBezTo>
                  <a:cubicBezTo>
                    <a:pt x="195" y="0"/>
                    <a:pt x="251" y="56"/>
                    <a:pt x="251" y="125"/>
                  </a:cubicBezTo>
                  <a:cubicBezTo>
                    <a:pt x="251" y="195"/>
                    <a:pt x="195" y="251"/>
                    <a:pt x="126" y="251"/>
                  </a:cubicBezTo>
                  <a:cubicBezTo>
                    <a:pt x="56" y="251"/>
                    <a:pt x="0" y="195"/>
                    <a:pt x="0" y="125"/>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9">
              <a:extLst>
                <a:ext uri="{FF2B5EF4-FFF2-40B4-BE49-F238E27FC236}">
                  <a16:creationId xmlns:a16="http://schemas.microsoft.com/office/drawing/2014/main" id="{762F4B61-EB30-4BCE-89B5-96511B62EE15}"/>
                </a:ext>
              </a:extLst>
            </p:cNvPr>
            <p:cNvSpPr>
              <a:spLocks/>
            </p:cNvSpPr>
            <p:nvPr userDrawn="1"/>
          </p:nvSpPr>
          <p:spPr bwMode="auto">
            <a:xfrm>
              <a:off x="7201" y="1604"/>
              <a:ext cx="267" cy="267"/>
            </a:xfrm>
            <a:custGeom>
              <a:avLst/>
              <a:gdLst>
                <a:gd name="T0" fmla="*/ 0 w 251"/>
                <a:gd name="T1" fmla="*/ 126 h 252"/>
                <a:gd name="T2" fmla="*/ 0 w 251"/>
                <a:gd name="T3" fmla="*/ 126 h 252"/>
                <a:gd name="T4" fmla="*/ 125 w 251"/>
                <a:gd name="T5" fmla="*/ 0 h 252"/>
                <a:gd name="T6" fmla="*/ 251 w 251"/>
                <a:gd name="T7" fmla="*/ 126 h 252"/>
                <a:gd name="T8" fmla="*/ 125 w 251"/>
                <a:gd name="T9" fmla="*/ 252 h 252"/>
                <a:gd name="T10" fmla="*/ 0 w 251"/>
                <a:gd name="T11" fmla="*/ 126 h 252"/>
              </a:gdLst>
              <a:ahLst/>
              <a:cxnLst>
                <a:cxn ang="0">
                  <a:pos x="T0" y="T1"/>
                </a:cxn>
                <a:cxn ang="0">
                  <a:pos x="T2" y="T3"/>
                </a:cxn>
                <a:cxn ang="0">
                  <a:pos x="T4" y="T5"/>
                </a:cxn>
                <a:cxn ang="0">
                  <a:pos x="T6" y="T7"/>
                </a:cxn>
                <a:cxn ang="0">
                  <a:pos x="T8" y="T9"/>
                </a:cxn>
                <a:cxn ang="0">
                  <a:pos x="T10" y="T11"/>
                </a:cxn>
              </a:cxnLst>
              <a:rect l="0" t="0" r="r" b="b"/>
              <a:pathLst>
                <a:path w="251" h="252">
                  <a:moveTo>
                    <a:pt x="0" y="126"/>
                  </a:moveTo>
                  <a:lnTo>
                    <a:pt x="0" y="126"/>
                  </a:lnTo>
                  <a:cubicBezTo>
                    <a:pt x="0" y="56"/>
                    <a:pt x="56" y="0"/>
                    <a:pt x="125" y="0"/>
                  </a:cubicBezTo>
                  <a:cubicBezTo>
                    <a:pt x="195" y="0"/>
                    <a:pt x="251" y="56"/>
                    <a:pt x="251" y="126"/>
                  </a:cubicBezTo>
                  <a:cubicBezTo>
                    <a:pt x="251" y="195"/>
                    <a:pt x="195" y="252"/>
                    <a:pt x="125" y="252"/>
                  </a:cubicBezTo>
                  <a:cubicBezTo>
                    <a:pt x="56" y="252"/>
                    <a:pt x="0" y="195"/>
                    <a:pt x="0" y="126"/>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0">
              <a:extLst>
                <a:ext uri="{FF2B5EF4-FFF2-40B4-BE49-F238E27FC236}">
                  <a16:creationId xmlns:a16="http://schemas.microsoft.com/office/drawing/2014/main" id="{2786AE07-C210-4E5B-A49D-BEE30EF621A8}"/>
                </a:ext>
              </a:extLst>
            </p:cNvPr>
            <p:cNvSpPr>
              <a:spLocks/>
            </p:cNvSpPr>
            <p:nvPr userDrawn="1"/>
          </p:nvSpPr>
          <p:spPr bwMode="auto">
            <a:xfrm>
              <a:off x="7039" y="2735"/>
              <a:ext cx="268" cy="267"/>
            </a:xfrm>
            <a:custGeom>
              <a:avLst/>
              <a:gdLst>
                <a:gd name="T0" fmla="*/ 0 w 252"/>
                <a:gd name="T1" fmla="*/ 126 h 252"/>
                <a:gd name="T2" fmla="*/ 0 w 252"/>
                <a:gd name="T3" fmla="*/ 126 h 252"/>
                <a:gd name="T4" fmla="*/ 126 w 252"/>
                <a:gd name="T5" fmla="*/ 0 h 252"/>
                <a:gd name="T6" fmla="*/ 252 w 252"/>
                <a:gd name="T7" fmla="*/ 126 h 252"/>
                <a:gd name="T8" fmla="*/ 126 w 252"/>
                <a:gd name="T9" fmla="*/ 252 h 252"/>
                <a:gd name="T10" fmla="*/ 0 w 252"/>
                <a:gd name="T11" fmla="*/ 126 h 252"/>
              </a:gdLst>
              <a:ahLst/>
              <a:cxnLst>
                <a:cxn ang="0">
                  <a:pos x="T0" y="T1"/>
                </a:cxn>
                <a:cxn ang="0">
                  <a:pos x="T2" y="T3"/>
                </a:cxn>
                <a:cxn ang="0">
                  <a:pos x="T4" y="T5"/>
                </a:cxn>
                <a:cxn ang="0">
                  <a:pos x="T6" y="T7"/>
                </a:cxn>
                <a:cxn ang="0">
                  <a:pos x="T8" y="T9"/>
                </a:cxn>
                <a:cxn ang="0">
                  <a:pos x="T10" y="T11"/>
                </a:cxn>
              </a:cxnLst>
              <a:rect l="0" t="0" r="r" b="b"/>
              <a:pathLst>
                <a:path w="252" h="252">
                  <a:moveTo>
                    <a:pt x="0" y="126"/>
                  </a:moveTo>
                  <a:lnTo>
                    <a:pt x="0" y="126"/>
                  </a:lnTo>
                  <a:cubicBezTo>
                    <a:pt x="0" y="57"/>
                    <a:pt x="56" y="0"/>
                    <a:pt x="126" y="0"/>
                  </a:cubicBezTo>
                  <a:cubicBezTo>
                    <a:pt x="195" y="0"/>
                    <a:pt x="252" y="57"/>
                    <a:pt x="252" y="126"/>
                  </a:cubicBezTo>
                  <a:cubicBezTo>
                    <a:pt x="252" y="196"/>
                    <a:pt x="195" y="252"/>
                    <a:pt x="126" y="252"/>
                  </a:cubicBezTo>
                  <a:cubicBezTo>
                    <a:pt x="56" y="252"/>
                    <a:pt x="0" y="196"/>
                    <a:pt x="0" y="126"/>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1">
              <a:extLst>
                <a:ext uri="{FF2B5EF4-FFF2-40B4-BE49-F238E27FC236}">
                  <a16:creationId xmlns:a16="http://schemas.microsoft.com/office/drawing/2014/main" id="{275AD1C8-6EA6-4C20-95AF-B3742765C43F}"/>
                </a:ext>
              </a:extLst>
            </p:cNvPr>
            <p:cNvSpPr>
              <a:spLocks/>
            </p:cNvSpPr>
            <p:nvPr userDrawn="1"/>
          </p:nvSpPr>
          <p:spPr bwMode="auto">
            <a:xfrm>
              <a:off x="5425" y="3249"/>
              <a:ext cx="266" cy="266"/>
            </a:xfrm>
            <a:custGeom>
              <a:avLst/>
              <a:gdLst>
                <a:gd name="T0" fmla="*/ 0 w 251"/>
                <a:gd name="T1" fmla="*/ 126 h 252"/>
                <a:gd name="T2" fmla="*/ 0 w 251"/>
                <a:gd name="T3" fmla="*/ 126 h 252"/>
                <a:gd name="T4" fmla="*/ 125 w 251"/>
                <a:gd name="T5" fmla="*/ 0 h 252"/>
                <a:gd name="T6" fmla="*/ 251 w 251"/>
                <a:gd name="T7" fmla="*/ 126 h 252"/>
                <a:gd name="T8" fmla="*/ 125 w 251"/>
                <a:gd name="T9" fmla="*/ 252 h 252"/>
                <a:gd name="T10" fmla="*/ 0 w 251"/>
                <a:gd name="T11" fmla="*/ 126 h 252"/>
              </a:gdLst>
              <a:ahLst/>
              <a:cxnLst>
                <a:cxn ang="0">
                  <a:pos x="T0" y="T1"/>
                </a:cxn>
                <a:cxn ang="0">
                  <a:pos x="T2" y="T3"/>
                </a:cxn>
                <a:cxn ang="0">
                  <a:pos x="T4" y="T5"/>
                </a:cxn>
                <a:cxn ang="0">
                  <a:pos x="T6" y="T7"/>
                </a:cxn>
                <a:cxn ang="0">
                  <a:pos x="T8" y="T9"/>
                </a:cxn>
                <a:cxn ang="0">
                  <a:pos x="T10" y="T11"/>
                </a:cxn>
              </a:cxnLst>
              <a:rect l="0" t="0" r="r" b="b"/>
              <a:pathLst>
                <a:path w="251" h="252">
                  <a:moveTo>
                    <a:pt x="0" y="126"/>
                  </a:moveTo>
                  <a:lnTo>
                    <a:pt x="0" y="126"/>
                  </a:lnTo>
                  <a:cubicBezTo>
                    <a:pt x="0" y="56"/>
                    <a:pt x="56" y="0"/>
                    <a:pt x="125" y="0"/>
                  </a:cubicBezTo>
                  <a:cubicBezTo>
                    <a:pt x="195" y="0"/>
                    <a:pt x="251" y="56"/>
                    <a:pt x="251" y="126"/>
                  </a:cubicBezTo>
                  <a:cubicBezTo>
                    <a:pt x="251" y="195"/>
                    <a:pt x="195" y="252"/>
                    <a:pt x="125" y="252"/>
                  </a:cubicBezTo>
                  <a:cubicBezTo>
                    <a:pt x="56" y="252"/>
                    <a:pt x="0" y="195"/>
                    <a:pt x="0" y="126"/>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
              <a:extLst>
                <a:ext uri="{FF2B5EF4-FFF2-40B4-BE49-F238E27FC236}">
                  <a16:creationId xmlns:a16="http://schemas.microsoft.com/office/drawing/2014/main" id="{8E1CB8EA-6F38-4573-ABBA-4295F2083E91}"/>
                </a:ext>
              </a:extLst>
            </p:cNvPr>
            <p:cNvSpPr>
              <a:spLocks/>
            </p:cNvSpPr>
            <p:nvPr userDrawn="1"/>
          </p:nvSpPr>
          <p:spPr bwMode="auto">
            <a:xfrm>
              <a:off x="4044" y="1913"/>
              <a:ext cx="266" cy="266"/>
            </a:xfrm>
            <a:custGeom>
              <a:avLst/>
              <a:gdLst>
                <a:gd name="T0" fmla="*/ 0 w 251"/>
                <a:gd name="T1" fmla="*/ 126 h 251"/>
                <a:gd name="T2" fmla="*/ 0 w 251"/>
                <a:gd name="T3" fmla="*/ 126 h 251"/>
                <a:gd name="T4" fmla="*/ 125 w 251"/>
                <a:gd name="T5" fmla="*/ 0 h 251"/>
                <a:gd name="T6" fmla="*/ 251 w 251"/>
                <a:gd name="T7" fmla="*/ 126 h 251"/>
                <a:gd name="T8" fmla="*/ 125 w 251"/>
                <a:gd name="T9" fmla="*/ 251 h 251"/>
                <a:gd name="T10" fmla="*/ 0 w 251"/>
                <a:gd name="T11" fmla="*/ 126 h 251"/>
              </a:gdLst>
              <a:ahLst/>
              <a:cxnLst>
                <a:cxn ang="0">
                  <a:pos x="T0" y="T1"/>
                </a:cxn>
                <a:cxn ang="0">
                  <a:pos x="T2" y="T3"/>
                </a:cxn>
                <a:cxn ang="0">
                  <a:pos x="T4" y="T5"/>
                </a:cxn>
                <a:cxn ang="0">
                  <a:pos x="T6" y="T7"/>
                </a:cxn>
                <a:cxn ang="0">
                  <a:pos x="T8" y="T9"/>
                </a:cxn>
                <a:cxn ang="0">
                  <a:pos x="T10" y="T11"/>
                </a:cxn>
              </a:cxnLst>
              <a:rect l="0" t="0" r="r" b="b"/>
              <a:pathLst>
                <a:path w="251" h="251">
                  <a:moveTo>
                    <a:pt x="0" y="126"/>
                  </a:moveTo>
                  <a:lnTo>
                    <a:pt x="0" y="126"/>
                  </a:lnTo>
                  <a:cubicBezTo>
                    <a:pt x="0" y="56"/>
                    <a:pt x="56" y="0"/>
                    <a:pt x="125" y="0"/>
                  </a:cubicBezTo>
                  <a:cubicBezTo>
                    <a:pt x="195" y="0"/>
                    <a:pt x="251" y="56"/>
                    <a:pt x="251" y="126"/>
                  </a:cubicBezTo>
                  <a:cubicBezTo>
                    <a:pt x="251" y="195"/>
                    <a:pt x="195" y="251"/>
                    <a:pt x="125" y="251"/>
                  </a:cubicBezTo>
                  <a:cubicBezTo>
                    <a:pt x="56" y="251"/>
                    <a:pt x="0" y="195"/>
                    <a:pt x="0" y="126"/>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3">
              <a:extLst>
                <a:ext uri="{FF2B5EF4-FFF2-40B4-BE49-F238E27FC236}">
                  <a16:creationId xmlns:a16="http://schemas.microsoft.com/office/drawing/2014/main" id="{1AA8725C-FE22-443B-8E67-962CAECB0683}"/>
                </a:ext>
              </a:extLst>
            </p:cNvPr>
            <p:cNvSpPr>
              <a:spLocks/>
            </p:cNvSpPr>
            <p:nvPr userDrawn="1"/>
          </p:nvSpPr>
          <p:spPr bwMode="auto">
            <a:xfrm>
              <a:off x="4317" y="68"/>
              <a:ext cx="266" cy="266"/>
            </a:xfrm>
            <a:custGeom>
              <a:avLst/>
              <a:gdLst>
                <a:gd name="T0" fmla="*/ 0 w 251"/>
                <a:gd name="T1" fmla="*/ 125 h 251"/>
                <a:gd name="T2" fmla="*/ 0 w 251"/>
                <a:gd name="T3" fmla="*/ 125 h 251"/>
                <a:gd name="T4" fmla="*/ 125 w 251"/>
                <a:gd name="T5" fmla="*/ 0 h 251"/>
                <a:gd name="T6" fmla="*/ 251 w 251"/>
                <a:gd name="T7" fmla="*/ 125 h 251"/>
                <a:gd name="T8" fmla="*/ 125 w 251"/>
                <a:gd name="T9" fmla="*/ 251 h 251"/>
                <a:gd name="T10" fmla="*/ 0 w 251"/>
                <a:gd name="T11" fmla="*/ 125 h 251"/>
              </a:gdLst>
              <a:ahLst/>
              <a:cxnLst>
                <a:cxn ang="0">
                  <a:pos x="T0" y="T1"/>
                </a:cxn>
                <a:cxn ang="0">
                  <a:pos x="T2" y="T3"/>
                </a:cxn>
                <a:cxn ang="0">
                  <a:pos x="T4" y="T5"/>
                </a:cxn>
                <a:cxn ang="0">
                  <a:pos x="T6" y="T7"/>
                </a:cxn>
                <a:cxn ang="0">
                  <a:pos x="T8" y="T9"/>
                </a:cxn>
                <a:cxn ang="0">
                  <a:pos x="T10" y="T11"/>
                </a:cxn>
              </a:cxnLst>
              <a:rect l="0" t="0" r="r" b="b"/>
              <a:pathLst>
                <a:path w="251" h="251">
                  <a:moveTo>
                    <a:pt x="0" y="125"/>
                  </a:moveTo>
                  <a:lnTo>
                    <a:pt x="0" y="125"/>
                  </a:lnTo>
                  <a:cubicBezTo>
                    <a:pt x="0" y="55"/>
                    <a:pt x="56" y="0"/>
                    <a:pt x="125" y="0"/>
                  </a:cubicBezTo>
                  <a:cubicBezTo>
                    <a:pt x="195" y="0"/>
                    <a:pt x="251" y="55"/>
                    <a:pt x="251" y="125"/>
                  </a:cubicBezTo>
                  <a:cubicBezTo>
                    <a:pt x="251" y="194"/>
                    <a:pt x="195" y="251"/>
                    <a:pt x="125" y="251"/>
                  </a:cubicBezTo>
                  <a:cubicBezTo>
                    <a:pt x="56" y="251"/>
                    <a:pt x="0" y="194"/>
                    <a:pt x="0" y="125"/>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4">
              <a:extLst>
                <a:ext uri="{FF2B5EF4-FFF2-40B4-BE49-F238E27FC236}">
                  <a16:creationId xmlns:a16="http://schemas.microsoft.com/office/drawing/2014/main" id="{30D7793F-2065-462A-8896-D823BA9DE503}"/>
                </a:ext>
              </a:extLst>
            </p:cNvPr>
            <p:cNvSpPr>
              <a:spLocks/>
            </p:cNvSpPr>
            <p:nvPr userDrawn="1"/>
          </p:nvSpPr>
          <p:spPr bwMode="auto">
            <a:xfrm>
              <a:off x="3700" y="3898"/>
              <a:ext cx="241" cy="241"/>
            </a:xfrm>
            <a:custGeom>
              <a:avLst/>
              <a:gdLst>
                <a:gd name="T0" fmla="*/ 0 w 227"/>
                <a:gd name="T1" fmla="*/ 114 h 228"/>
                <a:gd name="T2" fmla="*/ 0 w 227"/>
                <a:gd name="T3" fmla="*/ 114 h 228"/>
                <a:gd name="T4" fmla="*/ 114 w 227"/>
                <a:gd name="T5" fmla="*/ 0 h 228"/>
                <a:gd name="T6" fmla="*/ 227 w 227"/>
                <a:gd name="T7" fmla="*/ 114 h 228"/>
                <a:gd name="T8" fmla="*/ 114 w 227"/>
                <a:gd name="T9" fmla="*/ 228 h 228"/>
                <a:gd name="T10" fmla="*/ 0 w 227"/>
                <a:gd name="T11" fmla="*/ 114 h 228"/>
              </a:gdLst>
              <a:ahLst/>
              <a:cxnLst>
                <a:cxn ang="0">
                  <a:pos x="T0" y="T1"/>
                </a:cxn>
                <a:cxn ang="0">
                  <a:pos x="T2" y="T3"/>
                </a:cxn>
                <a:cxn ang="0">
                  <a:pos x="T4" y="T5"/>
                </a:cxn>
                <a:cxn ang="0">
                  <a:pos x="T6" y="T7"/>
                </a:cxn>
                <a:cxn ang="0">
                  <a:pos x="T8" y="T9"/>
                </a:cxn>
                <a:cxn ang="0">
                  <a:pos x="T10" y="T11"/>
                </a:cxn>
              </a:cxnLst>
              <a:rect l="0" t="0" r="r" b="b"/>
              <a:pathLst>
                <a:path w="227" h="228">
                  <a:moveTo>
                    <a:pt x="0" y="114"/>
                  </a:moveTo>
                  <a:lnTo>
                    <a:pt x="0" y="114"/>
                  </a:lnTo>
                  <a:cubicBezTo>
                    <a:pt x="0" y="51"/>
                    <a:pt x="51" y="0"/>
                    <a:pt x="114" y="0"/>
                  </a:cubicBezTo>
                  <a:cubicBezTo>
                    <a:pt x="176" y="0"/>
                    <a:pt x="227" y="51"/>
                    <a:pt x="227" y="114"/>
                  </a:cubicBezTo>
                  <a:cubicBezTo>
                    <a:pt x="227" y="177"/>
                    <a:pt x="176" y="228"/>
                    <a:pt x="114" y="228"/>
                  </a:cubicBezTo>
                  <a:cubicBezTo>
                    <a:pt x="51" y="228"/>
                    <a:pt x="0" y="177"/>
                    <a:pt x="0" y="114"/>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5">
              <a:extLst>
                <a:ext uri="{FF2B5EF4-FFF2-40B4-BE49-F238E27FC236}">
                  <a16:creationId xmlns:a16="http://schemas.microsoft.com/office/drawing/2014/main" id="{FBD7EB34-8C0A-44CB-8545-66F8CF80EAC3}"/>
                </a:ext>
              </a:extLst>
            </p:cNvPr>
            <p:cNvSpPr>
              <a:spLocks/>
            </p:cNvSpPr>
            <p:nvPr userDrawn="1"/>
          </p:nvSpPr>
          <p:spPr bwMode="auto">
            <a:xfrm>
              <a:off x="4212" y="3898"/>
              <a:ext cx="241" cy="241"/>
            </a:xfrm>
            <a:custGeom>
              <a:avLst/>
              <a:gdLst>
                <a:gd name="T0" fmla="*/ 0 w 227"/>
                <a:gd name="T1" fmla="*/ 114 h 228"/>
                <a:gd name="T2" fmla="*/ 0 w 227"/>
                <a:gd name="T3" fmla="*/ 114 h 228"/>
                <a:gd name="T4" fmla="*/ 114 w 227"/>
                <a:gd name="T5" fmla="*/ 0 h 228"/>
                <a:gd name="T6" fmla="*/ 227 w 227"/>
                <a:gd name="T7" fmla="*/ 114 h 228"/>
                <a:gd name="T8" fmla="*/ 114 w 227"/>
                <a:gd name="T9" fmla="*/ 228 h 228"/>
                <a:gd name="T10" fmla="*/ 0 w 227"/>
                <a:gd name="T11" fmla="*/ 114 h 228"/>
              </a:gdLst>
              <a:ahLst/>
              <a:cxnLst>
                <a:cxn ang="0">
                  <a:pos x="T0" y="T1"/>
                </a:cxn>
                <a:cxn ang="0">
                  <a:pos x="T2" y="T3"/>
                </a:cxn>
                <a:cxn ang="0">
                  <a:pos x="T4" y="T5"/>
                </a:cxn>
                <a:cxn ang="0">
                  <a:pos x="T6" y="T7"/>
                </a:cxn>
                <a:cxn ang="0">
                  <a:pos x="T8" y="T9"/>
                </a:cxn>
                <a:cxn ang="0">
                  <a:pos x="T10" y="T11"/>
                </a:cxn>
              </a:cxnLst>
              <a:rect l="0" t="0" r="r" b="b"/>
              <a:pathLst>
                <a:path w="227" h="228">
                  <a:moveTo>
                    <a:pt x="0" y="114"/>
                  </a:moveTo>
                  <a:lnTo>
                    <a:pt x="0" y="114"/>
                  </a:lnTo>
                  <a:cubicBezTo>
                    <a:pt x="0" y="51"/>
                    <a:pt x="51" y="0"/>
                    <a:pt x="114" y="0"/>
                  </a:cubicBezTo>
                  <a:cubicBezTo>
                    <a:pt x="176" y="0"/>
                    <a:pt x="227" y="51"/>
                    <a:pt x="227" y="114"/>
                  </a:cubicBezTo>
                  <a:cubicBezTo>
                    <a:pt x="227" y="177"/>
                    <a:pt x="176" y="228"/>
                    <a:pt x="114" y="228"/>
                  </a:cubicBezTo>
                  <a:cubicBezTo>
                    <a:pt x="51" y="228"/>
                    <a:pt x="0" y="177"/>
                    <a:pt x="0" y="114"/>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6">
              <a:extLst>
                <a:ext uri="{FF2B5EF4-FFF2-40B4-BE49-F238E27FC236}">
                  <a16:creationId xmlns:a16="http://schemas.microsoft.com/office/drawing/2014/main" id="{5B8762BF-BFB3-4BCD-9FEA-403E6FFCBEA1}"/>
                </a:ext>
              </a:extLst>
            </p:cNvPr>
            <p:cNvSpPr>
              <a:spLocks/>
            </p:cNvSpPr>
            <p:nvPr userDrawn="1"/>
          </p:nvSpPr>
          <p:spPr bwMode="auto">
            <a:xfrm>
              <a:off x="7214" y="2243"/>
              <a:ext cx="241" cy="241"/>
            </a:xfrm>
            <a:custGeom>
              <a:avLst/>
              <a:gdLst>
                <a:gd name="T0" fmla="*/ 0 w 227"/>
                <a:gd name="T1" fmla="*/ 114 h 227"/>
                <a:gd name="T2" fmla="*/ 0 w 227"/>
                <a:gd name="T3" fmla="*/ 114 h 227"/>
                <a:gd name="T4" fmla="*/ 113 w 227"/>
                <a:gd name="T5" fmla="*/ 0 h 227"/>
                <a:gd name="T6" fmla="*/ 227 w 227"/>
                <a:gd name="T7" fmla="*/ 114 h 227"/>
                <a:gd name="T8" fmla="*/ 113 w 227"/>
                <a:gd name="T9" fmla="*/ 227 h 227"/>
                <a:gd name="T10" fmla="*/ 0 w 227"/>
                <a:gd name="T11" fmla="*/ 114 h 227"/>
              </a:gdLst>
              <a:ahLst/>
              <a:cxnLst>
                <a:cxn ang="0">
                  <a:pos x="T0" y="T1"/>
                </a:cxn>
                <a:cxn ang="0">
                  <a:pos x="T2" y="T3"/>
                </a:cxn>
                <a:cxn ang="0">
                  <a:pos x="T4" y="T5"/>
                </a:cxn>
                <a:cxn ang="0">
                  <a:pos x="T6" y="T7"/>
                </a:cxn>
                <a:cxn ang="0">
                  <a:pos x="T8" y="T9"/>
                </a:cxn>
                <a:cxn ang="0">
                  <a:pos x="T10" y="T11"/>
                </a:cxn>
              </a:cxnLst>
              <a:rect l="0" t="0" r="r" b="b"/>
              <a:pathLst>
                <a:path w="227" h="227">
                  <a:moveTo>
                    <a:pt x="0" y="114"/>
                  </a:moveTo>
                  <a:lnTo>
                    <a:pt x="0" y="114"/>
                  </a:lnTo>
                  <a:cubicBezTo>
                    <a:pt x="0" y="51"/>
                    <a:pt x="51" y="0"/>
                    <a:pt x="113" y="0"/>
                  </a:cubicBezTo>
                  <a:cubicBezTo>
                    <a:pt x="176" y="0"/>
                    <a:pt x="227" y="51"/>
                    <a:pt x="227" y="114"/>
                  </a:cubicBezTo>
                  <a:cubicBezTo>
                    <a:pt x="227" y="176"/>
                    <a:pt x="176" y="227"/>
                    <a:pt x="113" y="227"/>
                  </a:cubicBezTo>
                  <a:cubicBezTo>
                    <a:pt x="51" y="227"/>
                    <a:pt x="0" y="176"/>
                    <a:pt x="0" y="114"/>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7">
              <a:extLst>
                <a:ext uri="{FF2B5EF4-FFF2-40B4-BE49-F238E27FC236}">
                  <a16:creationId xmlns:a16="http://schemas.microsoft.com/office/drawing/2014/main" id="{21970C97-6122-47F8-9D3F-C829DA9EEA81}"/>
                </a:ext>
              </a:extLst>
            </p:cNvPr>
            <p:cNvSpPr>
              <a:spLocks/>
            </p:cNvSpPr>
            <p:nvPr userDrawn="1"/>
          </p:nvSpPr>
          <p:spPr bwMode="auto">
            <a:xfrm>
              <a:off x="4750" y="1976"/>
              <a:ext cx="938" cy="937"/>
            </a:xfrm>
            <a:custGeom>
              <a:avLst/>
              <a:gdLst>
                <a:gd name="T0" fmla="*/ 0 w 884"/>
                <a:gd name="T1" fmla="*/ 442 h 884"/>
                <a:gd name="T2" fmla="*/ 0 w 884"/>
                <a:gd name="T3" fmla="*/ 442 h 884"/>
                <a:gd name="T4" fmla="*/ 442 w 884"/>
                <a:gd name="T5" fmla="*/ 0 h 884"/>
                <a:gd name="T6" fmla="*/ 884 w 884"/>
                <a:gd name="T7" fmla="*/ 442 h 884"/>
                <a:gd name="T8" fmla="*/ 442 w 884"/>
                <a:gd name="T9" fmla="*/ 884 h 884"/>
                <a:gd name="T10" fmla="*/ 0 w 884"/>
                <a:gd name="T11" fmla="*/ 442 h 884"/>
              </a:gdLst>
              <a:ahLst/>
              <a:cxnLst>
                <a:cxn ang="0">
                  <a:pos x="T0" y="T1"/>
                </a:cxn>
                <a:cxn ang="0">
                  <a:pos x="T2" y="T3"/>
                </a:cxn>
                <a:cxn ang="0">
                  <a:pos x="T4" y="T5"/>
                </a:cxn>
                <a:cxn ang="0">
                  <a:pos x="T6" y="T7"/>
                </a:cxn>
                <a:cxn ang="0">
                  <a:pos x="T8" y="T9"/>
                </a:cxn>
                <a:cxn ang="0">
                  <a:pos x="T10" y="T11"/>
                </a:cxn>
              </a:cxnLst>
              <a:rect l="0" t="0" r="r" b="b"/>
              <a:pathLst>
                <a:path w="884" h="884">
                  <a:moveTo>
                    <a:pt x="0" y="442"/>
                  </a:moveTo>
                  <a:lnTo>
                    <a:pt x="0" y="442"/>
                  </a:lnTo>
                  <a:cubicBezTo>
                    <a:pt x="0" y="198"/>
                    <a:pt x="198" y="0"/>
                    <a:pt x="442" y="0"/>
                  </a:cubicBezTo>
                  <a:cubicBezTo>
                    <a:pt x="686" y="0"/>
                    <a:pt x="884" y="198"/>
                    <a:pt x="884" y="442"/>
                  </a:cubicBezTo>
                  <a:cubicBezTo>
                    <a:pt x="884" y="686"/>
                    <a:pt x="686" y="884"/>
                    <a:pt x="442" y="884"/>
                  </a:cubicBezTo>
                  <a:cubicBezTo>
                    <a:pt x="198" y="884"/>
                    <a:pt x="0" y="686"/>
                    <a:pt x="0" y="442"/>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85097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758544" y="6589989"/>
            <a:ext cx="155492" cy="153888"/>
          </a:xfrm>
          <a:prstGeom prst="rect">
            <a:avLst/>
          </a:prstGeom>
        </p:spPr>
        <p:txBody>
          <a:bodyPr vert="horz" wrap="none" lIns="0" tIns="0" rIns="0" bIns="0" rtlCol="0" anchor="t" anchorCtr="0">
            <a:spAutoFit/>
          </a:bodyPr>
          <a:lstStyle>
            <a:lvl1pPr>
              <a:defRPr lang="en-IN" smtClean="0"/>
            </a:lvl1pPr>
          </a:lstStyle>
          <a:p>
            <a:fld id="{529AFA16-AEC4-7D4A-82F3-BDAE8E49079E}" type="slidenum">
              <a:rPr lang="en-IN" smtClean="0"/>
              <a:pPr/>
              <a:t>‹#›</a:t>
            </a:fld>
            <a:endParaRPr lang="en-IN"/>
          </a:p>
        </p:txBody>
      </p:sp>
    </p:spTree>
    <p:extLst>
      <p:ext uri="{BB962C8B-B14F-4D97-AF65-F5344CB8AC3E}">
        <p14:creationId xmlns:p14="http://schemas.microsoft.com/office/powerpoint/2010/main" val="12167693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122237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12663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57550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500" baseline="0">
                <a:solidFill>
                  <a:schemeClr val="tx2"/>
                </a:solidFill>
                <a:latin typeface="+mj-lt"/>
              </a:defRPr>
            </a:lvl1pPr>
          </a:lstStyle>
          <a:p>
            <a:r>
              <a:rPr lang="en-US"/>
              <a:t>Section title</a:t>
            </a:r>
          </a:p>
        </p:txBody>
      </p:sp>
    </p:spTree>
    <p:extLst>
      <p:ext uri="{BB962C8B-B14F-4D97-AF65-F5344CB8AC3E}">
        <p14:creationId xmlns:p14="http://schemas.microsoft.com/office/powerpoint/2010/main" val="258795661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76206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49256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319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83252"/>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957207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47F4D791-9F50-40E5-9CA8-87A272B297C7}"/>
              </a:ext>
            </a:extLst>
          </p:cNvPr>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948225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80409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Divider 2">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22B113DE-69A6-4939-945C-449A0980517A}"/>
              </a:ext>
            </a:extLst>
          </p:cNvPr>
          <p:cNvGrpSpPr>
            <a:grpSpLocks noChangeAspect="1"/>
          </p:cNvGrpSpPr>
          <p:nvPr userDrawn="1"/>
        </p:nvGrpSpPr>
        <p:grpSpPr bwMode="auto">
          <a:xfrm>
            <a:off x="5813425" y="115888"/>
            <a:ext cx="6015038" cy="6438900"/>
            <a:chOff x="3662" y="73"/>
            <a:chExt cx="3789" cy="4056"/>
          </a:xfrm>
        </p:grpSpPr>
        <p:sp>
          <p:nvSpPr>
            <p:cNvPr id="4" name="AutoShape 3">
              <a:extLst>
                <a:ext uri="{FF2B5EF4-FFF2-40B4-BE49-F238E27FC236}">
                  <a16:creationId xmlns:a16="http://schemas.microsoft.com/office/drawing/2014/main" id="{E7615EF8-FEAE-4271-8F7C-F39622D80E59}"/>
                </a:ext>
              </a:extLst>
            </p:cNvPr>
            <p:cNvSpPr>
              <a:spLocks noChangeAspect="1" noChangeArrowheads="1" noTextEdit="1"/>
            </p:cNvSpPr>
            <p:nvPr userDrawn="1"/>
          </p:nvSpPr>
          <p:spPr bwMode="auto">
            <a:xfrm>
              <a:off x="3662" y="73"/>
              <a:ext cx="3789" cy="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5">
              <a:extLst>
                <a:ext uri="{FF2B5EF4-FFF2-40B4-BE49-F238E27FC236}">
                  <a16:creationId xmlns:a16="http://schemas.microsoft.com/office/drawing/2014/main" id="{CB86E1EF-9EB6-4F39-8203-D2E2E18855F5}"/>
                </a:ext>
              </a:extLst>
            </p:cNvPr>
            <p:cNvSpPr>
              <a:spLocks/>
            </p:cNvSpPr>
            <p:nvPr userDrawn="1"/>
          </p:nvSpPr>
          <p:spPr bwMode="auto">
            <a:xfrm>
              <a:off x="3915" y="200"/>
              <a:ext cx="535" cy="314"/>
            </a:xfrm>
            <a:custGeom>
              <a:avLst/>
              <a:gdLst>
                <a:gd name="T0" fmla="*/ 504 w 504"/>
                <a:gd name="T1" fmla="*/ 0 h 296"/>
                <a:gd name="T2" fmla="*/ 504 w 504"/>
                <a:gd name="T3" fmla="*/ 0 h 296"/>
                <a:gd name="T4" fmla="*/ 0 w 504"/>
                <a:gd name="T5" fmla="*/ 296 h 296"/>
              </a:gdLst>
              <a:ahLst/>
              <a:cxnLst>
                <a:cxn ang="0">
                  <a:pos x="T0" y="T1"/>
                </a:cxn>
                <a:cxn ang="0">
                  <a:pos x="T2" y="T3"/>
                </a:cxn>
                <a:cxn ang="0">
                  <a:pos x="T4" y="T5"/>
                </a:cxn>
              </a:cxnLst>
              <a:rect l="0" t="0" r="r" b="b"/>
              <a:pathLst>
                <a:path w="504" h="296">
                  <a:moveTo>
                    <a:pt x="504" y="0"/>
                  </a:moveTo>
                  <a:lnTo>
                    <a:pt x="504" y="0"/>
                  </a:lnTo>
                  <a:lnTo>
                    <a:pt x="0" y="296"/>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9D632534-0F0C-4DA4-B29A-403829C0FB1B}"/>
                </a:ext>
              </a:extLst>
            </p:cNvPr>
            <p:cNvSpPr>
              <a:spLocks/>
            </p:cNvSpPr>
            <p:nvPr userDrawn="1"/>
          </p:nvSpPr>
          <p:spPr bwMode="auto">
            <a:xfrm>
              <a:off x="4177" y="2046"/>
              <a:ext cx="1042" cy="399"/>
            </a:xfrm>
            <a:custGeom>
              <a:avLst/>
              <a:gdLst>
                <a:gd name="T0" fmla="*/ 0 w 982"/>
                <a:gd name="T1" fmla="*/ 0 h 376"/>
                <a:gd name="T2" fmla="*/ 0 w 982"/>
                <a:gd name="T3" fmla="*/ 0 h 376"/>
                <a:gd name="T4" fmla="*/ 982 w 982"/>
                <a:gd name="T5" fmla="*/ 376 h 376"/>
              </a:gdLst>
              <a:ahLst/>
              <a:cxnLst>
                <a:cxn ang="0">
                  <a:pos x="T0" y="T1"/>
                </a:cxn>
                <a:cxn ang="0">
                  <a:pos x="T2" y="T3"/>
                </a:cxn>
                <a:cxn ang="0">
                  <a:pos x="T4" y="T5"/>
                </a:cxn>
              </a:cxnLst>
              <a:rect l="0" t="0" r="r" b="b"/>
              <a:pathLst>
                <a:path w="982" h="376">
                  <a:moveTo>
                    <a:pt x="0" y="0"/>
                  </a:moveTo>
                  <a:lnTo>
                    <a:pt x="0" y="0"/>
                  </a:lnTo>
                  <a:lnTo>
                    <a:pt x="982" y="376"/>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EA7BA98A-06B9-4CF4-BBCE-A7AD6802F2E0}"/>
                </a:ext>
              </a:extLst>
            </p:cNvPr>
            <p:cNvSpPr>
              <a:spLocks/>
            </p:cNvSpPr>
            <p:nvPr userDrawn="1"/>
          </p:nvSpPr>
          <p:spPr bwMode="auto">
            <a:xfrm>
              <a:off x="3821" y="4019"/>
              <a:ext cx="512" cy="0"/>
            </a:xfrm>
            <a:custGeom>
              <a:avLst/>
              <a:gdLst>
                <a:gd name="T0" fmla="*/ 0 w 482"/>
                <a:gd name="T1" fmla="*/ 0 w 482"/>
                <a:gd name="T2" fmla="*/ 482 w 482"/>
              </a:gdLst>
              <a:ahLst/>
              <a:cxnLst>
                <a:cxn ang="0">
                  <a:pos x="T0" y="0"/>
                </a:cxn>
                <a:cxn ang="0">
                  <a:pos x="T1" y="0"/>
                </a:cxn>
                <a:cxn ang="0">
                  <a:pos x="T2" y="0"/>
                </a:cxn>
              </a:cxnLst>
              <a:rect l="0" t="0" r="r" b="b"/>
              <a:pathLst>
                <a:path w="482">
                  <a:moveTo>
                    <a:pt x="0" y="0"/>
                  </a:moveTo>
                  <a:lnTo>
                    <a:pt x="0" y="0"/>
                  </a:lnTo>
                  <a:lnTo>
                    <a:pt x="482"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5EB53279-49BF-4BEA-A899-994AF47DE186}"/>
                </a:ext>
              </a:extLst>
            </p:cNvPr>
            <p:cNvSpPr>
              <a:spLocks/>
            </p:cNvSpPr>
            <p:nvPr userDrawn="1"/>
          </p:nvSpPr>
          <p:spPr bwMode="auto">
            <a:xfrm>
              <a:off x="5219" y="2445"/>
              <a:ext cx="339" cy="937"/>
            </a:xfrm>
            <a:custGeom>
              <a:avLst/>
              <a:gdLst>
                <a:gd name="T0" fmla="*/ 319 w 319"/>
                <a:gd name="T1" fmla="*/ 885 h 885"/>
                <a:gd name="T2" fmla="*/ 319 w 319"/>
                <a:gd name="T3" fmla="*/ 885 h 885"/>
                <a:gd name="T4" fmla="*/ 0 w 319"/>
                <a:gd name="T5" fmla="*/ 0 h 885"/>
              </a:gdLst>
              <a:ahLst/>
              <a:cxnLst>
                <a:cxn ang="0">
                  <a:pos x="T0" y="T1"/>
                </a:cxn>
                <a:cxn ang="0">
                  <a:pos x="T2" y="T3"/>
                </a:cxn>
                <a:cxn ang="0">
                  <a:pos x="T4" y="T5"/>
                </a:cxn>
              </a:cxnLst>
              <a:rect l="0" t="0" r="r" b="b"/>
              <a:pathLst>
                <a:path w="319" h="885">
                  <a:moveTo>
                    <a:pt x="319" y="885"/>
                  </a:moveTo>
                  <a:lnTo>
                    <a:pt x="319" y="885"/>
                  </a:lnTo>
                  <a:lnTo>
                    <a:pt x="0"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CE95EE8B-4833-48A0-8FCB-A8670127A8C0}"/>
                </a:ext>
              </a:extLst>
            </p:cNvPr>
            <p:cNvSpPr>
              <a:spLocks/>
            </p:cNvSpPr>
            <p:nvPr userDrawn="1"/>
          </p:nvSpPr>
          <p:spPr bwMode="auto">
            <a:xfrm>
              <a:off x="5219" y="2283"/>
              <a:ext cx="1449" cy="162"/>
            </a:xfrm>
            <a:custGeom>
              <a:avLst/>
              <a:gdLst>
                <a:gd name="T0" fmla="*/ 1365 w 1365"/>
                <a:gd name="T1" fmla="*/ 0 h 153"/>
                <a:gd name="T2" fmla="*/ 1365 w 1365"/>
                <a:gd name="T3" fmla="*/ 0 h 153"/>
                <a:gd name="T4" fmla="*/ 0 w 1365"/>
                <a:gd name="T5" fmla="*/ 153 h 153"/>
              </a:gdLst>
              <a:ahLst/>
              <a:cxnLst>
                <a:cxn ang="0">
                  <a:pos x="T0" y="T1"/>
                </a:cxn>
                <a:cxn ang="0">
                  <a:pos x="T2" y="T3"/>
                </a:cxn>
                <a:cxn ang="0">
                  <a:pos x="T4" y="T5"/>
                </a:cxn>
              </a:cxnLst>
              <a:rect l="0" t="0" r="r" b="b"/>
              <a:pathLst>
                <a:path w="1365" h="153">
                  <a:moveTo>
                    <a:pt x="1365" y="0"/>
                  </a:moveTo>
                  <a:lnTo>
                    <a:pt x="1365" y="0"/>
                  </a:lnTo>
                  <a:lnTo>
                    <a:pt x="0" y="153"/>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63E3277D-9ECC-4B98-9CDD-D4DFFE64F339}"/>
                </a:ext>
              </a:extLst>
            </p:cNvPr>
            <p:cNvSpPr>
              <a:spLocks/>
            </p:cNvSpPr>
            <p:nvPr userDrawn="1"/>
          </p:nvSpPr>
          <p:spPr bwMode="auto">
            <a:xfrm>
              <a:off x="5219" y="644"/>
              <a:ext cx="1316" cy="1801"/>
            </a:xfrm>
            <a:custGeom>
              <a:avLst/>
              <a:gdLst>
                <a:gd name="T0" fmla="*/ 1240 w 1240"/>
                <a:gd name="T1" fmla="*/ 0 h 1700"/>
                <a:gd name="T2" fmla="*/ 1240 w 1240"/>
                <a:gd name="T3" fmla="*/ 0 h 1700"/>
                <a:gd name="T4" fmla="*/ 0 w 1240"/>
                <a:gd name="T5" fmla="*/ 1700 h 1700"/>
              </a:gdLst>
              <a:ahLst/>
              <a:cxnLst>
                <a:cxn ang="0">
                  <a:pos x="T0" y="T1"/>
                </a:cxn>
                <a:cxn ang="0">
                  <a:pos x="T2" y="T3"/>
                </a:cxn>
                <a:cxn ang="0">
                  <a:pos x="T4" y="T5"/>
                </a:cxn>
              </a:cxnLst>
              <a:rect l="0" t="0" r="r" b="b"/>
              <a:pathLst>
                <a:path w="1240" h="1700">
                  <a:moveTo>
                    <a:pt x="1240" y="0"/>
                  </a:moveTo>
                  <a:lnTo>
                    <a:pt x="1240" y="0"/>
                  </a:lnTo>
                  <a:lnTo>
                    <a:pt x="0" y="170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F42DA8A6-E37D-43D8-B10F-5EC73FEFCDD8}"/>
                </a:ext>
              </a:extLst>
            </p:cNvPr>
            <p:cNvSpPr>
              <a:spLocks/>
            </p:cNvSpPr>
            <p:nvPr userDrawn="1"/>
          </p:nvSpPr>
          <p:spPr bwMode="auto">
            <a:xfrm>
              <a:off x="3915" y="514"/>
              <a:ext cx="1304" cy="1931"/>
            </a:xfrm>
            <a:custGeom>
              <a:avLst/>
              <a:gdLst>
                <a:gd name="T0" fmla="*/ 0 w 1229"/>
                <a:gd name="T1" fmla="*/ 0 h 1823"/>
                <a:gd name="T2" fmla="*/ 0 w 1229"/>
                <a:gd name="T3" fmla="*/ 0 h 1823"/>
                <a:gd name="T4" fmla="*/ 1229 w 1229"/>
                <a:gd name="T5" fmla="*/ 1823 h 1823"/>
              </a:gdLst>
              <a:ahLst/>
              <a:cxnLst>
                <a:cxn ang="0">
                  <a:pos x="T0" y="T1"/>
                </a:cxn>
                <a:cxn ang="0">
                  <a:pos x="T2" y="T3"/>
                </a:cxn>
                <a:cxn ang="0">
                  <a:pos x="T4" y="T5"/>
                </a:cxn>
              </a:cxnLst>
              <a:rect l="0" t="0" r="r" b="b"/>
              <a:pathLst>
                <a:path w="1229" h="1823">
                  <a:moveTo>
                    <a:pt x="0" y="0"/>
                  </a:moveTo>
                  <a:lnTo>
                    <a:pt x="0" y="0"/>
                  </a:lnTo>
                  <a:lnTo>
                    <a:pt x="1229" y="1823"/>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33571106-24D9-4EA0-AB17-A51DDC8A0157}"/>
                </a:ext>
              </a:extLst>
            </p:cNvPr>
            <p:cNvSpPr>
              <a:spLocks/>
            </p:cNvSpPr>
            <p:nvPr userDrawn="1"/>
          </p:nvSpPr>
          <p:spPr bwMode="auto">
            <a:xfrm>
              <a:off x="4333" y="2445"/>
              <a:ext cx="886" cy="1574"/>
            </a:xfrm>
            <a:custGeom>
              <a:avLst/>
              <a:gdLst>
                <a:gd name="T0" fmla="*/ 0 w 835"/>
                <a:gd name="T1" fmla="*/ 1486 h 1486"/>
                <a:gd name="T2" fmla="*/ 0 w 835"/>
                <a:gd name="T3" fmla="*/ 1486 h 1486"/>
                <a:gd name="T4" fmla="*/ 835 w 835"/>
                <a:gd name="T5" fmla="*/ 0 h 1486"/>
              </a:gdLst>
              <a:ahLst/>
              <a:cxnLst>
                <a:cxn ang="0">
                  <a:pos x="T0" y="T1"/>
                </a:cxn>
                <a:cxn ang="0">
                  <a:pos x="T2" y="T3"/>
                </a:cxn>
                <a:cxn ang="0">
                  <a:pos x="T4" y="T5"/>
                </a:cxn>
              </a:cxnLst>
              <a:rect l="0" t="0" r="r" b="b"/>
              <a:pathLst>
                <a:path w="835" h="1486">
                  <a:moveTo>
                    <a:pt x="0" y="1486"/>
                  </a:moveTo>
                  <a:lnTo>
                    <a:pt x="0" y="1486"/>
                  </a:lnTo>
                  <a:lnTo>
                    <a:pt x="835"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D7D7C163-D79A-4D36-BD39-2C226811F83A}"/>
                </a:ext>
              </a:extLst>
            </p:cNvPr>
            <p:cNvSpPr>
              <a:spLocks/>
            </p:cNvSpPr>
            <p:nvPr userDrawn="1"/>
          </p:nvSpPr>
          <p:spPr bwMode="auto">
            <a:xfrm>
              <a:off x="6668" y="1737"/>
              <a:ext cx="666" cy="546"/>
            </a:xfrm>
            <a:custGeom>
              <a:avLst/>
              <a:gdLst>
                <a:gd name="T0" fmla="*/ 628 w 628"/>
                <a:gd name="T1" fmla="*/ 0 h 515"/>
                <a:gd name="T2" fmla="*/ 628 w 628"/>
                <a:gd name="T3" fmla="*/ 0 h 515"/>
                <a:gd name="T4" fmla="*/ 0 w 628"/>
                <a:gd name="T5" fmla="*/ 515 h 515"/>
              </a:gdLst>
              <a:ahLst/>
              <a:cxnLst>
                <a:cxn ang="0">
                  <a:pos x="T0" y="T1"/>
                </a:cxn>
                <a:cxn ang="0">
                  <a:pos x="T2" y="T3"/>
                </a:cxn>
                <a:cxn ang="0">
                  <a:pos x="T4" y="T5"/>
                </a:cxn>
              </a:cxnLst>
              <a:rect l="0" t="0" r="r" b="b"/>
              <a:pathLst>
                <a:path w="628" h="515">
                  <a:moveTo>
                    <a:pt x="628" y="0"/>
                  </a:moveTo>
                  <a:lnTo>
                    <a:pt x="628" y="0"/>
                  </a:lnTo>
                  <a:lnTo>
                    <a:pt x="0" y="515"/>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a:extLst>
                <a:ext uri="{FF2B5EF4-FFF2-40B4-BE49-F238E27FC236}">
                  <a16:creationId xmlns:a16="http://schemas.microsoft.com/office/drawing/2014/main" id="{3036D6B3-04F5-425D-B9FC-2AF4F6B1049D}"/>
                </a:ext>
              </a:extLst>
            </p:cNvPr>
            <p:cNvSpPr>
              <a:spLocks/>
            </p:cNvSpPr>
            <p:nvPr userDrawn="1"/>
          </p:nvSpPr>
          <p:spPr bwMode="auto">
            <a:xfrm>
              <a:off x="6668" y="2283"/>
              <a:ext cx="666" cy="81"/>
            </a:xfrm>
            <a:custGeom>
              <a:avLst/>
              <a:gdLst>
                <a:gd name="T0" fmla="*/ 628 w 628"/>
                <a:gd name="T1" fmla="*/ 77 h 77"/>
                <a:gd name="T2" fmla="*/ 628 w 628"/>
                <a:gd name="T3" fmla="*/ 77 h 77"/>
                <a:gd name="T4" fmla="*/ 0 w 628"/>
                <a:gd name="T5" fmla="*/ 0 h 77"/>
              </a:gdLst>
              <a:ahLst/>
              <a:cxnLst>
                <a:cxn ang="0">
                  <a:pos x="T0" y="T1"/>
                </a:cxn>
                <a:cxn ang="0">
                  <a:pos x="T2" y="T3"/>
                </a:cxn>
                <a:cxn ang="0">
                  <a:pos x="T4" y="T5"/>
                </a:cxn>
              </a:cxnLst>
              <a:rect l="0" t="0" r="r" b="b"/>
              <a:pathLst>
                <a:path w="628" h="77">
                  <a:moveTo>
                    <a:pt x="628" y="77"/>
                  </a:moveTo>
                  <a:lnTo>
                    <a:pt x="628" y="77"/>
                  </a:lnTo>
                  <a:lnTo>
                    <a:pt x="0"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a:extLst>
                <a:ext uri="{FF2B5EF4-FFF2-40B4-BE49-F238E27FC236}">
                  <a16:creationId xmlns:a16="http://schemas.microsoft.com/office/drawing/2014/main" id="{395FF7AA-81F4-4BD3-838B-A775543ECF9A}"/>
                </a:ext>
              </a:extLst>
            </p:cNvPr>
            <p:cNvSpPr>
              <a:spLocks/>
            </p:cNvSpPr>
            <p:nvPr userDrawn="1"/>
          </p:nvSpPr>
          <p:spPr bwMode="auto">
            <a:xfrm>
              <a:off x="6668" y="2283"/>
              <a:ext cx="505" cy="585"/>
            </a:xfrm>
            <a:custGeom>
              <a:avLst/>
              <a:gdLst>
                <a:gd name="T0" fmla="*/ 476 w 476"/>
                <a:gd name="T1" fmla="*/ 553 h 553"/>
                <a:gd name="T2" fmla="*/ 476 w 476"/>
                <a:gd name="T3" fmla="*/ 553 h 553"/>
                <a:gd name="T4" fmla="*/ 0 w 476"/>
                <a:gd name="T5" fmla="*/ 0 h 553"/>
              </a:gdLst>
              <a:ahLst/>
              <a:cxnLst>
                <a:cxn ang="0">
                  <a:pos x="T0" y="T1"/>
                </a:cxn>
                <a:cxn ang="0">
                  <a:pos x="T2" y="T3"/>
                </a:cxn>
                <a:cxn ang="0">
                  <a:pos x="T4" y="T5"/>
                </a:cxn>
              </a:cxnLst>
              <a:rect l="0" t="0" r="r" b="b"/>
              <a:pathLst>
                <a:path w="476" h="553">
                  <a:moveTo>
                    <a:pt x="476" y="553"/>
                  </a:moveTo>
                  <a:lnTo>
                    <a:pt x="476" y="553"/>
                  </a:lnTo>
                  <a:lnTo>
                    <a:pt x="0"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A7453450-5EC8-41C5-A19B-293F87D3E7CC}"/>
                </a:ext>
              </a:extLst>
            </p:cNvPr>
            <p:cNvSpPr>
              <a:spLocks/>
            </p:cNvSpPr>
            <p:nvPr userDrawn="1"/>
          </p:nvSpPr>
          <p:spPr bwMode="auto">
            <a:xfrm>
              <a:off x="3662" y="261"/>
              <a:ext cx="506" cy="505"/>
            </a:xfrm>
            <a:custGeom>
              <a:avLst/>
              <a:gdLst>
                <a:gd name="T0" fmla="*/ 0 w 477"/>
                <a:gd name="T1" fmla="*/ 239 h 477"/>
                <a:gd name="T2" fmla="*/ 0 w 477"/>
                <a:gd name="T3" fmla="*/ 239 h 477"/>
                <a:gd name="T4" fmla="*/ 238 w 477"/>
                <a:gd name="T5" fmla="*/ 0 h 477"/>
                <a:gd name="T6" fmla="*/ 477 w 477"/>
                <a:gd name="T7" fmla="*/ 239 h 477"/>
                <a:gd name="T8" fmla="*/ 238 w 477"/>
                <a:gd name="T9" fmla="*/ 477 h 477"/>
                <a:gd name="T10" fmla="*/ 0 w 477"/>
                <a:gd name="T11" fmla="*/ 239 h 477"/>
              </a:gdLst>
              <a:ahLst/>
              <a:cxnLst>
                <a:cxn ang="0">
                  <a:pos x="T0" y="T1"/>
                </a:cxn>
                <a:cxn ang="0">
                  <a:pos x="T2" y="T3"/>
                </a:cxn>
                <a:cxn ang="0">
                  <a:pos x="T4" y="T5"/>
                </a:cxn>
                <a:cxn ang="0">
                  <a:pos x="T6" y="T7"/>
                </a:cxn>
                <a:cxn ang="0">
                  <a:pos x="T8" y="T9"/>
                </a:cxn>
                <a:cxn ang="0">
                  <a:pos x="T10" y="T11"/>
                </a:cxn>
              </a:cxnLst>
              <a:rect l="0" t="0" r="r" b="b"/>
              <a:pathLst>
                <a:path w="477" h="477">
                  <a:moveTo>
                    <a:pt x="0" y="239"/>
                  </a:moveTo>
                  <a:lnTo>
                    <a:pt x="0" y="239"/>
                  </a:lnTo>
                  <a:cubicBezTo>
                    <a:pt x="0" y="107"/>
                    <a:pt x="106" y="0"/>
                    <a:pt x="238" y="0"/>
                  </a:cubicBezTo>
                  <a:cubicBezTo>
                    <a:pt x="370" y="0"/>
                    <a:pt x="477" y="107"/>
                    <a:pt x="477" y="239"/>
                  </a:cubicBezTo>
                  <a:cubicBezTo>
                    <a:pt x="477" y="370"/>
                    <a:pt x="370" y="477"/>
                    <a:pt x="238" y="477"/>
                  </a:cubicBezTo>
                  <a:cubicBezTo>
                    <a:pt x="106" y="477"/>
                    <a:pt x="0" y="370"/>
                    <a:pt x="0" y="239"/>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7">
              <a:extLst>
                <a:ext uri="{FF2B5EF4-FFF2-40B4-BE49-F238E27FC236}">
                  <a16:creationId xmlns:a16="http://schemas.microsoft.com/office/drawing/2014/main" id="{75D93647-659F-4475-8487-F1DA09180041}"/>
                </a:ext>
              </a:extLst>
            </p:cNvPr>
            <p:cNvSpPr>
              <a:spLocks/>
            </p:cNvSpPr>
            <p:nvPr userDrawn="1"/>
          </p:nvSpPr>
          <p:spPr bwMode="auto">
            <a:xfrm>
              <a:off x="6455" y="2071"/>
              <a:ext cx="426" cy="424"/>
            </a:xfrm>
            <a:custGeom>
              <a:avLst/>
              <a:gdLst>
                <a:gd name="T0" fmla="*/ 0 w 401"/>
                <a:gd name="T1" fmla="*/ 200 h 401"/>
                <a:gd name="T2" fmla="*/ 0 w 401"/>
                <a:gd name="T3" fmla="*/ 200 h 401"/>
                <a:gd name="T4" fmla="*/ 200 w 401"/>
                <a:gd name="T5" fmla="*/ 0 h 401"/>
                <a:gd name="T6" fmla="*/ 401 w 401"/>
                <a:gd name="T7" fmla="*/ 200 h 401"/>
                <a:gd name="T8" fmla="*/ 200 w 401"/>
                <a:gd name="T9" fmla="*/ 401 h 401"/>
                <a:gd name="T10" fmla="*/ 0 w 401"/>
                <a:gd name="T11" fmla="*/ 200 h 401"/>
              </a:gdLst>
              <a:ahLst/>
              <a:cxnLst>
                <a:cxn ang="0">
                  <a:pos x="T0" y="T1"/>
                </a:cxn>
                <a:cxn ang="0">
                  <a:pos x="T2" y="T3"/>
                </a:cxn>
                <a:cxn ang="0">
                  <a:pos x="T4" y="T5"/>
                </a:cxn>
                <a:cxn ang="0">
                  <a:pos x="T6" y="T7"/>
                </a:cxn>
                <a:cxn ang="0">
                  <a:pos x="T8" y="T9"/>
                </a:cxn>
                <a:cxn ang="0">
                  <a:pos x="T10" y="T11"/>
                </a:cxn>
              </a:cxnLst>
              <a:rect l="0" t="0" r="r" b="b"/>
              <a:pathLst>
                <a:path w="401" h="401">
                  <a:moveTo>
                    <a:pt x="0" y="200"/>
                  </a:moveTo>
                  <a:lnTo>
                    <a:pt x="0" y="200"/>
                  </a:lnTo>
                  <a:cubicBezTo>
                    <a:pt x="0" y="89"/>
                    <a:pt x="90" y="0"/>
                    <a:pt x="200" y="0"/>
                  </a:cubicBezTo>
                  <a:cubicBezTo>
                    <a:pt x="311" y="0"/>
                    <a:pt x="401" y="89"/>
                    <a:pt x="401" y="200"/>
                  </a:cubicBezTo>
                  <a:cubicBezTo>
                    <a:pt x="401" y="311"/>
                    <a:pt x="311" y="401"/>
                    <a:pt x="200" y="401"/>
                  </a:cubicBezTo>
                  <a:cubicBezTo>
                    <a:pt x="90" y="401"/>
                    <a:pt x="0" y="311"/>
                    <a:pt x="0" y="200"/>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8">
              <a:extLst>
                <a:ext uri="{FF2B5EF4-FFF2-40B4-BE49-F238E27FC236}">
                  <a16:creationId xmlns:a16="http://schemas.microsoft.com/office/drawing/2014/main" id="{BCA16172-59BB-4D11-8221-697DD50B8133}"/>
                </a:ext>
              </a:extLst>
            </p:cNvPr>
            <p:cNvSpPr>
              <a:spLocks/>
            </p:cNvSpPr>
            <p:nvPr userDrawn="1"/>
          </p:nvSpPr>
          <p:spPr bwMode="auto">
            <a:xfrm>
              <a:off x="6401" y="512"/>
              <a:ext cx="267" cy="265"/>
            </a:xfrm>
            <a:custGeom>
              <a:avLst/>
              <a:gdLst>
                <a:gd name="T0" fmla="*/ 0 w 251"/>
                <a:gd name="T1" fmla="*/ 125 h 251"/>
                <a:gd name="T2" fmla="*/ 0 w 251"/>
                <a:gd name="T3" fmla="*/ 125 h 251"/>
                <a:gd name="T4" fmla="*/ 126 w 251"/>
                <a:gd name="T5" fmla="*/ 0 h 251"/>
                <a:gd name="T6" fmla="*/ 251 w 251"/>
                <a:gd name="T7" fmla="*/ 125 h 251"/>
                <a:gd name="T8" fmla="*/ 126 w 251"/>
                <a:gd name="T9" fmla="*/ 251 h 251"/>
                <a:gd name="T10" fmla="*/ 0 w 251"/>
                <a:gd name="T11" fmla="*/ 125 h 251"/>
              </a:gdLst>
              <a:ahLst/>
              <a:cxnLst>
                <a:cxn ang="0">
                  <a:pos x="T0" y="T1"/>
                </a:cxn>
                <a:cxn ang="0">
                  <a:pos x="T2" y="T3"/>
                </a:cxn>
                <a:cxn ang="0">
                  <a:pos x="T4" y="T5"/>
                </a:cxn>
                <a:cxn ang="0">
                  <a:pos x="T6" y="T7"/>
                </a:cxn>
                <a:cxn ang="0">
                  <a:pos x="T8" y="T9"/>
                </a:cxn>
                <a:cxn ang="0">
                  <a:pos x="T10" y="T11"/>
                </a:cxn>
              </a:cxnLst>
              <a:rect l="0" t="0" r="r" b="b"/>
              <a:pathLst>
                <a:path w="251" h="251">
                  <a:moveTo>
                    <a:pt x="0" y="125"/>
                  </a:moveTo>
                  <a:lnTo>
                    <a:pt x="0" y="125"/>
                  </a:lnTo>
                  <a:cubicBezTo>
                    <a:pt x="0" y="56"/>
                    <a:pt x="56" y="0"/>
                    <a:pt x="126" y="0"/>
                  </a:cubicBezTo>
                  <a:cubicBezTo>
                    <a:pt x="195" y="0"/>
                    <a:pt x="251" y="56"/>
                    <a:pt x="251" y="125"/>
                  </a:cubicBezTo>
                  <a:cubicBezTo>
                    <a:pt x="251" y="195"/>
                    <a:pt x="195" y="251"/>
                    <a:pt x="126" y="251"/>
                  </a:cubicBezTo>
                  <a:cubicBezTo>
                    <a:pt x="56" y="251"/>
                    <a:pt x="0" y="195"/>
                    <a:pt x="0" y="125"/>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9">
              <a:extLst>
                <a:ext uri="{FF2B5EF4-FFF2-40B4-BE49-F238E27FC236}">
                  <a16:creationId xmlns:a16="http://schemas.microsoft.com/office/drawing/2014/main" id="{762F4B61-EB30-4BCE-89B5-96511B62EE15}"/>
                </a:ext>
              </a:extLst>
            </p:cNvPr>
            <p:cNvSpPr>
              <a:spLocks/>
            </p:cNvSpPr>
            <p:nvPr userDrawn="1"/>
          </p:nvSpPr>
          <p:spPr bwMode="auto">
            <a:xfrm>
              <a:off x="7201" y="1604"/>
              <a:ext cx="267" cy="267"/>
            </a:xfrm>
            <a:custGeom>
              <a:avLst/>
              <a:gdLst>
                <a:gd name="T0" fmla="*/ 0 w 251"/>
                <a:gd name="T1" fmla="*/ 126 h 252"/>
                <a:gd name="T2" fmla="*/ 0 w 251"/>
                <a:gd name="T3" fmla="*/ 126 h 252"/>
                <a:gd name="T4" fmla="*/ 125 w 251"/>
                <a:gd name="T5" fmla="*/ 0 h 252"/>
                <a:gd name="T6" fmla="*/ 251 w 251"/>
                <a:gd name="T7" fmla="*/ 126 h 252"/>
                <a:gd name="T8" fmla="*/ 125 w 251"/>
                <a:gd name="T9" fmla="*/ 252 h 252"/>
                <a:gd name="T10" fmla="*/ 0 w 251"/>
                <a:gd name="T11" fmla="*/ 126 h 252"/>
              </a:gdLst>
              <a:ahLst/>
              <a:cxnLst>
                <a:cxn ang="0">
                  <a:pos x="T0" y="T1"/>
                </a:cxn>
                <a:cxn ang="0">
                  <a:pos x="T2" y="T3"/>
                </a:cxn>
                <a:cxn ang="0">
                  <a:pos x="T4" y="T5"/>
                </a:cxn>
                <a:cxn ang="0">
                  <a:pos x="T6" y="T7"/>
                </a:cxn>
                <a:cxn ang="0">
                  <a:pos x="T8" y="T9"/>
                </a:cxn>
                <a:cxn ang="0">
                  <a:pos x="T10" y="T11"/>
                </a:cxn>
              </a:cxnLst>
              <a:rect l="0" t="0" r="r" b="b"/>
              <a:pathLst>
                <a:path w="251" h="252">
                  <a:moveTo>
                    <a:pt x="0" y="126"/>
                  </a:moveTo>
                  <a:lnTo>
                    <a:pt x="0" y="126"/>
                  </a:lnTo>
                  <a:cubicBezTo>
                    <a:pt x="0" y="56"/>
                    <a:pt x="56" y="0"/>
                    <a:pt x="125" y="0"/>
                  </a:cubicBezTo>
                  <a:cubicBezTo>
                    <a:pt x="195" y="0"/>
                    <a:pt x="251" y="56"/>
                    <a:pt x="251" y="126"/>
                  </a:cubicBezTo>
                  <a:cubicBezTo>
                    <a:pt x="251" y="195"/>
                    <a:pt x="195" y="252"/>
                    <a:pt x="125" y="252"/>
                  </a:cubicBezTo>
                  <a:cubicBezTo>
                    <a:pt x="56" y="252"/>
                    <a:pt x="0" y="195"/>
                    <a:pt x="0" y="126"/>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0">
              <a:extLst>
                <a:ext uri="{FF2B5EF4-FFF2-40B4-BE49-F238E27FC236}">
                  <a16:creationId xmlns:a16="http://schemas.microsoft.com/office/drawing/2014/main" id="{2786AE07-C210-4E5B-A49D-BEE30EF621A8}"/>
                </a:ext>
              </a:extLst>
            </p:cNvPr>
            <p:cNvSpPr>
              <a:spLocks/>
            </p:cNvSpPr>
            <p:nvPr userDrawn="1"/>
          </p:nvSpPr>
          <p:spPr bwMode="auto">
            <a:xfrm>
              <a:off x="7039" y="2735"/>
              <a:ext cx="268" cy="267"/>
            </a:xfrm>
            <a:custGeom>
              <a:avLst/>
              <a:gdLst>
                <a:gd name="T0" fmla="*/ 0 w 252"/>
                <a:gd name="T1" fmla="*/ 126 h 252"/>
                <a:gd name="T2" fmla="*/ 0 w 252"/>
                <a:gd name="T3" fmla="*/ 126 h 252"/>
                <a:gd name="T4" fmla="*/ 126 w 252"/>
                <a:gd name="T5" fmla="*/ 0 h 252"/>
                <a:gd name="T6" fmla="*/ 252 w 252"/>
                <a:gd name="T7" fmla="*/ 126 h 252"/>
                <a:gd name="T8" fmla="*/ 126 w 252"/>
                <a:gd name="T9" fmla="*/ 252 h 252"/>
                <a:gd name="T10" fmla="*/ 0 w 252"/>
                <a:gd name="T11" fmla="*/ 126 h 252"/>
              </a:gdLst>
              <a:ahLst/>
              <a:cxnLst>
                <a:cxn ang="0">
                  <a:pos x="T0" y="T1"/>
                </a:cxn>
                <a:cxn ang="0">
                  <a:pos x="T2" y="T3"/>
                </a:cxn>
                <a:cxn ang="0">
                  <a:pos x="T4" y="T5"/>
                </a:cxn>
                <a:cxn ang="0">
                  <a:pos x="T6" y="T7"/>
                </a:cxn>
                <a:cxn ang="0">
                  <a:pos x="T8" y="T9"/>
                </a:cxn>
                <a:cxn ang="0">
                  <a:pos x="T10" y="T11"/>
                </a:cxn>
              </a:cxnLst>
              <a:rect l="0" t="0" r="r" b="b"/>
              <a:pathLst>
                <a:path w="252" h="252">
                  <a:moveTo>
                    <a:pt x="0" y="126"/>
                  </a:moveTo>
                  <a:lnTo>
                    <a:pt x="0" y="126"/>
                  </a:lnTo>
                  <a:cubicBezTo>
                    <a:pt x="0" y="57"/>
                    <a:pt x="56" y="0"/>
                    <a:pt x="126" y="0"/>
                  </a:cubicBezTo>
                  <a:cubicBezTo>
                    <a:pt x="195" y="0"/>
                    <a:pt x="252" y="57"/>
                    <a:pt x="252" y="126"/>
                  </a:cubicBezTo>
                  <a:cubicBezTo>
                    <a:pt x="252" y="196"/>
                    <a:pt x="195" y="252"/>
                    <a:pt x="126" y="252"/>
                  </a:cubicBezTo>
                  <a:cubicBezTo>
                    <a:pt x="56" y="252"/>
                    <a:pt x="0" y="196"/>
                    <a:pt x="0" y="126"/>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1">
              <a:extLst>
                <a:ext uri="{FF2B5EF4-FFF2-40B4-BE49-F238E27FC236}">
                  <a16:creationId xmlns:a16="http://schemas.microsoft.com/office/drawing/2014/main" id="{275AD1C8-6EA6-4C20-95AF-B3742765C43F}"/>
                </a:ext>
              </a:extLst>
            </p:cNvPr>
            <p:cNvSpPr>
              <a:spLocks/>
            </p:cNvSpPr>
            <p:nvPr userDrawn="1"/>
          </p:nvSpPr>
          <p:spPr bwMode="auto">
            <a:xfrm>
              <a:off x="5425" y="3249"/>
              <a:ext cx="266" cy="266"/>
            </a:xfrm>
            <a:custGeom>
              <a:avLst/>
              <a:gdLst>
                <a:gd name="T0" fmla="*/ 0 w 251"/>
                <a:gd name="T1" fmla="*/ 126 h 252"/>
                <a:gd name="T2" fmla="*/ 0 w 251"/>
                <a:gd name="T3" fmla="*/ 126 h 252"/>
                <a:gd name="T4" fmla="*/ 125 w 251"/>
                <a:gd name="T5" fmla="*/ 0 h 252"/>
                <a:gd name="T6" fmla="*/ 251 w 251"/>
                <a:gd name="T7" fmla="*/ 126 h 252"/>
                <a:gd name="T8" fmla="*/ 125 w 251"/>
                <a:gd name="T9" fmla="*/ 252 h 252"/>
                <a:gd name="T10" fmla="*/ 0 w 251"/>
                <a:gd name="T11" fmla="*/ 126 h 252"/>
              </a:gdLst>
              <a:ahLst/>
              <a:cxnLst>
                <a:cxn ang="0">
                  <a:pos x="T0" y="T1"/>
                </a:cxn>
                <a:cxn ang="0">
                  <a:pos x="T2" y="T3"/>
                </a:cxn>
                <a:cxn ang="0">
                  <a:pos x="T4" y="T5"/>
                </a:cxn>
                <a:cxn ang="0">
                  <a:pos x="T6" y="T7"/>
                </a:cxn>
                <a:cxn ang="0">
                  <a:pos x="T8" y="T9"/>
                </a:cxn>
                <a:cxn ang="0">
                  <a:pos x="T10" y="T11"/>
                </a:cxn>
              </a:cxnLst>
              <a:rect l="0" t="0" r="r" b="b"/>
              <a:pathLst>
                <a:path w="251" h="252">
                  <a:moveTo>
                    <a:pt x="0" y="126"/>
                  </a:moveTo>
                  <a:lnTo>
                    <a:pt x="0" y="126"/>
                  </a:lnTo>
                  <a:cubicBezTo>
                    <a:pt x="0" y="56"/>
                    <a:pt x="56" y="0"/>
                    <a:pt x="125" y="0"/>
                  </a:cubicBezTo>
                  <a:cubicBezTo>
                    <a:pt x="195" y="0"/>
                    <a:pt x="251" y="56"/>
                    <a:pt x="251" y="126"/>
                  </a:cubicBezTo>
                  <a:cubicBezTo>
                    <a:pt x="251" y="195"/>
                    <a:pt x="195" y="252"/>
                    <a:pt x="125" y="252"/>
                  </a:cubicBezTo>
                  <a:cubicBezTo>
                    <a:pt x="56" y="252"/>
                    <a:pt x="0" y="195"/>
                    <a:pt x="0" y="126"/>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
              <a:extLst>
                <a:ext uri="{FF2B5EF4-FFF2-40B4-BE49-F238E27FC236}">
                  <a16:creationId xmlns:a16="http://schemas.microsoft.com/office/drawing/2014/main" id="{8E1CB8EA-6F38-4573-ABBA-4295F2083E91}"/>
                </a:ext>
              </a:extLst>
            </p:cNvPr>
            <p:cNvSpPr>
              <a:spLocks/>
            </p:cNvSpPr>
            <p:nvPr userDrawn="1"/>
          </p:nvSpPr>
          <p:spPr bwMode="auto">
            <a:xfrm>
              <a:off x="4044" y="1913"/>
              <a:ext cx="266" cy="266"/>
            </a:xfrm>
            <a:custGeom>
              <a:avLst/>
              <a:gdLst>
                <a:gd name="T0" fmla="*/ 0 w 251"/>
                <a:gd name="T1" fmla="*/ 126 h 251"/>
                <a:gd name="T2" fmla="*/ 0 w 251"/>
                <a:gd name="T3" fmla="*/ 126 h 251"/>
                <a:gd name="T4" fmla="*/ 125 w 251"/>
                <a:gd name="T5" fmla="*/ 0 h 251"/>
                <a:gd name="T6" fmla="*/ 251 w 251"/>
                <a:gd name="T7" fmla="*/ 126 h 251"/>
                <a:gd name="T8" fmla="*/ 125 w 251"/>
                <a:gd name="T9" fmla="*/ 251 h 251"/>
                <a:gd name="T10" fmla="*/ 0 w 251"/>
                <a:gd name="T11" fmla="*/ 126 h 251"/>
              </a:gdLst>
              <a:ahLst/>
              <a:cxnLst>
                <a:cxn ang="0">
                  <a:pos x="T0" y="T1"/>
                </a:cxn>
                <a:cxn ang="0">
                  <a:pos x="T2" y="T3"/>
                </a:cxn>
                <a:cxn ang="0">
                  <a:pos x="T4" y="T5"/>
                </a:cxn>
                <a:cxn ang="0">
                  <a:pos x="T6" y="T7"/>
                </a:cxn>
                <a:cxn ang="0">
                  <a:pos x="T8" y="T9"/>
                </a:cxn>
                <a:cxn ang="0">
                  <a:pos x="T10" y="T11"/>
                </a:cxn>
              </a:cxnLst>
              <a:rect l="0" t="0" r="r" b="b"/>
              <a:pathLst>
                <a:path w="251" h="251">
                  <a:moveTo>
                    <a:pt x="0" y="126"/>
                  </a:moveTo>
                  <a:lnTo>
                    <a:pt x="0" y="126"/>
                  </a:lnTo>
                  <a:cubicBezTo>
                    <a:pt x="0" y="56"/>
                    <a:pt x="56" y="0"/>
                    <a:pt x="125" y="0"/>
                  </a:cubicBezTo>
                  <a:cubicBezTo>
                    <a:pt x="195" y="0"/>
                    <a:pt x="251" y="56"/>
                    <a:pt x="251" y="126"/>
                  </a:cubicBezTo>
                  <a:cubicBezTo>
                    <a:pt x="251" y="195"/>
                    <a:pt x="195" y="251"/>
                    <a:pt x="125" y="251"/>
                  </a:cubicBezTo>
                  <a:cubicBezTo>
                    <a:pt x="56" y="251"/>
                    <a:pt x="0" y="195"/>
                    <a:pt x="0" y="126"/>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3">
              <a:extLst>
                <a:ext uri="{FF2B5EF4-FFF2-40B4-BE49-F238E27FC236}">
                  <a16:creationId xmlns:a16="http://schemas.microsoft.com/office/drawing/2014/main" id="{1AA8725C-FE22-443B-8E67-962CAECB0683}"/>
                </a:ext>
              </a:extLst>
            </p:cNvPr>
            <p:cNvSpPr>
              <a:spLocks/>
            </p:cNvSpPr>
            <p:nvPr userDrawn="1"/>
          </p:nvSpPr>
          <p:spPr bwMode="auto">
            <a:xfrm>
              <a:off x="4317" y="68"/>
              <a:ext cx="266" cy="266"/>
            </a:xfrm>
            <a:custGeom>
              <a:avLst/>
              <a:gdLst>
                <a:gd name="T0" fmla="*/ 0 w 251"/>
                <a:gd name="T1" fmla="*/ 125 h 251"/>
                <a:gd name="T2" fmla="*/ 0 w 251"/>
                <a:gd name="T3" fmla="*/ 125 h 251"/>
                <a:gd name="T4" fmla="*/ 125 w 251"/>
                <a:gd name="T5" fmla="*/ 0 h 251"/>
                <a:gd name="T6" fmla="*/ 251 w 251"/>
                <a:gd name="T7" fmla="*/ 125 h 251"/>
                <a:gd name="T8" fmla="*/ 125 w 251"/>
                <a:gd name="T9" fmla="*/ 251 h 251"/>
                <a:gd name="T10" fmla="*/ 0 w 251"/>
                <a:gd name="T11" fmla="*/ 125 h 251"/>
              </a:gdLst>
              <a:ahLst/>
              <a:cxnLst>
                <a:cxn ang="0">
                  <a:pos x="T0" y="T1"/>
                </a:cxn>
                <a:cxn ang="0">
                  <a:pos x="T2" y="T3"/>
                </a:cxn>
                <a:cxn ang="0">
                  <a:pos x="T4" y="T5"/>
                </a:cxn>
                <a:cxn ang="0">
                  <a:pos x="T6" y="T7"/>
                </a:cxn>
                <a:cxn ang="0">
                  <a:pos x="T8" y="T9"/>
                </a:cxn>
                <a:cxn ang="0">
                  <a:pos x="T10" y="T11"/>
                </a:cxn>
              </a:cxnLst>
              <a:rect l="0" t="0" r="r" b="b"/>
              <a:pathLst>
                <a:path w="251" h="251">
                  <a:moveTo>
                    <a:pt x="0" y="125"/>
                  </a:moveTo>
                  <a:lnTo>
                    <a:pt x="0" y="125"/>
                  </a:lnTo>
                  <a:cubicBezTo>
                    <a:pt x="0" y="55"/>
                    <a:pt x="56" y="0"/>
                    <a:pt x="125" y="0"/>
                  </a:cubicBezTo>
                  <a:cubicBezTo>
                    <a:pt x="195" y="0"/>
                    <a:pt x="251" y="55"/>
                    <a:pt x="251" y="125"/>
                  </a:cubicBezTo>
                  <a:cubicBezTo>
                    <a:pt x="251" y="194"/>
                    <a:pt x="195" y="251"/>
                    <a:pt x="125" y="251"/>
                  </a:cubicBezTo>
                  <a:cubicBezTo>
                    <a:pt x="56" y="251"/>
                    <a:pt x="0" y="194"/>
                    <a:pt x="0" y="125"/>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4">
              <a:extLst>
                <a:ext uri="{FF2B5EF4-FFF2-40B4-BE49-F238E27FC236}">
                  <a16:creationId xmlns:a16="http://schemas.microsoft.com/office/drawing/2014/main" id="{30D7793F-2065-462A-8896-D823BA9DE503}"/>
                </a:ext>
              </a:extLst>
            </p:cNvPr>
            <p:cNvSpPr>
              <a:spLocks/>
            </p:cNvSpPr>
            <p:nvPr userDrawn="1"/>
          </p:nvSpPr>
          <p:spPr bwMode="auto">
            <a:xfrm>
              <a:off x="3700" y="3898"/>
              <a:ext cx="241" cy="241"/>
            </a:xfrm>
            <a:custGeom>
              <a:avLst/>
              <a:gdLst>
                <a:gd name="T0" fmla="*/ 0 w 227"/>
                <a:gd name="T1" fmla="*/ 114 h 228"/>
                <a:gd name="T2" fmla="*/ 0 w 227"/>
                <a:gd name="T3" fmla="*/ 114 h 228"/>
                <a:gd name="T4" fmla="*/ 114 w 227"/>
                <a:gd name="T5" fmla="*/ 0 h 228"/>
                <a:gd name="T6" fmla="*/ 227 w 227"/>
                <a:gd name="T7" fmla="*/ 114 h 228"/>
                <a:gd name="T8" fmla="*/ 114 w 227"/>
                <a:gd name="T9" fmla="*/ 228 h 228"/>
                <a:gd name="T10" fmla="*/ 0 w 227"/>
                <a:gd name="T11" fmla="*/ 114 h 228"/>
              </a:gdLst>
              <a:ahLst/>
              <a:cxnLst>
                <a:cxn ang="0">
                  <a:pos x="T0" y="T1"/>
                </a:cxn>
                <a:cxn ang="0">
                  <a:pos x="T2" y="T3"/>
                </a:cxn>
                <a:cxn ang="0">
                  <a:pos x="T4" y="T5"/>
                </a:cxn>
                <a:cxn ang="0">
                  <a:pos x="T6" y="T7"/>
                </a:cxn>
                <a:cxn ang="0">
                  <a:pos x="T8" y="T9"/>
                </a:cxn>
                <a:cxn ang="0">
                  <a:pos x="T10" y="T11"/>
                </a:cxn>
              </a:cxnLst>
              <a:rect l="0" t="0" r="r" b="b"/>
              <a:pathLst>
                <a:path w="227" h="228">
                  <a:moveTo>
                    <a:pt x="0" y="114"/>
                  </a:moveTo>
                  <a:lnTo>
                    <a:pt x="0" y="114"/>
                  </a:lnTo>
                  <a:cubicBezTo>
                    <a:pt x="0" y="51"/>
                    <a:pt x="51" y="0"/>
                    <a:pt x="114" y="0"/>
                  </a:cubicBezTo>
                  <a:cubicBezTo>
                    <a:pt x="176" y="0"/>
                    <a:pt x="227" y="51"/>
                    <a:pt x="227" y="114"/>
                  </a:cubicBezTo>
                  <a:cubicBezTo>
                    <a:pt x="227" y="177"/>
                    <a:pt x="176" y="228"/>
                    <a:pt x="114" y="228"/>
                  </a:cubicBezTo>
                  <a:cubicBezTo>
                    <a:pt x="51" y="228"/>
                    <a:pt x="0" y="177"/>
                    <a:pt x="0" y="114"/>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5">
              <a:extLst>
                <a:ext uri="{FF2B5EF4-FFF2-40B4-BE49-F238E27FC236}">
                  <a16:creationId xmlns:a16="http://schemas.microsoft.com/office/drawing/2014/main" id="{FBD7EB34-8C0A-44CB-8545-66F8CF80EAC3}"/>
                </a:ext>
              </a:extLst>
            </p:cNvPr>
            <p:cNvSpPr>
              <a:spLocks/>
            </p:cNvSpPr>
            <p:nvPr userDrawn="1"/>
          </p:nvSpPr>
          <p:spPr bwMode="auto">
            <a:xfrm>
              <a:off x="4212" y="3898"/>
              <a:ext cx="241" cy="241"/>
            </a:xfrm>
            <a:custGeom>
              <a:avLst/>
              <a:gdLst>
                <a:gd name="T0" fmla="*/ 0 w 227"/>
                <a:gd name="T1" fmla="*/ 114 h 228"/>
                <a:gd name="T2" fmla="*/ 0 w 227"/>
                <a:gd name="T3" fmla="*/ 114 h 228"/>
                <a:gd name="T4" fmla="*/ 114 w 227"/>
                <a:gd name="T5" fmla="*/ 0 h 228"/>
                <a:gd name="T6" fmla="*/ 227 w 227"/>
                <a:gd name="T7" fmla="*/ 114 h 228"/>
                <a:gd name="T8" fmla="*/ 114 w 227"/>
                <a:gd name="T9" fmla="*/ 228 h 228"/>
                <a:gd name="T10" fmla="*/ 0 w 227"/>
                <a:gd name="T11" fmla="*/ 114 h 228"/>
              </a:gdLst>
              <a:ahLst/>
              <a:cxnLst>
                <a:cxn ang="0">
                  <a:pos x="T0" y="T1"/>
                </a:cxn>
                <a:cxn ang="0">
                  <a:pos x="T2" y="T3"/>
                </a:cxn>
                <a:cxn ang="0">
                  <a:pos x="T4" y="T5"/>
                </a:cxn>
                <a:cxn ang="0">
                  <a:pos x="T6" y="T7"/>
                </a:cxn>
                <a:cxn ang="0">
                  <a:pos x="T8" y="T9"/>
                </a:cxn>
                <a:cxn ang="0">
                  <a:pos x="T10" y="T11"/>
                </a:cxn>
              </a:cxnLst>
              <a:rect l="0" t="0" r="r" b="b"/>
              <a:pathLst>
                <a:path w="227" h="228">
                  <a:moveTo>
                    <a:pt x="0" y="114"/>
                  </a:moveTo>
                  <a:lnTo>
                    <a:pt x="0" y="114"/>
                  </a:lnTo>
                  <a:cubicBezTo>
                    <a:pt x="0" y="51"/>
                    <a:pt x="51" y="0"/>
                    <a:pt x="114" y="0"/>
                  </a:cubicBezTo>
                  <a:cubicBezTo>
                    <a:pt x="176" y="0"/>
                    <a:pt x="227" y="51"/>
                    <a:pt x="227" y="114"/>
                  </a:cubicBezTo>
                  <a:cubicBezTo>
                    <a:pt x="227" y="177"/>
                    <a:pt x="176" y="228"/>
                    <a:pt x="114" y="228"/>
                  </a:cubicBezTo>
                  <a:cubicBezTo>
                    <a:pt x="51" y="228"/>
                    <a:pt x="0" y="177"/>
                    <a:pt x="0" y="114"/>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6">
              <a:extLst>
                <a:ext uri="{FF2B5EF4-FFF2-40B4-BE49-F238E27FC236}">
                  <a16:creationId xmlns:a16="http://schemas.microsoft.com/office/drawing/2014/main" id="{5B8762BF-BFB3-4BCD-9FEA-403E6FFCBEA1}"/>
                </a:ext>
              </a:extLst>
            </p:cNvPr>
            <p:cNvSpPr>
              <a:spLocks/>
            </p:cNvSpPr>
            <p:nvPr userDrawn="1"/>
          </p:nvSpPr>
          <p:spPr bwMode="auto">
            <a:xfrm>
              <a:off x="7214" y="2243"/>
              <a:ext cx="241" cy="241"/>
            </a:xfrm>
            <a:custGeom>
              <a:avLst/>
              <a:gdLst>
                <a:gd name="T0" fmla="*/ 0 w 227"/>
                <a:gd name="T1" fmla="*/ 114 h 227"/>
                <a:gd name="T2" fmla="*/ 0 w 227"/>
                <a:gd name="T3" fmla="*/ 114 h 227"/>
                <a:gd name="T4" fmla="*/ 113 w 227"/>
                <a:gd name="T5" fmla="*/ 0 h 227"/>
                <a:gd name="T6" fmla="*/ 227 w 227"/>
                <a:gd name="T7" fmla="*/ 114 h 227"/>
                <a:gd name="T8" fmla="*/ 113 w 227"/>
                <a:gd name="T9" fmla="*/ 227 h 227"/>
                <a:gd name="T10" fmla="*/ 0 w 227"/>
                <a:gd name="T11" fmla="*/ 114 h 227"/>
              </a:gdLst>
              <a:ahLst/>
              <a:cxnLst>
                <a:cxn ang="0">
                  <a:pos x="T0" y="T1"/>
                </a:cxn>
                <a:cxn ang="0">
                  <a:pos x="T2" y="T3"/>
                </a:cxn>
                <a:cxn ang="0">
                  <a:pos x="T4" y="T5"/>
                </a:cxn>
                <a:cxn ang="0">
                  <a:pos x="T6" y="T7"/>
                </a:cxn>
                <a:cxn ang="0">
                  <a:pos x="T8" y="T9"/>
                </a:cxn>
                <a:cxn ang="0">
                  <a:pos x="T10" y="T11"/>
                </a:cxn>
              </a:cxnLst>
              <a:rect l="0" t="0" r="r" b="b"/>
              <a:pathLst>
                <a:path w="227" h="227">
                  <a:moveTo>
                    <a:pt x="0" y="114"/>
                  </a:moveTo>
                  <a:lnTo>
                    <a:pt x="0" y="114"/>
                  </a:lnTo>
                  <a:cubicBezTo>
                    <a:pt x="0" y="51"/>
                    <a:pt x="51" y="0"/>
                    <a:pt x="113" y="0"/>
                  </a:cubicBezTo>
                  <a:cubicBezTo>
                    <a:pt x="176" y="0"/>
                    <a:pt x="227" y="51"/>
                    <a:pt x="227" y="114"/>
                  </a:cubicBezTo>
                  <a:cubicBezTo>
                    <a:pt x="227" y="176"/>
                    <a:pt x="176" y="227"/>
                    <a:pt x="113" y="227"/>
                  </a:cubicBezTo>
                  <a:cubicBezTo>
                    <a:pt x="51" y="227"/>
                    <a:pt x="0" y="176"/>
                    <a:pt x="0" y="114"/>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7">
              <a:extLst>
                <a:ext uri="{FF2B5EF4-FFF2-40B4-BE49-F238E27FC236}">
                  <a16:creationId xmlns:a16="http://schemas.microsoft.com/office/drawing/2014/main" id="{21970C97-6122-47F8-9D3F-C829DA9EEA81}"/>
                </a:ext>
              </a:extLst>
            </p:cNvPr>
            <p:cNvSpPr>
              <a:spLocks/>
            </p:cNvSpPr>
            <p:nvPr userDrawn="1"/>
          </p:nvSpPr>
          <p:spPr bwMode="auto">
            <a:xfrm>
              <a:off x="4750" y="1976"/>
              <a:ext cx="938" cy="937"/>
            </a:xfrm>
            <a:custGeom>
              <a:avLst/>
              <a:gdLst>
                <a:gd name="T0" fmla="*/ 0 w 884"/>
                <a:gd name="T1" fmla="*/ 442 h 884"/>
                <a:gd name="T2" fmla="*/ 0 w 884"/>
                <a:gd name="T3" fmla="*/ 442 h 884"/>
                <a:gd name="T4" fmla="*/ 442 w 884"/>
                <a:gd name="T5" fmla="*/ 0 h 884"/>
                <a:gd name="T6" fmla="*/ 884 w 884"/>
                <a:gd name="T7" fmla="*/ 442 h 884"/>
                <a:gd name="T8" fmla="*/ 442 w 884"/>
                <a:gd name="T9" fmla="*/ 884 h 884"/>
                <a:gd name="T10" fmla="*/ 0 w 884"/>
                <a:gd name="T11" fmla="*/ 442 h 884"/>
              </a:gdLst>
              <a:ahLst/>
              <a:cxnLst>
                <a:cxn ang="0">
                  <a:pos x="T0" y="T1"/>
                </a:cxn>
                <a:cxn ang="0">
                  <a:pos x="T2" y="T3"/>
                </a:cxn>
                <a:cxn ang="0">
                  <a:pos x="T4" y="T5"/>
                </a:cxn>
                <a:cxn ang="0">
                  <a:pos x="T6" y="T7"/>
                </a:cxn>
                <a:cxn ang="0">
                  <a:pos x="T8" y="T9"/>
                </a:cxn>
                <a:cxn ang="0">
                  <a:pos x="T10" y="T11"/>
                </a:cxn>
              </a:cxnLst>
              <a:rect l="0" t="0" r="r" b="b"/>
              <a:pathLst>
                <a:path w="884" h="884">
                  <a:moveTo>
                    <a:pt x="0" y="442"/>
                  </a:moveTo>
                  <a:lnTo>
                    <a:pt x="0" y="442"/>
                  </a:lnTo>
                  <a:cubicBezTo>
                    <a:pt x="0" y="198"/>
                    <a:pt x="198" y="0"/>
                    <a:pt x="442" y="0"/>
                  </a:cubicBezTo>
                  <a:cubicBezTo>
                    <a:pt x="686" y="0"/>
                    <a:pt x="884" y="198"/>
                    <a:pt x="884" y="442"/>
                  </a:cubicBezTo>
                  <a:cubicBezTo>
                    <a:pt x="884" y="686"/>
                    <a:pt x="686" y="884"/>
                    <a:pt x="442" y="884"/>
                  </a:cubicBezTo>
                  <a:cubicBezTo>
                    <a:pt x="198" y="884"/>
                    <a:pt x="0" y="686"/>
                    <a:pt x="0" y="442"/>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758544" y="6589989"/>
            <a:ext cx="155492" cy="153888"/>
          </a:xfrm>
          <a:prstGeom prst="rect">
            <a:avLst/>
          </a:prstGeom>
        </p:spPr>
        <p:txBody>
          <a:bodyPr vert="horz" wrap="none" lIns="0" tIns="0" rIns="0" bIns="0" rtlCol="0" anchor="t" anchorCtr="0">
            <a:spAutoFit/>
          </a:bodyPr>
          <a:lstStyle>
            <a:lvl1pPr>
              <a:defRPr lang="en-IN" smtClean="0"/>
            </a:lvl1pPr>
          </a:lstStyle>
          <a:p>
            <a:fld id="{529AFA16-AEC4-7D4A-82F3-BDAE8E49079E}" type="slidenum">
              <a:rPr lang="en-IN" smtClean="0"/>
              <a:pPr/>
              <a:t>‹#›</a:t>
            </a:fld>
            <a:endParaRPr lang="en-IN"/>
          </a:p>
        </p:txBody>
      </p:sp>
    </p:spTree>
    <p:extLst>
      <p:ext uri="{BB962C8B-B14F-4D97-AF65-F5344CB8AC3E}">
        <p14:creationId xmlns:p14="http://schemas.microsoft.com/office/powerpoint/2010/main" val="18404477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72209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C967A7-E88C-49B9-B4CB-59663921EA57}" type="datetime1">
              <a:rPr lang="en-US" smtClean="0"/>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C66B58-FEC5-4BC4-82F8-BA81CC3872A2}" type="slidenum">
              <a:rPr lang="en-US" smtClean="0"/>
              <a:t>‹#›</a:t>
            </a:fld>
            <a:endParaRPr lang="en-US"/>
          </a:p>
        </p:txBody>
      </p:sp>
      <p:sp>
        <p:nvSpPr>
          <p:cNvPr id="7" name="TextBox 6"/>
          <p:cNvSpPr txBox="1"/>
          <p:nvPr userDrawn="1"/>
        </p:nvSpPr>
        <p:spPr>
          <a:xfrm>
            <a:off x="0" y="6598365"/>
            <a:ext cx="1439562" cy="244433"/>
          </a:xfrm>
          <a:prstGeom prst="rect">
            <a:avLst/>
          </a:prstGeom>
          <a:noFill/>
        </p:spPr>
        <p:txBody>
          <a:bodyPr wrap="square" rtlCol="0">
            <a:spAutoFit/>
          </a:bodyPr>
          <a:lstStyle/>
          <a:p>
            <a:pPr algn="l"/>
            <a:r>
              <a:rPr lang="en-US" sz="1000">
                <a:solidFill>
                  <a:schemeClr val="bg1">
                    <a:lumMod val="65000"/>
                  </a:schemeClr>
                </a:solidFill>
              </a:rPr>
              <a:t>Microsoft Confidential</a:t>
            </a:r>
          </a:p>
        </p:txBody>
      </p:sp>
    </p:spTree>
    <p:extLst>
      <p:ext uri="{BB962C8B-B14F-4D97-AF65-F5344CB8AC3E}">
        <p14:creationId xmlns:p14="http://schemas.microsoft.com/office/powerpoint/2010/main" val="342616706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633677"/>
            <a:ext cx="5566293" cy="1411462"/>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192"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44" indent="0">
              <a:buFont typeface="Arial" panose="020B0604020202020204" pitchFamily="34" charset="0"/>
              <a:buNone/>
              <a:defRPr sz="1200">
                <a:solidFill>
                  <a:schemeClr val="tx1"/>
                </a:solidFill>
              </a:defRPr>
            </a:lvl3pPr>
            <a:lvl4pPr marL="784187" indent="0">
              <a:buFont typeface="Arial" panose="020B0604020202020204" pitchFamily="34" charset="0"/>
              <a:buNone/>
              <a:defRPr sz="1100">
                <a:solidFill>
                  <a:schemeClr val="tx1"/>
                </a:solidFill>
              </a:defRPr>
            </a:lvl4pPr>
            <a:lvl5pPr marL="1008241"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93621942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Gray stage (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61208583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gradFill>
                  <a:gsLst>
                    <a:gs pos="2920">
                      <a:schemeClr val="tx2"/>
                    </a:gs>
                    <a:gs pos="39000">
                      <a:schemeClr val="tx2"/>
                    </a:gs>
                  </a:gsLst>
                  <a:lin ang="5400000" scaled="0"/>
                </a:gradFill>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64171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251825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213617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646381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Azure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1097101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181177259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2">
    <p:bg>
      <p:bgPr>
        <a:solidFill>
          <a:schemeClr val="accent1"/>
        </a:solidFill>
        <a:effectLst/>
      </p:bgPr>
    </p:bg>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22B113DE-69A6-4939-945C-449A0980517A}"/>
              </a:ext>
            </a:extLst>
          </p:cNvPr>
          <p:cNvGrpSpPr>
            <a:grpSpLocks noChangeAspect="1"/>
          </p:cNvGrpSpPr>
          <p:nvPr userDrawn="1"/>
        </p:nvGrpSpPr>
        <p:grpSpPr bwMode="auto">
          <a:xfrm>
            <a:off x="5813425" y="107951"/>
            <a:ext cx="6021388" cy="6462713"/>
            <a:chOff x="3662" y="68"/>
            <a:chExt cx="3793" cy="4071"/>
          </a:xfrm>
        </p:grpSpPr>
        <p:sp>
          <p:nvSpPr>
            <p:cNvPr id="4" name="AutoShape 3">
              <a:extLst>
                <a:ext uri="{FF2B5EF4-FFF2-40B4-BE49-F238E27FC236}">
                  <a16:creationId xmlns:a16="http://schemas.microsoft.com/office/drawing/2014/main" id="{E7615EF8-FEAE-4271-8F7C-F39622D80E59}"/>
                </a:ext>
              </a:extLst>
            </p:cNvPr>
            <p:cNvSpPr>
              <a:spLocks noChangeAspect="1" noChangeArrowheads="1" noTextEdit="1"/>
            </p:cNvSpPr>
            <p:nvPr userDrawn="1"/>
          </p:nvSpPr>
          <p:spPr bwMode="auto">
            <a:xfrm>
              <a:off x="3662" y="73"/>
              <a:ext cx="3789" cy="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5">
              <a:extLst>
                <a:ext uri="{FF2B5EF4-FFF2-40B4-BE49-F238E27FC236}">
                  <a16:creationId xmlns:a16="http://schemas.microsoft.com/office/drawing/2014/main" id="{CB86E1EF-9EB6-4F39-8203-D2E2E18855F5}"/>
                </a:ext>
              </a:extLst>
            </p:cNvPr>
            <p:cNvSpPr>
              <a:spLocks/>
            </p:cNvSpPr>
            <p:nvPr userDrawn="1"/>
          </p:nvSpPr>
          <p:spPr bwMode="auto">
            <a:xfrm>
              <a:off x="3915" y="200"/>
              <a:ext cx="535" cy="314"/>
            </a:xfrm>
            <a:custGeom>
              <a:avLst/>
              <a:gdLst>
                <a:gd name="T0" fmla="*/ 504 w 504"/>
                <a:gd name="T1" fmla="*/ 0 h 296"/>
                <a:gd name="T2" fmla="*/ 504 w 504"/>
                <a:gd name="T3" fmla="*/ 0 h 296"/>
                <a:gd name="T4" fmla="*/ 0 w 504"/>
                <a:gd name="T5" fmla="*/ 296 h 296"/>
              </a:gdLst>
              <a:ahLst/>
              <a:cxnLst>
                <a:cxn ang="0">
                  <a:pos x="T0" y="T1"/>
                </a:cxn>
                <a:cxn ang="0">
                  <a:pos x="T2" y="T3"/>
                </a:cxn>
                <a:cxn ang="0">
                  <a:pos x="T4" y="T5"/>
                </a:cxn>
              </a:cxnLst>
              <a:rect l="0" t="0" r="r" b="b"/>
              <a:pathLst>
                <a:path w="504" h="296">
                  <a:moveTo>
                    <a:pt x="504" y="0"/>
                  </a:moveTo>
                  <a:lnTo>
                    <a:pt x="504" y="0"/>
                  </a:lnTo>
                  <a:lnTo>
                    <a:pt x="0" y="296"/>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9D632534-0F0C-4DA4-B29A-403829C0FB1B}"/>
                </a:ext>
              </a:extLst>
            </p:cNvPr>
            <p:cNvSpPr>
              <a:spLocks/>
            </p:cNvSpPr>
            <p:nvPr userDrawn="1"/>
          </p:nvSpPr>
          <p:spPr bwMode="auto">
            <a:xfrm>
              <a:off x="4177" y="2046"/>
              <a:ext cx="1042" cy="399"/>
            </a:xfrm>
            <a:custGeom>
              <a:avLst/>
              <a:gdLst>
                <a:gd name="T0" fmla="*/ 0 w 982"/>
                <a:gd name="T1" fmla="*/ 0 h 376"/>
                <a:gd name="T2" fmla="*/ 0 w 982"/>
                <a:gd name="T3" fmla="*/ 0 h 376"/>
                <a:gd name="T4" fmla="*/ 982 w 982"/>
                <a:gd name="T5" fmla="*/ 376 h 376"/>
              </a:gdLst>
              <a:ahLst/>
              <a:cxnLst>
                <a:cxn ang="0">
                  <a:pos x="T0" y="T1"/>
                </a:cxn>
                <a:cxn ang="0">
                  <a:pos x="T2" y="T3"/>
                </a:cxn>
                <a:cxn ang="0">
                  <a:pos x="T4" y="T5"/>
                </a:cxn>
              </a:cxnLst>
              <a:rect l="0" t="0" r="r" b="b"/>
              <a:pathLst>
                <a:path w="982" h="376">
                  <a:moveTo>
                    <a:pt x="0" y="0"/>
                  </a:moveTo>
                  <a:lnTo>
                    <a:pt x="0" y="0"/>
                  </a:lnTo>
                  <a:lnTo>
                    <a:pt x="982" y="376"/>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EA7BA98A-06B9-4CF4-BBCE-A7AD6802F2E0}"/>
                </a:ext>
              </a:extLst>
            </p:cNvPr>
            <p:cNvSpPr>
              <a:spLocks/>
            </p:cNvSpPr>
            <p:nvPr userDrawn="1"/>
          </p:nvSpPr>
          <p:spPr bwMode="auto">
            <a:xfrm>
              <a:off x="3821" y="4019"/>
              <a:ext cx="512" cy="0"/>
            </a:xfrm>
            <a:custGeom>
              <a:avLst/>
              <a:gdLst>
                <a:gd name="T0" fmla="*/ 0 w 482"/>
                <a:gd name="T1" fmla="*/ 0 w 482"/>
                <a:gd name="T2" fmla="*/ 482 w 482"/>
              </a:gdLst>
              <a:ahLst/>
              <a:cxnLst>
                <a:cxn ang="0">
                  <a:pos x="T0" y="0"/>
                </a:cxn>
                <a:cxn ang="0">
                  <a:pos x="T1" y="0"/>
                </a:cxn>
                <a:cxn ang="0">
                  <a:pos x="T2" y="0"/>
                </a:cxn>
              </a:cxnLst>
              <a:rect l="0" t="0" r="r" b="b"/>
              <a:pathLst>
                <a:path w="482">
                  <a:moveTo>
                    <a:pt x="0" y="0"/>
                  </a:moveTo>
                  <a:lnTo>
                    <a:pt x="0" y="0"/>
                  </a:lnTo>
                  <a:lnTo>
                    <a:pt x="482"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5EB53279-49BF-4BEA-A899-994AF47DE186}"/>
                </a:ext>
              </a:extLst>
            </p:cNvPr>
            <p:cNvSpPr>
              <a:spLocks/>
            </p:cNvSpPr>
            <p:nvPr userDrawn="1"/>
          </p:nvSpPr>
          <p:spPr bwMode="auto">
            <a:xfrm>
              <a:off x="5219" y="2445"/>
              <a:ext cx="339" cy="937"/>
            </a:xfrm>
            <a:custGeom>
              <a:avLst/>
              <a:gdLst>
                <a:gd name="T0" fmla="*/ 319 w 319"/>
                <a:gd name="T1" fmla="*/ 885 h 885"/>
                <a:gd name="T2" fmla="*/ 319 w 319"/>
                <a:gd name="T3" fmla="*/ 885 h 885"/>
                <a:gd name="T4" fmla="*/ 0 w 319"/>
                <a:gd name="T5" fmla="*/ 0 h 885"/>
              </a:gdLst>
              <a:ahLst/>
              <a:cxnLst>
                <a:cxn ang="0">
                  <a:pos x="T0" y="T1"/>
                </a:cxn>
                <a:cxn ang="0">
                  <a:pos x="T2" y="T3"/>
                </a:cxn>
                <a:cxn ang="0">
                  <a:pos x="T4" y="T5"/>
                </a:cxn>
              </a:cxnLst>
              <a:rect l="0" t="0" r="r" b="b"/>
              <a:pathLst>
                <a:path w="319" h="885">
                  <a:moveTo>
                    <a:pt x="319" y="885"/>
                  </a:moveTo>
                  <a:lnTo>
                    <a:pt x="319" y="885"/>
                  </a:lnTo>
                  <a:lnTo>
                    <a:pt x="0"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CE95EE8B-4833-48A0-8FCB-A8670127A8C0}"/>
                </a:ext>
              </a:extLst>
            </p:cNvPr>
            <p:cNvSpPr>
              <a:spLocks/>
            </p:cNvSpPr>
            <p:nvPr userDrawn="1"/>
          </p:nvSpPr>
          <p:spPr bwMode="auto">
            <a:xfrm>
              <a:off x="5219" y="2283"/>
              <a:ext cx="1449" cy="162"/>
            </a:xfrm>
            <a:custGeom>
              <a:avLst/>
              <a:gdLst>
                <a:gd name="T0" fmla="*/ 1365 w 1365"/>
                <a:gd name="T1" fmla="*/ 0 h 153"/>
                <a:gd name="T2" fmla="*/ 1365 w 1365"/>
                <a:gd name="T3" fmla="*/ 0 h 153"/>
                <a:gd name="T4" fmla="*/ 0 w 1365"/>
                <a:gd name="T5" fmla="*/ 153 h 153"/>
              </a:gdLst>
              <a:ahLst/>
              <a:cxnLst>
                <a:cxn ang="0">
                  <a:pos x="T0" y="T1"/>
                </a:cxn>
                <a:cxn ang="0">
                  <a:pos x="T2" y="T3"/>
                </a:cxn>
                <a:cxn ang="0">
                  <a:pos x="T4" y="T5"/>
                </a:cxn>
              </a:cxnLst>
              <a:rect l="0" t="0" r="r" b="b"/>
              <a:pathLst>
                <a:path w="1365" h="153">
                  <a:moveTo>
                    <a:pt x="1365" y="0"/>
                  </a:moveTo>
                  <a:lnTo>
                    <a:pt x="1365" y="0"/>
                  </a:lnTo>
                  <a:lnTo>
                    <a:pt x="0" y="153"/>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63E3277D-9ECC-4B98-9CDD-D4DFFE64F339}"/>
                </a:ext>
              </a:extLst>
            </p:cNvPr>
            <p:cNvSpPr>
              <a:spLocks/>
            </p:cNvSpPr>
            <p:nvPr userDrawn="1"/>
          </p:nvSpPr>
          <p:spPr bwMode="auto">
            <a:xfrm>
              <a:off x="5219" y="644"/>
              <a:ext cx="1316" cy="1801"/>
            </a:xfrm>
            <a:custGeom>
              <a:avLst/>
              <a:gdLst>
                <a:gd name="T0" fmla="*/ 1240 w 1240"/>
                <a:gd name="T1" fmla="*/ 0 h 1700"/>
                <a:gd name="T2" fmla="*/ 1240 w 1240"/>
                <a:gd name="T3" fmla="*/ 0 h 1700"/>
                <a:gd name="T4" fmla="*/ 0 w 1240"/>
                <a:gd name="T5" fmla="*/ 1700 h 1700"/>
              </a:gdLst>
              <a:ahLst/>
              <a:cxnLst>
                <a:cxn ang="0">
                  <a:pos x="T0" y="T1"/>
                </a:cxn>
                <a:cxn ang="0">
                  <a:pos x="T2" y="T3"/>
                </a:cxn>
                <a:cxn ang="0">
                  <a:pos x="T4" y="T5"/>
                </a:cxn>
              </a:cxnLst>
              <a:rect l="0" t="0" r="r" b="b"/>
              <a:pathLst>
                <a:path w="1240" h="1700">
                  <a:moveTo>
                    <a:pt x="1240" y="0"/>
                  </a:moveTo>
                  <a:lnTo>
                    <a:pt x="1240" y="0"/>
                  </a:lnTo>
                  <a:lnTo>
                    <a:pt x="0" y="170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F42DA8A6-E37D-43D8-B10F-5EC73FEFCDD8}"/>
                </a:ext>
              </a:extLst>
            </p:cNvPr>
            <p:cNvSpPr>
              <a:spLocks/>
            </p:cNvSpPr>
            <p:nvPr userDrawn="1"/>
          </p:nvSpPr>
          <p:spPr bwMode="auto">
            <a:xfrm>
              <a:off x="3915" y="514"/>
              <a:ext cx="1304" cy="1931"/>
            </a:xfrm>
            <a:custGeom>
              <a:avLst/>
              <a:gdLst>
                <a:gd name="T0" fmla="*/ 0 w 1229"/>
                <a:gd name="T1" fmla="*/ 0 h 1823"/>
                <a:gd name="T2" fmla="*/ 0 w 1229"/>
                <a:gd name="T3" fmla="*/ 0 h 1823"/>
                <a:gd name="T4" fmla="*/ 1229 w 1229"/>
                <a:gd name="T5" fmla="*/ 1823 h 1823"/>
              </a:gdLst>
              <a:ahLst/>
              <a:cxnLst>
                <a:cxn ang="0">
                  <a:pos x="T0" y="T1"/>
                </a:cxn>
                <a:cxn ang="0">
                  <a:pos x="T2" y="T3"/>
                </a:cxn>
                <a:cxn ang="0">
                  <a:pos x="T4" y="T5"/>
                </a:cxn>
              </a:cxnLst>
              <a:rect l="0" t="0" r="r" b="b"/>
              <a:pathLst>
                <a:path w="1229" h="1823">
                  <a:moveTo>
                    <a:pt x="0" y="0"/>
                  </a:moveTo>
                  <a:lnTo>
                    <a:pt x="0" y="0"/>
                  </a:lnTo>
                  <a:lnTo>
                    <a:pt x="1229" y="1823"/>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33571106-24D9-4EA0-AB17-A51DDC8A0157}"/>
                </a:ext>
              </a:extLst>
            </p:cNvPr>
            <p:cNvSpPr>
              <a:spLocks/>
            </p:cNvSpPr>
            <p:nvPr userDrawn="1"/>
          </p:nvSpPr>
          <p:spPr bwMode="auto">
            <a:xfrm>
              <a:off x="4333" y="2445"/>
              <a:ext cx="886" cy="1574"/>
            </a:xfrm>
            <a:custGeom>
              <a:avLst/>
              <a:gdLst>
                <a:gd name="T0" fmla="*/ 0 w 835"/>
                <a:gd name="T1" fmla="*/ 1486 h 1486"/>
                <a:gd name="T2" fmla="*/ 0 w 835"/>
                <a:gd name="T3" fmla="*/ 1486 h 1486"/>
                <a:gd name="T4" fmla="*/ 835 w 835"/>
                <a:gd name="T5" fmla="*/ 0 h 1486"/>
              </a:gdLst>
              <a:ahLst/>
              <a:cxnLst>
                <a:cxn ang="0">
                  <a:pos x="T0" y="T1"/>
                </a:cxn>
                <a:cxn ang="0">
                  <a:pos x="T2" y="T3"/>
                </a:cxn>
                <a:cxn ang="0">
                  <a:pos x="T4" y="T5"/>
                </a:cxn>
              </a:cxnLst>
              <a:rect l="0" t="0" r="r" b="b"/>
              <a:pathLst>
                <a:path w="835" h="1486">
                  <a:moveTo>
                    <a:pt x="0" y="1486"/>
                  </a:moveTo>
                  <a:lnTo>
                    <a:pt x="0" y="1486"/>
                  </a:lnTo>
                  <a:lnTo>
                    <a:pt x="835"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D7D7C163-D79A-4D36-BD39-2C226811F83A}"/>
                </a:ext>
              </a:extLst>
            </p:cNvPr>
            <p:cNvSpPr>
              <a:spLocks/>
            </p:cNvSpPr>
            <p:nvPr userDrawn="1"/>
          </p:nvSpPr>
          <p:spPr bwMode="auto">
            <a:xfrm>
              <a:off x="6668" y="1737"/>
              <a:ext cx="666" cy="546"/>
            </a:xfrm>
            <a:custGeom>
              <a:avLst/>
              <a:gdLst>
                <a:gd name="T0" fmla="*/ 628 w 628"/>
                <a:gd name="T1" fmla="*/ 0 h 515"/>
                <a:gd name="T2" fmla="*/ 628 w 628"/>
                <a:gd name="T3" fmla="*/ 0 h 515"/>
                <a:gd name="T4" fmla="*/ 0 w 628"/>
                <a:gd name="T5" fmla="*/ 515 h 515"/>
              </a:gdLst>
              <a:ahLst/>
              <a:cxnLst>
                <a:cxn ang="0">
                  <a:pos x="T0" y="T1"/>
                </a:cxn>
                <a:cxn ang="0">
                  <a:pos x="T2" y="T3"/>
                </a:cxn>
                <a:cxn ang="0">
                  <a:pos x="T4" y="T5"/>
                </a:cxn>
              </a:cxnLst>
              <a:rect l="0" t="0" r="r" b="b"/>
              <a:pathLst>
                <a:path w="628" h="515">
                  <a:moveTo>
                    <a:pt x="628" y="0"/>
                  </a:moveTo>
                  <a:lnTo>
                    <a:pt x="628" y="0"/>
                  </a:lnTo>
                  <a:lnTo>
                    <a:pt x="0" y="515"/>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a:extLst>
                <a:ext uri="{FF2B5EF4-FFF2-40B4-BE49-F238E27FC236}">
                  <a16:creationId xmlns:a16="http://schemas.microsoft.com/office/drawing/2014/main" id="{3036D6B3-04F5-425D-B9FC-2AF4F6B1049D}"/>
                </a:ext>
              </a:extLst>
            </p:cNvPr>
            <p:cNvSpPr>
              <a:spLocks/>
            </p:cNvSpPr>
            <p:nvPr userDrawn="1"/>
          </p:nvSpPr>
          <p:spPr bwMode="auto">
            <a:xfrm>
              <a:off x="6668" y="2283"/>
              <a:ext cx="666" cy="81"/>
            </a:xfrm>
            <a:custGeom>
              <a:avLst/>
              <a:gdLst>
                <a:gd name="T0" fmla="*/ 628 w 628"/>
                <a:gd name="T1" fmla="*/ 77 h 77"/>
                <a:gd name="T2" fmla="*/ 628 w 628"/>
                <a:gd name="T3" fmla="*/ 77 h 77"/>
                <a:gd name="T4" fmla="*/ 0 w 628"/>
                <a:gd name="T5" fmla="*/ 0 h 77"/>
              </a:gdLst>
              <a:ahLst/>
              <a:cxnLst>
                <a:cxn ang="0">
                  <a:pos x="T0" y="T1"/>
                </a:cxn>
                <a:cxn ang="0">
                  <a:pos x="T2" y="T3"/>
                </a:cxn>
                <a:cxn ang="0">
                  <a:pos x="T4" y="T5"/>
                </a:cxn>
              </a:cxnLst>
              <a:rect l="0" t="0" r="r" b="b"/>
              <a:pathLst>
                <a:path w="628" h="77">
                  <a:moveTo>
                    <a:pt x="628" y="77"/>
                  </a:moveTo>
                  <a:lnTo>
                    <a:pt x="628" y="77"/>
                  </a:lnTo>
                  <a:lnTo>
                    <a:pt x="0"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a:extLst>
                <a:ext uri="{FF2B5EF4-FFF2-40B4-BE49-F238E27FC236}">
                  <a16:creationId xmlns:a16="http://schemas.microsoft.com/office/drawing/2014/main" id="{395FF7AA-81F4-4BD3-838B-A775543ECF9A}"/>
                </a:ext>
              </a:extLst>
            </p:cNvPr>
            <p:cNvSpPr>
              <a:spLocks/>
            </p:cNvSpPr>
            <p:nvPr userDrawn="1"/>
          </p:nvSpPr>
          <p:spPr bwMode="auto">
            <a:xfrm>
              <a:off x="6668" y="2283"/>
              <a:ext cx="505" cy="585"/>
            </a:xfrm>
            <a:custGeom>
              <a:avLst/>
              <a:gdLst>
                <a:gd name="T0" fmla="*/ 476 w 476"/>
                <a:gd name="T1" fmla="*/ 553 h 553"/>
                <a:gd name="T2" fmla="*/ 476 w 476"/>
                <a:gd name="T3" fmla="*/ 553 h 553"/>
                <a:gd name="T4" fmla="*/ 0 w 476"/>
                <a:gd name="T5" fmla="*/ 0 h 553"/>
              </a:gdLst>
              <a:ahLst/>
              <a:cxnLst>
                <a:cxn ang="0">
                  <a:pos x="T0" y="T1"/>
                </a:cxn>
                <a:cxn ang="0">
                  <a:pos x="T2" y="T3"/>
                </a:cxn>
                <a:cxn ang="0">
                  <a:pos x="T4" y="T5"/>
                </a:cxn>
              </a:cxnLst>
              <a:rect l="0" t="0" r="r" b="b"/>
              <a:pathLst>
                <a:path w="476" h="553">
                  <a:moveTo>
                    <a:pt x="476" y="553"/>
                  </a:moveTo>
                  <a:lnTo>
                    <a:pt x="476" y="553"/>
                  </a:lnTo>
                  <a:lnTo>
                    <a:pt x="0"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A7453450-5EC8-41C5-A19B-293F87D3E7CC}"/>
                </a:ext>
              </a:extLst>
            </p:cNvPr>
            <p:cNvSpPr>
              <a:spLocks/>
            </p:cNvSpPr>
            <p:nvPr userDrawn="1"/>
          </p:nvSpPr>
          <p:spPr bwMode="auto">
            <a:xfrm>
              <a:off x="3662" y="261"/>
              <a:ext cx="506" cy="505"/>
            </a:xfrm>
            <a:custGeom>
              <a:avLst/>
              <a:gdLst>
                <a:gd name="T0" fmla="*/ 0 w 477"/>
                <a:gd name="T1" fmla="*/ 239 h 477"/>
                <a:gd name="T2" fmla="*/ 0 w 477"/>
                <a:gd name="T3" fmla="*/ 239 h 477"/>
                <a:gd name="T4" fmla="*/ 238 w 477"/>
                <a:gd name="T5" fmla="*/ 0 h 477"/>
                <a:gd name="T6" fmla="*/ 477 w 477"/>
                <a:gd name="T7" fmla="*/ 239 h 477"/>
                <a:gd name="T8" fmla="*/ 238 w 477"/>
                <a:gd name="T9" fmla="*/ 477 h 477"/>
                <a:gd name="T10" fmla="*/ 0 w 477"/>
                <a:gd name="T11" fmla="*/ 239 h 477"/>
              </a:gdLst>
              <a:ahLst/>
              <a:cxnLst>
                <a:cxn ang="0">
                  <a:pos x="T0" y="T1"/>
                </a:cxn>
                <a:cxn ang="0">
                  <a:pos x="T2" y="T3"/>
                </a:cxn>
                <a:cxn ang="0">
                  <a:pos x="T4" y="T5"/>
                </a:cxn>
                <a:cxn ang="0">
                  <a:pos x="T6" y="T7"/>
                </a:cxn>
                <a:cxn ang="0">
                  <a:pos x="T8" y="T9"/>
                </a:cxn>
                <a:cxn ang="0">
                  <a:pos x="T10" y="T11"/>
                </a:cxn>
              </a:cxnLst>
              <a:rect l="0" t="0" r="r" b="b"/>
              <a:pathLst>
                <a:path w="477" h="477">
                  <a:moveTo>
                    <a:pt x="0" y="239"/>
                  </a:moveTo>
                  <a:lnTo>
                    <a:pt x="0" y="239"/>
                  </a:lnTo>
                  <a:cubicBezTo>
                    <a:pt x="0" y="107"/>
                    <a:pt x="106" y="0"/>
                    <a:pt x="238" y="0"/>
                  </a:cubicBezTo>
                  <a:cubicBezTo>
                    <a:pt x="370" y="0"/>
                    <a:pt x="477" y="107"/>
                    <a:pt x="477" y="239"/>
                  </a:cubicBezTo>
                  <a:cubicBezTo>
                    <a:pt x="477" y="370"/>
                    <a:pt x="370" y="477"/>
                    <a:pt x="238" y="477"/>
                  </a:cubicBezTo>
                  <a:cubicBezTo>
                    <a:pt x="106" y="477"/>
                    <a:pt x="0" y="370"/>
                    <a:pt x="0" y="239"/>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7">
              <a:extLst>
                <a:ext uri="{FF2B5EF4-FFF2-40B4-BE49-F238E27FC236}">
                  <a16:creationId xmlns:a16="http://schemas.microsoft.com/office/drawing/2014/main" id="{75D93647-659F-4475-8487-F1DA09180041}"/>
                </a:ext>
              </a:extLst>
            </p:cNvPr>
            <p:cNvSpPr>
              <a:spLocks/>
            </p:cNvSpPr>
            <p:nvPr userDrawn="1"/>
          </p:nvSpPr>
          <p:spPr bwMode="auto">
            <a:xfrm>
              <a:off x="6455" y="2071"/>
              <a:ext cx="426" cy="424"/>
            </a:xfrm>
            <a:custGeom>
              <a:avLst/>
              <a:gdLst>
                <a:gd name="T0" fmla="*/ 0 w 401"/>
                <a:gd name="T1" fmla="*/ 200 h 401"/>
                <a:gd name="T2" fmla="*/ 0 w 401"/>
                <a:gd name="T3" fmla="*/ 200 h 401"/>
                <a:gd name="T4" fmla="*/ 200 w 401"/>
                <a:gd name="T5" fmla="*/ 0 h 401"/>
                <a:gd name="T6" fmla="*/ 401 w 401"/>
                <a:gd name="T7" fmla="*/ 200 h 401"/>
                <a:gd name="T8" fmla="*/ 200 w 401"/>
                <a:gd name="T9" fmla="*/ 401 h 401"/>
                <a:gd name="T10" fmla="*/ 0 w 401"/>
                <a:gd name="T11" fmla="*/ 200 h 401"/>
              </a:gdLst>
              <a:ahLst/>
              <a:cxnLst>
                <a:cxn ang="0">
                  <a:pos x="T0" y="T1"/>
                </a:cxn>
                <a:cxn ang="0">
                  <a:pos x="T2" y="T3"/>
                </a:cxn>
                <a:cxn ang="0">
                  <a:pos x="T4" y="T5"/>
                </a:cxn>
                <a:cxn ang="0">
                  <a:pos x="T6" y="T7"/>
                </a:cxn>
                <a:cxn ang="0">
                  <a:pos x="T8" y="T9"/>
                </a:cxn>
                <a:cxn ang="0">
                  <a:pos x="T10" y="T11"/>
                </a:cxn>
              </a:cxnLst>
              <a:rect l="0" t="0" r="r" b="b"/>
              <a:pathLst>
                <a:path w="401" h="401">
                  <a:moveTo>
                    <a:pt x="0" y="200"/>
                  </a:moveTo>
                  <a:lnTo>
                    <a:pt x="0" y="200"/>
                  </a:lnTo>
                  <a:cubicBezTo>
                    <a:pt x="0" y="89"/>
                    <a:pt x="90" y="0"/>
                    <a:pt x="200" y="0"/>
                  </a:cubicBezTo>
                  <a:cubicBezTo>
                    <a:pt x="311" y="0"/>
                    <a:pt x="401" y="89"/>
                    <a:pt x="401" y="200"/>
                  </a:cubicBezTo>
                  <a:cubicBezTo>
                    <a:pt x="401" y="311"/>
                    <a:pt x="311" y="401"/>
                    <a:pt x="200" y="401"/>
                  </a:cubicBezTo>
                  <a:cubicBezTo>
                    <a:pt x="90" y="401"/>
                    <a:pt x="0" y="311"/>
                    <a:pt x="0" y="200"/>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8">
              <a:extLst>
                <a:ext uri="{FF2B5EF4-FFF2-40B4-BE49-F238E27FC236}">
                  <a16:creationId xmlns:a16="http://schemas.microsoft.com/office/drawing/2014/main" id="{BCA16172-59BB-4D11-8221-697DD50B8133}"/>
                </a:ext>
              </a:extLst>
            </p:cNvPr>
            <p:cNvSpPr>
              <a:spLocks/>
            </p:cNvSpPr>
            <p:nvPr userDrawn="1"/>
          </p:nvSpPr>
          <p:spPr bwMode="auto">
            <a:xfrm>
              <a:off x="6401" y="512"/>
              <a:ext cx="267" cy="265"/>
            </a:xfrm>
            <a:custGeom>
              <a:avLst/>
              <a:gdLst>
                <a:gd name="T0" fmla="*/ 0 w 251"/>
                <a:gd name="T1" fmla="*/ 125 h 251"/>
                <a:gd name="T2" fmla="*/ 0 w 251"/>
                <a:gd name="T3" fmla="*/ 125 h 251"/>
                <a:gd name="T4" fmla="*/ 126 w 251"/>
                <a:gd name="T5" fmla="*/ 0 h 251"/>
                <a:gd name="T6" fmla="*/ 251 w 251"/>
                <a:gd name="T7" fmla="*/ 125 h 251"/>
                <a:gd name="T8" fmla="*/ 126 w 251"/>
                <a:gd name="T9" fmla="*/ 251 h 251"/>
                <a:gd name="T10" fmla="*/ 0 w 251"/>
                <a:gd name="T11" fmla="*/ 125 h 251"/>
              </a:gdLst>
              <a:ahLst/>
              <a:cxnLst>
                <a:cxn ang="0">
                  <a:pos x="T0" y="T1"/>
                </a:cxn>
                <a:cxn ang="0">
                  <a:pos x="T2" y="T3"/>
                </a:cxn>
                <a:cxn ang="0">
                  <a:pos x="T4" y="T5"/>
                </a:cxn>
                <a:cxn ang="0">
                  <a:pos x="T6" y="T7"/>
                </a:cxn>
                <a:cxn ang="0">
                  <a:pos x="T8" y="T9"/>
                </a:cxn>
                <a:cxn ang="0">
                  <a:pos x="T10" y="T11"/>
                </a:cxn>
              </a:cxnLst>
              <a:rect l="0" t="0" r="r" b="b"/>
              <a:pathLst>
                <a:path w="251" h="251">
                  <a:moveTo>
                    <a:pt x="0" y="125"/>
                  </a:moveTo>
                  <a:lnTo>
                    <a:pt x="0" y="125"/>
                  </a:lnTo>
                  <a:cubicBezTo>
                    <a:pt x="0" y="56"/>
                    <a:pt x="56" y="0"/>
                    <a:pt x="126" y="0"/>
                  </a:cubicBezTo>
                  <a:cubicBezTo>
                    <a:pt x="195" y="0"/>
                    <a:pt x="251" y="56"/>
                    <a:pt x="251" y="125"/>
                  </a:cubicBezTo>
                  <a:cubicBezTo>
                    <a:pt x="251" y="195"/>
                    <a:pt x="195" y="251"/>
                    <a:pt x="126" y="251"/>
                  </a:cubicBezTo>
                  <a:cubicBezTo>
                    <a:pt x="56" y="251"/>
                    <a:pt x="0" y="195"/>
                    <a:pt x="0" y="125"/>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0">
              <a:extLst>
                <a:ext uri="{FF2B5EF4-FFF2-40B4-BE49-F238E27FC236}">
                  <a16:creationId xmlns:a16="http://schemas.microsoft.com/office/drawing/2014/main" id="{2786AE07-C210-4E5B-A49D-BEE30EF621A8}"/>
                </a:ext>
              </a:extLst>
            </p:cNvPr>
            <p:cNvSpPr>
              <a:spLocks/>
            </p:cNvSpPr>
            <p:nvPr userDrawn="1"/>
          </p:nvSpPr>
          <p:spPr bwMode="auto">
            <a:xfrm>
              <a:off x="7039" y="2735"/>
              <a:ext cx="268" cy="267"/>
            </a:xfrm>
            <a:custGeom>
              <a:avLst/>
              <a:gdLst>
                <a:gd name="T0" fmla="*/ 0 w 252"/>
                <a:gd name="T1" fmla="*/ 126 h 252"/>
                <a:gd name="T2" fmla="*/ 0 w 252"/>
                <a:gd name="T3" fmla="*/ 126 h 252"/>
                <a:gd name="T4" fmla="*/ 126 w 252"/>
                <a:gd name="T5" fmla="*/ 0 h 252"/>
                <a:gd name="T6" fmla="*/ 252 w 252"/>
                <a:gd name="T7" fmla="*/ 126 h 252"/>
                <a:gd name="T8" fmla="*/ 126 w 252"/>
                <a:gd name="T9" fmla="*/ 252 h 252"/>
                <a:gd name="T10" fmla="*/ 0 w 252"/>
                <a:gd name="T11" fmla="*/ 126 h 252"/>
              </a:gdLst>
              <a:ahLst/>
              <a:cxnLst>
                <a:cxn ang="0">
                  <a:pos x="T0" y="T1"/>
                </a:cxn>
                <a:cxn ang="0">
                  <a:pos x="T2" y="T3"/>
                </a:cxn>
                <a:cxn ang="0">
                  <a:pos x="T4" y="T5"/>
                </a:cxn>
                <a:cxn ang="0">
                  <a:pos x="T6" y="T7"/>
                </a:cxn>
                <a:cxn ang="0">
                  <a:pos x="T8" y="T9"/>
                </a:cxn>
                <a:cxn ang="0">
                  <a:pos x="T10" y="T11"/>
                </a:cxn>
              </a:cxnLst>
              <a:rect l="0" t="0" r="r" b="b"/>
              <a:pathLst>
                <a:path w="252" h="252">
                  <a:moveTo>
                    <a:pt x="0" y="126"/>
                  </a:moveTo>
                  <a:lnTo>
                    <a:pt x="0" y="126"/>
                  </a:lnTo>
                  <a:cubicBezTo>
                    <a:pt x="0" y="57"/>
                    <a:pt x="56" y="0"/>
                    <a:pt x="126" y="0"/>
                  </a:cubicBezTo>
                  <a:cubicBezTo>
                    <a:pt x="195" y="0"/>
                    <a:pt x="252" y="57"/>
                    <a:pt x="252" y="126"/>
                  </a:cubicBezTo>
                  <a:cubicBezTo>
                    <a:pt x="252" y="196"/>
                    <a:pt x="195" y="252"/>
                    <a:pt x="126" y="252"/>
                  </a:cubicBezTo>
                  <a:cubicBezTo>
                    <a:pt x="56" y="252"/>
                    <a:pt x="0" y="196"/>
                    <a:pt x="0" y="126"/>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1">
              <a:extLst>
                <a:ext uri="{FF2B5EF4-FFF2-40B4-BE49-F238E27FC236}">
                  <a16:creationId xmlns:a16="http://schemas.microsoft.com/office/drawing/2014/main" id="{275AD1C8-6EA6-4C20-95AF-B3742765C43F}"/>
                </a:ext>
              </a:extLst>
            </p:cNvPr>
            <p:cNvSpPr>
              <a:spLocks/>
            </p:cNvSpPr>
            <p:nvPr userDrawn="1"/>
          </p:nvSpPr>
          <p:spPr bwMode="auto">
            <a:xfrm>
              <a:off x="5425" y="3249"/>
              <a:ext cx="266" cy="266"/>
            </a:xfrm>
            <a:custGeom>
              <a:avLst/>
              <a:gdLst>
                <a:gd name="T0" fmla="*/ 0 w 251"/>
                <a:gd name="T1" fmla="*/ 126 h 252"/>
                <a:gd name="T2" fmla="*/ 0 w 251"/>
                <a:gd name="T3" fmla="*/ 126 h 252"/>
                <a:gd name="T4" fmla="*/ 125 w 251"/>
                <a:gd name="T5" fmla="*/ 0 h 252"/>
                <a:gd name="T6" fmla="*/ 251 w 251"/>
                <a:gd name="T7" fmla="*/ 126 h 252"/>
                <a:gd name="T8" fmla="*/ 125 w 251"/>
                <a:gd name="T9" fmla="*/ 252 h 252"/>
                <a:gd name="T10" fmla="*/ 0 w 251"/>
                <a:gd name="T11" fmla="*/ 126 h 252"/>
              </a:gdLst>
              <a:ahLst/>
              <a:cxnLst>
                <a:cxn ang="0">
                  <a:pos x="T0" y="T1"/>
                </a:cxn>
                <a:cxn ang="0">
                  <a:pos x="T2" y="T3"/>
                </a:cxn>
                <a:cxn ang="0">
                  <a:pos x="T4" y="T5"/>
                </a:cxn>
                <a:cxn ang="0">
                  <a:pos x="T6" y="T7"/>
                </a:cxn>
                <a:cxn ang="0">
                  <a:pos x="T8" y="T9"/>
                </a:cxn>
                <a:cxn ang="0">
                  <a:pos x="T10" y="T11"/>
                </a:cxn>
              </a:cxnLst>
              <a:rect l="0" t="0" r="r" b="b"/>
              <a:pathLst>
                <a:path w="251" h="252">
                  <a:moveTo>
                    <a:pt x="0" y="126"/>
                  </a:moveTo>
                  <a:lnTo>
                    <a:pt x="0" y="126"/>
                  </a:lnTo>
                  <a:cubicBezTo>
                    <a:pt x="0" y="56"/>
                    <a:pt x="56" y="0"/>
                    <a:pt x="125" y="0"/>
                  </a:cubicBezTo>
                  <a:cubicBezTo>
                    <a:pt x="195" y="0"/>
                    <a:pt x="251" y="56"/>
                    <a:pt x="251" y="126"/>
                  </a:cubicBezTo>
                  <a:cubicBezTo>
                    <a:pt x="251" y="195"/>
                    <a:pt x="195" y="252"/>
                    <a:pt x="125" y="252"/>
                  </a:cubicBezTo>
                  <a:cubicBezTo>
                    <a:pt x="56" y="252"/>
                    <a:pt x="0" y="195"/>
                    <a:pt x="0" y="126"/>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
              <a:extLst>
                <a:ext uri="{FF2B5EF4-FFF2-40B4-BE49-F238E27FC236}">
                  <a16:creationId xmlns:a16="http://schemas.microsoft.com/office/drawing/2014/main" id="{8E1CB8EA-6F38-4573-ABBA-4295F2083E91}"/>
                </a:ext>
              </a:extLst>
            </p:cNvPr>
            <p:cNvSpPr>
              <a:spLocks/>
            </p:cNvSpPr>
            <p:nvPr userDrawn="1"/>
          </p:nvSpPr>
          <p:spPr bwMode="auto">
            <a:xfrm>
              <a:off x="4044" y="1913"/>
              <a:ext cx="266" cy="266"/>
            </a:xfrm>
            <a:custGeom>
              <a:avLst/>
              <a:gdLst>
                <a:gd name="T0" fmla="*/ 0 w 251"/>
                <a:gd name="T1" fmla="*/ 126 h 251"/>
                <a:gd name="T2" fmla="*/ 0 w 251"/>
                <a:gd name="T3" fmla="*/ 126 h 251"/>
                <a:gd name="T4" fmla="*/ 125 w 251"/>
                <a:gd name="T5" fmla="*/ 0 h 251"/>
                <a:gd name="T6" fmla="*/ 251 w 251"/>
                <a:gd name="T7" fmla="*/ 126 h 251"/>
                <a:gd name="T8" fmla="*/ 125 w 251"/>
                <a:gd name="T9" fmla="*/ 251 h 251"/>
                <a:gd name="T10" fmla="*/ 0 w 251"/>
                <a:gd name="T11" fmla="*/ 126 h 251"/>
              </a:gdLst>
              <a:ahLst/>
              <a:cxnLst>
                <a:cxn ang="0">
                  <a:pos x="T0" y="T1"/>
                </a:cxn>
                <a:cxn ang="0">
                  <a:pos x="T2" y="T3"/>
                </a:cxn>
                <a:cxn ang="0">
                  <a:pos x="T4" y="T5"/>
                </a:cxn>
                <a:cxn ang="0">
                  <a:pos x="T6" y="T7"/>
                </a:cxn>
                <a:cxn ang="0">
                  <a:pos x="T8" y="T9"/>
                </a:cxn>
                <a:cxn ang="0">
                  <a:pos x="T10" y="T11"/>
                </a:cxn>
              </a:cxnLst>
              <a:rect l="0" t="0" r="r" b="b"/>
              <a:pathLst>
                <a:path w="251" h="251">
                  <a:moveTo>
                    <a:pt x="0" y="126"/>
                  </a:moveTo>
                  <a:lnTo>
                    <a:pt x="0" y="126"/>
                  </a:lnTo>
                  <a:cubicBezTo>
                    <a:pt x="0" y="56"/>
                    <a:pt x="56" y="0"/>
                    <a:pt x="125" y="0"/>
                  </a:cubicBezTo>
                  <a:cubicBezTo>
                    <a:pt x="195" y="0"/>
                    <a:pt x="251" y="56"/>
                    <a:pt x="251" y="126"/>
                  </a:cubicBezTo>
                  <a:cubicBezTo>
                    <a:pt x="251" y="195"/>
                    <a:pt x="195" y="251"/>
                    <a:pt x="125" y="251"/>
                  </a:cubicBezTo>
                  <a:cubicBezTo>
                    <a:pt x="56" y="251"/>
                    <a:pt x="0" y="195"/>
                    <a:pt x="0" y="126"/>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3">
              <a:extLst>
                <a:ext uri="{FF2B5EF4-FFF2-40B4-BE49-F238E27FC236}">
                  <a16:creationId xmlns:a16="http://schemas.microsoft.com/office/drawing/2014/main" id="{1AA8725C-FE22-443B-8E67-962CAECB0683}"/>
                </a:ext>
              </a:extLst>
            </p:cNvPr>
            <p:cNvSpPr>
              <a:spLocks/>
            </p:cNvSpPr>
            <p:nvPr userDrawn="1"/>
          </p:nvSpPr>
          <p:spPr bwMode="auto">
            <a:xfrm>
              <a:off x="4317" y="68"/>
              <a:ext cx="266" cy="266"/>
            </a:xfrm>
            <a:custGeom>
              <a:avLst/>
              <a:gdLst>
                <a:gd name="T0" fmla="*/ 0 w 251"/>
                <a:gd name="T1" fmla="*/ 125 h 251"/>
                <a:gd name="T2" fmla="*/ 0 w 251"/>
                <a:gd name="T3" fmla="*/ 125 h 251"/>
                <a:gd name="T4" fmla="*/ 125 w 251"/>
                <a:gd name="T5" fmla="*/ 0 h 251"/>
                <a:gd name="T6" fmla="*/ 251 w 251"/>
                <a:gd name="T7" fmla="*/ 125 h 251"/>
                <a:gd name="T8" fmla="*/ 125 w 251"/>
                <a:gd name="T9" fmla="*/ 251 h 251"/>
                <a:gd name="T10" fmla="*/ 0 w 251"/>
                <a:gd name="T11" fmla="*/ 125 h 251"/>
              </a:gdLst>
              <a:ahLst/>
              <a:cxnLst>
                <a:cxn ang="0">
                  <a:pos x="T0" y="T1"/>
                </a:cxn>
                <a:cxn ang="0">
                  <a:pos x="T2" y="T3"/>
                </a:cxn>
                <a:cxn ang="0">
                  <a:pos x="T4" y="T5"/>
                </a:cxn>
                <a:cxn ang="0">
                  <a:pos x="T6" y="T7"/>
                </a:cxn>
                <a:cxn ang="0">
                  <a:pos x="T8" y="T9"/>
                </a:cxn>
                <a:cxn ang="0">
                  <a:pos x="T10" y="T11"/>
                </a:cxn>
              </a:cxnLst>
              <a:rect l="0" t="0" r="r" b="b"/>
              <a:pathLst>
                <a:path w="251" h="251">
                  <a:moveTo>
                    <a:pt x="0" y="125"/>
                  </a:moveTo>
                  <a:lnTo>
                    <a:pt x="0" y="125"/>
                  </a:lnTo>
                  <a:cubicBezTo>
                    <a:pt x="0" y="55"/>
                    <a:pt x="56" y="0"/>
                    <a:pt x="125" y="0"/>
                  </a:cubicBezTo>
                  <a:cubicBezTo>
                    <a:pt x="195" y="0"/>
                    <a:pt x="251" y="55"/>
                    <a:pt x="251" y="125"/>
                  </a:cubicBezTo>
                  <a:cubicBezTo>
                    <a:pt x="251" y="194"/>
                    <a:pt x="195" y="251"/>
                    <a:pt x="125" y="251"/>
                  </a:cubicBezTo>
                  <a:cubicBezTo>
                    <a:pt x="56" y="251"/>
                    <a:pt x="0" y="194"/>
                    <a:pt x="0" y="125"/>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4">
              <a:extLst>
                <a:ext uri="{FF2B5EF4-FFF2-40B4-BE49-F238E27FC236}">
                  <a16:creationId xmlns:a16="http://schemas.microsoft.com/office/drawing/2014/main" id="{30D7793F-2065-462A-8896-D823BA9DE503}"/>
                </a:ext>
              </a:extLst>
            </p:cNvPr>
            <p:cNvSpPr>
              <a:spLocks/>
            </p:cNvSpPr>
            <p:nvPr userDrawn="1"/>
          </p:nvSpPr>
          <p:spPr bwMode="auto">
            <a:xfrm>
              <a:off x="3700" y="3898"/>
              <a:ext cx="241" cy="241"/>
            </a:xfrm>
            <a:custGeom>
              <a:avLst/>
              <a:gdLst>
                <a:gd name="T0" fmla="*/ 0 w 227"/>
                <a:gd name="T1" fmla="*/ 114 h 228"/>
                <a:gd name="T2" fmla="*/ 0 w 227"/>
                <a:gd name="T3" fmla="*/ 114 h 228"/>
                <a:gd name="T4" fmla="*/ 114 w 227"/>
                <a:gd name="T5" fmla="*/ 0 h 228"/>
                <a:gd name="T6" fmla="*/ 227 w 227"/>
                <a:gd name="T7" fmla="*/ 114 h 228"/>
                <a:gd name="T8" fmla="*/ 114 w 227"/>
                <a:gd name="T9" fmla="*/ 228 h 228"/>
                <a:gd name="T10" fmla="*/ 0 w 227"/>
                <a:gd name="T11" fmla="*/ 114 h 228"/>
              </a:gdLst>
              <a:ahLst/>
              <a:cxnLst>
                <a:cxn ang="0">
                  <a:pos x="T0" y="T1"/>
                </a:cxn>
                <a:cxn ang="0">
                  <a:pos x="T2" y="T3"/>
                </a:cxn>
                <a:cxn ang="0">
                  <a:pos x="T4" y="T5"/>
                </a:cxn>
                <a:cxn ang="0">
                  <a:pos x="T6" y="T7"/>
                </a:cxn>
                <a:cxn ang="0">
                  <a:pos x="T8" y="T9"/>
                </a:cxn>
                <a:cxn ang="0">
                  <a:pos x="T10" y="T11"/>
                </a:cxn>
              </a:cxnLst>
              <a:rect l="0" t="0" r="r" b="b"/>
              <a:pathLst>
                <a:path w="227" h="228">
                  <a:moveTo>
                    <a:pt x="0" y="114"/>
                  </a:moveTo>
                  <a:lnTo>
                    <a:pt x="0" y="114"/>
                  </a:lnTo>
                  <a:cubicBezTo>
                    <a:pt x="0" y="51"/>
                    <a:pt x="51" y="0"/>
                    <a:pt x="114" y="0"/>
                  </a:cubicBezTo>
                  <a:cubicBezTo>
                    <a:pt x="176" y="0"/>
                    <a:pt x="227" y="51"/>
                    <a:pt x="227" y="114"/>
                  </a:cubicBezTo>
                  <a:cubicBezTo>
                    <a:pt x="227" y="177"/>
                    <a:pt x="176" y="228"/>
                    <a:pt x="114" y="228"/>
                  </a:cubicBezTo>
                  <a:cubicBezTo>
                    <a:pt x="51" y="228"/>
                    <a:pt x="0" y="177"/>
                    <a:pt x="0" y="114"/>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5">
              <a:extLst>
                <a:ext uri="{FF2B5EF4-FFF2-40B4-BE49-F238E27FC236}">
                  <a16:creationId xmlns:a16="http://schemas.microsoft.com/office/drawing/2014/main" id="{FBD7EB34-8C0A-44CB-8545-66F8CF80EAC3}"/>
                </a:ext>
              </a:extLst>
            </p:cNvPr>
            <p:cNvSpPr>
              <a:spLocks/>
            </p:cNvSpPr>
            <p:nvPr userDrawn="1"/>
          </p:nvSpPr>
          <p:spPr bwMode="auto">
            <a:xfrm>
              <a:off x="4212" y="3898"/>
              <a:ext cx="241" cy="241"/>
            </a:xfrm>
            <a:custGeom>
              <a:avLst/>
              <a:gdLst>
                <a:gd name="T0" fmla="*/ 0 w 227"/>
                <a:gd name="T1" fmla="*/ 114 h 228"/>
                <a:gd name="T2" fmla="*/ 0 w 227"/>
                <a:gd name="T3" fmla="*/ 114 h 228"/>
                <a:gd name="T4" fmla="*/ 114 w 227"/>
                <a:gd name="T5" fmla="*/ 0 h 228"/>
                <a:gd name="T6" fmla="*/ 227 w 227"/>
                <a:gd name="T7" fmla="*/ 114 h 228"/>
                <a:gd name="T8" fmla="*/ 114 w 227"/>
                <a:gd name="T9" fmla="*/ 228 h 228"/>
                <a:gd name="T10" fmla="*/ 0 w 227"/>
                <a:gd name="T11" fmla="*/ 114 h 228"/>
              </a:gdLst>
              <a:ahLst/>
              <a:cxnLst>
                <a:cxn ang="0">
                  <a:pos x="T0" y="T1"/>
                </a:cxn>
                <a:cxn ang="0">
                  <a:pos x="T2" y="T3"/>
                </a:cxn>
                <a:cxn ang="0">
                  <a:pos x="T4" y="T5"/>
                </a:cxn>
                <a:cxn ang="0">
                  <a:pos x="T6" y="T7"/>
                </a:cxn>
                <a:cxn ang="0">
                  <a:pos x="T8" y="T9"/>
                </a:cxn>
                <a:cxn ang="0">
                  <a:pos x="T10" y="T11"/>
                </a:cxn>
              </a:cxnLst>
              <a:rect l="0" t="0" r="r" b="b"/>
              <a:pathLst>
                <a:path w="227" h="228">
                  <a:moveTo>
                    <a:pt x="0" y="114"/>
                  </a:moveTo>
                  <a:lnTo>
                    <a:pt x="0" y="114"/>
                  </a:lnTo>
                  <a:cubicBezTo>
                    <a:pt x="0" y="51"/>
                    <a:pt x="51" y="0"/>
                    <a:pt x="114" y="0"/>
                  </a:cubicBezTo>
                  <a:cubicBezTo>
                    <a:pt x="176" y="0"/>
                    <a:pt x="227" y="51"/>
                    <a:pt x="227" y="114"/>
                  </a:cubicBezTo>
                  <a:cubicBezTo>
                    <a:pt x="227" y="177"/>
                    <a:pt x="176" y="228"/>
                    <a:pt x="114" y="228"/>
                  </a:cubicBezTo>
                  <a:cubicBezTo>
                    <a:pt x="51" y="228"/>
                    <a:pt x="0" y="177"/>
                    <a:pt x="0" y="114"/>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6">
              <a:extLst>
                <a:ext uri="{FF2B5EF4-FFF2-40B4-BE49-F238E27FC236}">
                  <a16:creationId xmlns:a16="http://schemas.microsoft.com/office/drawing/2014/main" id="{5B8762BF-BFB3-4BCD-9FEA-403E6FFCBEA1}"/>
                </a:ext>
              </a:extLst>
            </p:cNvPr>
            <p:cNvSpPr>
              <a:spLocks/>
            </p:cNvSpPr>
            <p:nvPr userDrawn="1"/>
          </p:nvSpPr>
          <p:spPr bwMode="auto">
            <a:xfrm>
              <a:off x="7214" y="2243"/>
              <a:ext cx="241" cy="241"/>
            </a:xfrm>
            <a:custGeom>
              <a:avLst/>
              <a:gdLst>
                <a:gd name="T0" fmla="*/ 0 w 227"/>
                <a:gd name="T1" fmla="*/ 114 h 227"/>
                <a:gd name="T2" fmla="*/ 0 w 227"/>
                <a:gd name="T3" fmla="*/ 114 h 227"/>
                <a:gd name="T4" fmla="*/ 113 w 227"/>
                <a:gd name="T5" fmla="*/ 0 h 227"/>
                <a:gd name="T6" fmla="*/ 227 w 227"/>
                <a:gd name="T7" fmla="*/ 114 h 227"/>
                <a:gd name="T8" fmla="*/ 113 w 227"/>
                <a:gd name="T9" fmla="*/ 227 h 227"/>
                <a:gd name="T10" fmla="*/ 0 w 227"/>
                <a:gd name="T11" fmla="*/ 114 h 227"/>
              </a:gdLst>
              <a:ahLst/>
              <a:cxnLst>
                <a:cxn ang="0">
                  <a:pos x="T0" y="T1"/>
                </a:cxn>
                <a:cxn ang="0">
                  <a:pos x="T2" y="T3"/>
                </a:cxn>
                <a:cxn ang="0">
                  <a:pos x="T4" y="T5"/>
                </a:cxn>
                <a:cxn ang="0">
                  <a:pos x="T6" y="T7"/>
                </a:cxn>
                <a:cxn ang="0">
                  <a:pos x="T8" y="T9"/>
                </a:cxn>
                <a:cxn ang="0">
                  <a:pos x="T10" y="T11"/>
                </a:cxn>
              </a:cxnLst>
              <a:rect l="0" t="0" r="r" b="b"/>
              <a:pathLst>
                <a:path w="227" h="227">
                  <a:moveTo>
                    <a:pt x="0" y="114"/>
                  </a:moveTo>
                  <a:lnTo>
                    <a:pt x="0" y="114"/>
                  </a:lnTo>
                  <a:cubicBezTo>
                    <a:pt x="0" y="51"/>
                    <a:pt x="51" y="0"/>
                    <a:pt x="113" y="0"/>
                  </a:cubicBezTo>
                  <a:cubicBezTo>
                    <a:pt x="176" y="0"/>
                    <a:pt x="227" y="51"/>
                    <a:pt x="227" y="114"/>
                  </a:cubicBezTo>
                  <a:cubicBezTo>
                    <a:pt x="227" y="176"/>
                    <a:pt x="176" y="227"/>
                    <a:pt x="113" y="227"/>
                  </a:cubicBezTo>
                  <a:cubicBezTo>
                    <a:pt x="51" y="227"/>
                    <a:pt x="0" y="176"/>
                    <a:pt x="0" y="114"/>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7">
              <a:extLst>
                <a:ext uri="{FF2B5EF4-FFF2-40B4-BE49-F238E27FC236}">
                  <a16:creationId xmlns:a16="http://schemas.microsoft.com/office/drawing/2014/main" id="{21970C97-6122-47F8-9D3F-C829DA9EEA81}"/>
                </a:ext>
              </a:extLst>
            </p:cNvPr>
            <p:cNvSpPr>
              <a:spLocks/>
            </p:cNvSpPr>
            <p:nvPr userDrawn="1"/>
          </p:nvSpPr>
          <p:spPr bwMode="auto">
            <a:xfrm>
              <a:off x="4750" y="1976"/>
              <a:ext cx="938" cy="937"/>
            </a:xfrm>
            <a:custGeom>
              <a:avLst/>
              <a:gdLst>
                <a:gd name="T0" fmla="*/ 0 w 884"/>
                <a:gd name="T1" fmla="*/ 442 h 884"/>
                <a:gd name="T2" fmla="*/ 0 w 884"/>
                <a:gd name="T3" fmla="*/ 442 h 884"/>
                <a:gd name="T4" fmla="*/ 442 w 884"/>
                <a:gd name="T5" fmla="*/ 0 h 884"/>
                <a:gd name="T6" fmla="*/ 884 w 884"/>
                <a:gd name="T7" fmla="*/ 442 h 884"/>
                <a:gd name="T8" fmla="*/ 442 w 884"/>
                <a:gd name="T9" fmla="*/ 884 h 884"/>
                <a:gd name="T10" fmla="*/ 0 w 884"/>
                <a:gd name="T11" fmla="*/ 442 h 884"/>
              </a:gdLst>
              <a:ahLst/>
              <a:cxnLst>
                <a:cxn ang="0">
                  <a:pos x="T0" y="T1"/>
                </a:cxn>
                <a:cxn ang="0">
                  <a:pos x="T2" y="T3"/>
                </a:cxn>
                <a:cxn ang="0">
                  <a:pos x="T4" y="T5"/>
                </a:cxn>
                <a:cxn ang="0">
                  <a:pos x="T6" y="T7"/>
                </a:cxn>
                <a:cxn ang="0">
                  <a:pos x="T8" y="T9"/>
                </a:cxn>
                <a:cxn ang="0">
                  <a:pos x="T10" y="T11"/>
                </a:cxn>
              </a:cxnLst>
              <a:rect l="0" t="0" r="r" b="b"/>
              <a:pathLst>
                <a:path w="884" h="884">
                  <a:moveTo>
                    <a:pt x="0" y="442"/>
                  </a:moveTo>
                  <a:lnTo>
                    <a:pt x="0" y="442"/>
                  </a:lnTo>
                  <a:cubicBezTo>
                    <a:pt x="0" y="198"/>
                    <a:pt x="198" y="0"/>
                    <a:pt x="442" y="0"/>
                  </a:cubicBezTo>
                  <a:cubicBezTo>
                    <a:pt x="686" y="0"/>
                    <a:pt x="884" y="198"/>
                    <a:pt x="884" y="442"/>
                  </a:cubicBezTo>
                  <a:cubicBezTo>
                    <a:pt x="884" y="686"/>
                    <a:pt x="686" y="884"/>
                    <a:pt x="442" y="884"/>
                  </a:cubicBezTo>
                  <a:cubicBezTo>
                    <a:pt x="198" y="884"/>
                    <a:pt x="0" y="686"/>
                    <a:pt x="0" y="442"/>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0">
              <a:extLst>
                <a:ext uri="{FF2B5EF4-FFF2-40B4-BE49-F238E27FC236}">
                  <a16:creationId xmlns:a16="http://schemas.microsoft.com/office/drawing/2014/main" id="{4BA18E85-6965-4937-A56F-07FC911A8DA2}"/>
                </a:ext>
              </a:extLst>
            </p:cNvPr>
            <p:cNvSpPr>
              <a:spLocks/>
            </p:cNvSpPr>
            <p:nvPr userDrawn="1"/>
          </p:nvSpPr>
          <p:spPr bwMode="auto">
            <a:xfrm>
              <a:off x="7039" y="2734"/>
              <a:ext cx="268" cy="267"/>
            </a:xfrm>
            <a:custGeom>
              <a:avLst/>
              <a:gdLst>
                <a:gd name="T0" fmla="*/ 0 w 252"/>
                <a:gd name="T1" fmla="*/ 126 h 252"/>
                <a:gd name="T2" fmla="*/ 0 w 252"/>
                <a:gd name="T3" fmla="*/ 126 h 252"/>
                <a:gd name="T4" fmla="*/ 126 w 252"/>
                <a:gd name="T5" fmla="*/ 0 h 252"/>
                <a:gd name="T6" fmla="*/ 252 w 252"/>
                <a:gd name="T7" fmla="*/ 126 h 252"/>
                <a:gd name="T8" fmla="*/ 126 w 252"/>
                <a:gd name="T9" fmla="*/ 252 h 252"/>
                <a:gd name="T10" fmla="*/ 0 w 252"/>
                <a:gd name="T11" fmla="*/ 126 h 252"/>
              </a:gdLst>
              <a:ahLst/>
              <a:cxnLst>
                <a:cxn ang="0">
                  <a:pos x="T0" y="T1"/>
                </a:cxn>
                <a:cxn ang="0">
                  <a:pos x="T2" y="T3"/>
                </a:cxn>
                <a:cxn ang="0">
                  <a:pos x="T4" y="T5"/>
                </a:cxn>
                <a:cxn ang="0">
                  <a:pos x="T6" y="T7"/>
                </a:cxn>
                <a:cxn ang="0">
                  <a:pos x="T8" y="T9"/>
                </a:cxn>
                <a:cxn ang="0">
                  <a:pos x="T10" y="T11"/>
                </a:cxn>
              </a:cxnLst>
              <a:rect l="0" t="0" r="r" b="b"/>
              <a:pathLst>
                <a:path w="252" h="252">
                  <a:moveTo>
                    <a:pt x="0" y="126"/>
                  </a:moveTo>
                  <a:lnTo>
                    <a:pt x="0" y="126"/>
                  </a:lnTo>
                  <a:cubicBezTo>
                    <a:pt x="0" y="57"/>
                    <a:pt x="56" y="0"/>
                    <a:pt x="126" y="0"/>
                  </a:cubicBezTo>
                  <a:cubicBezTo>
                    <a:pt x="195" y="0"/>
                    <a:pt x="252" y="57"/>
                    <a:pt x="252" y="126"/>
                  </a:cubicBezTo>
                  <a:cubicBezTo>
                    <a:pt x="252" y="196"/>
                    <a:pt x="195" y="252"/>
                    <a:pt x="126" y="252"/>
                  </a:cubicBezTo>
                  <a:cubicBezTo>
                    <a:pt x="56" y="252"/>
                    <a:pt x="0" y="196"/>
                    <a:pt x="0" y="126"/>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F84168E7-B232-483F-836D-5687E8834BDE}"/>
                </a:ext>
              </a:extLst>
            </p:cNvPr>
            <p:cNvSpPr>
              <a:spLocks/>
            </p:cNvSpPr>
            <p:nvPr userDrawn="1"/>
          </p:nvSpPr>
          <p:spPr bwMode="auto">
            <a:xfrm>
              <a:off x="7214" y="2242"/>
              <a:ext cx="241" cy="241"/>
            </a:xfrm>
            <a:custGeom>
              <a:avLst/>
              <a:gdLst>
                <a:gd name="T0" fmla="*/ 0 w 227"/>
                <a:gd name="T1" fmla="*/ 114 h 227"/>
                <a:gd name="T2" fmla="*/ 0 w 227"/>
                <a:gd name="T3" fmla="*/ 114 h 227"/>
                <a:gd name="T4" fmla="*/ 113 w 227"/>
                <a:gd name="T5" fmla="*/ 0 h 227"/>
                <a:gd name="T6" fmla="*/ 227 w 227"/>
                <a:gd name="T7" fmla="*/ 114 h 227"/>
                <a:gd name="T8" fmla="*/ 113 w 227"/>
                <a:gd name="T9" fmla="*/ 227 h 227"/>
                <a:gd name="T10" fmla="*/ 0 w 227"/>
                <a:gd name="T11" fmla="*/ 114 h 227"/>
              </a:gdLst>
              <a:ahLst/>
              <a:cxnLst>
                <a:cxn ang="0">
                  <a:pos x="T0" y="T1"/>
                </a:cxn>
                <a:cxn ang="0">
                  <a:pos x="T2" y="T3"/>
                </a:cxn>
                <a:cxn ang="0">
                  <a:pos x="T4" y="T5"/>
                </a:cxn>
                <a:cxn ang="0">
                  <a:pos x="T6" y="T7"/>
                </a:cxn>
                <a:cxn ang="0">
                  <a:pos x="T8" y="T9"/>
                </a:cxn>
                <a:cxn ang="0">
                  <a:pos x="T10" y="T11"/>
                </a:cxn>
              </a:cxnLst>
              <a:rect l="0" t="0" r="r" b="b"/>
              <a:pathLst>
                <a:path w="227" h="227">
                  <a:moveTo>
                    <a:pt x="0" y="114"/>
                  </a:moveTo>
                  <a:lnTo>
                    <a:pt x="0" y="114"/>
                  </a:lnTo>
                  <a:cubicBezTo>
                    <a:pt x="0" y="51"/>
                    <a:pt x="51" y="0"/>
                    <a:pt x="113" y="0"/>
                  </a:cubicBezTo>
                  <a:cubicBezTo>
                    <a:pt x="176" y="0"/>
                    <a:pt x="227" y="51"/>
                    <a:pt x="227" y="114"/>
                  </a:cubicBezTo>
                  <a:cubicBezTo>
                    <a:pt x="227" y="176"/>
                    <a:pt x="176" y="227"/>
                    <a:pt x="113" y="227"/>
                  </a:cubicBezTo>
                  <a:cubicBezTo>
                    <a:pt x="51" y="227"/>
                    <a:pt x="0" y="176"/>
                    <a:pt x="0" y="114"/>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85097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bg1">
                    <a:lumMod val="50000"/>
                  </a:schemeClr>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34" name="Freeform 19">
            <a:extLst>
              <a:ext uri="{FF2B5EF4-FFF2-40B4-BE49-F238E27FC236}">
                <a16:creationId xmlns:a16="http://schemas.microsoft.com/office/drawing/2014/main" id="{E06B3366-5F7F-436B-9BAC-7367D6DA755A}"/>
              </a:ext>
            </a:extLst>
          </p:cNvPr>
          <p:cNvSpPr>
            <a:spLocks/>
          </p:cNvSpPr>
          <p:nvPr userDrawn="1"/>
        </p:nvSpPr>
        <p:spPr bwMode="auto">
          <a:xfrm>
            <a:off x="11431588" y="2544764"/>
            <a:ext cx="423863" cy="423863"/>
          </a:xfrm>
          <a:custGeom>
            <a:avLst/>
            <a:gdLst>
              <a:gd name="T0" fmla="*/ 0 w 251"/>
              <a:gd name="T1" fmla="*/ 126 h 252"/>
              <a:gd name="T2" fmla="*/ 0 w 251"/>
              <a:gd name="T3" fmla="*/ 126 h 252"/>
              <a:gd name="T4" fmla="*/ 125 w 251"/>
              <a:gd name="T5" fmla="*/ 0 h 252"/>
              <a:gd name="T6" fmla="*/ 251 w 251"/>
              <a:gd name="T7" fmla="*/ 126 h 252"/>
              <a:gd name="T8" fmla="*/ 125 w 251"/>
              <a:gd name="T9" fmla="*/ 252 h 252"/>
              <a:gd name="T10" fmla="*/ 0 w 251"/>
              <a:gd name="T11" fmla="*/ 126 h 252"/>
            </a:gdLst>
            <a:ahLst/>
            <a:cxnLst>
              <a:cxn ang="0">
                <a:pos x="T0" y="T1"/>
              </a:cxn>
              <a:cxn ang="0">
                <a:pos x="T2" y="T3"/>
              </a:cxn>
              <a:cxn ang="0">
                <a:pos x="T4" y="T5"/>
              </a:cxn>
              <a:cxn ang="0">
                <a:pos x="T6" y="T7"/>
              </a:cxn>
              <a:cxn ang="0">
                <a:pos x="T8" y="T9"/>
              </a:cxn>
              <a:cxn ang="0">
                <a:pos x="T10" y="T11"/>
              </a:cxn>
            </a:cxnLst>
            <a:rect l="0" t="0" r="r" b="b"/>
            <a:pathLst>
              <a:path w="251" h="252">
                <a:moveTo>
                  <a:pt x="0" y="126"/>
                </a:moveTo>
                <a:lnTo>
                  <a:pt x="0" y="126"/>
                </a:lnTo>
                <a:cubicBezTo>
                  <a:pt x="0" y="56"/>
                  <a:pt x="56" y="0"/>
                  <a:pt x="125" y="0"/>
                </a:cubicBezTo>
                <a:cubicBezTo>
                  <a:pt x="195" y="0"/>
                  <a:pt x="251" y="56"/>
                  <a:pt x="251" y="126"/>
                </a:cubicBezTo>
                <a:cubicBezTo>
                  <a:pt x="251" y="195"/>
                  <a:pt x="195" y="252"/>
                  <a:pt x="125" y="252"/>
                </a:cubicBezTo>
                <a:cubicBezTo>
                  <a:pt x="56" y="252"/>
                  <a:pt x="0" y="195"/>
                  <a:pt x="0" y="126"/>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19371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361895558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90365771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190580189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17263521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209695515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363857111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794415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211507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Tree>
    <p:extLst>
      <p:ext uri="{BB962C8B-B14F-4D97-AF65-F5344CB8AC3E}">
        <p14:creationId xmlns:p14="http://schemas.microsoft.com/office/powerpoint/2010/main" val="245809092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48095166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Divider 2">
    <p:bg>
      <p:bgPr>
        <a:solidFill>
          <a:schemeClr val="accen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grpSp>
        <p:nvGrpSpPr>
          <p:cNvPr id="61" name="Group 60">
            <a:extLst>
              <a:ext uri="{FF2B5EF4-FFF2-40B4-BE49-F238E27FC236}">
                <a16:creationId xmlns:a16="http://schemas.microsoft.com/office/drawing/2014/main" id="{0A19191B-7AAA-4DB9-B938-79D106D8068C}"/>
              </a:ext>
            </a:extLst>
          </p:cNvPr>
          <p:cNvGrpSpPr/>
          <p:nvPr userDrawn="1"/>
        </p:nvGrpSpPr>
        <p:grpSpPr>
          <a:xfrm rot="16200000" flipV="1">
            <a:off x="356394" y="107951"/>
            <a:ext cx="6042026" cy="6462713"/>
            <a:chOff x="5813425" y="107951"/>
            <a:chExt cx="6042026" cy="6462713"/>
          </a:xfrm>
        </p:grpSpPr>
        <p:grpSp>
          <p:nvGrpSpPr>
            <p:cNvPr id="62" name="Group 4">
              <a:extLst>
                <a:ext uri="{FF2B5EF4-FFF2-40B4-BE49-F238E27FC236}">
                  <a16:creationId xmlns:a16="http://schemas.microsoft.com/office/drawing/2014/main" id="{798A3CE0-218D-4250-99E7-0A189779348A}"/>
                </a:ext>
              </a:extLst>
            </p:cNvPr>
            <p:cNvGrpSpPr>
              <a:grpSpLocks noChangeAspect="1"/>
            </p:cNvGrpSpPr>
            <p:nvPr userDrawn="1"/>
          </p:nvGrpSpPr>
          <p:grpSpPr bwMode="auto">
            <a:xfrm>
              <a:off x="5813425" y="107951"/>
              <a:ext cx="6021388" cy="6462713"/>
              <a:chOff x="3662" y="68"/>
              <a:chExt cx="3793" cy="4071"/>
            </a:xfrm>
          </p:grpSpPr>
          <p:sp>
            <p:nvSpPr>
              <p:cNvPr id="64" name="AutoShape 3">
                <a:extLst>
                  <a:ext uri="{FF2B5EF4-FFF2-40B4-BE49-F238E27FC236}">
                    <a16:creationId xmlns:a16="http://schemas.microsoft.com/office/drawing/2014/main" id="{84C13E3D-412A-404E-99C1-EF892117E5AB}"/>
                  </a:ext>
                </a:extLst>
              </p:cNvPr>
              <p:cNvSpPr>
                <a:spLocks noChangeAspect="1" noChangeArrowheads="1" noTextEdit="1"/>
              </p:cNvSpPr>
              <p:nvPr userDrawn="1"/>
            </p:nvSpPr>
            <p:spPr bwMode="auto">
              <a:xfrm>
                <a:off x="3662" y="73"/>
                <a:ext cx="3789" cy="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
                <a:extLst>
                  <a:ext uri="{FF2B5EF4-FFF2-40B4-BE49-F238E27FC236}">
                    <a16:creationId xmlns:a16="http://schemas.microsoft.com/office/drawing/2014/main" id="{25382F0D-DC0F-43A7-94B7-88E9582355AE}"/>
                  </a:ext>
                </a:extLst>
              </p:cNvPr>
              <p:cNvSpPr>
                <a:spLocks/>
              </p:cNvSpPr>
              <p:nvPr userDrawn="1"/>
            </p:nvSpPr>
            <p:spPr bwMode="auto">
              <a:xfrm>
                <a:off x="3915" y="200"/>
                <a:ext cx="535" cy="314"/>
              </a:xfrm>
              <a:custGeom>
                <a:avLst/>
                <a:gdLst>
                  <a:gd name="T0" fmla="*/ 504 w 504"/>
                  <a:gd name="T1" fmla="*/ 0 h 296"/>
                  <a:gd name="T2" fmla="*/ 504 w 504"/>
                  <a:gd name="T3" fmla="*/ 0 h 296"/>
                  <a:gd name="T4" fmla="*/ 0 w 504"/>
                  <a:gd name="T5" fmla="*/ 296 h 296"/>
                </a:gdLst>
                <a:ahLst/>
                <a:cxnLst>
                  <a:cxn ang="0">
                    <a:pos x="T0" y="T1"/>
                  </a:cxn>
                  <a:cxn ang="0">
                    <a:pos x="T2" y="T3"/>
                  </a:cxn>
                  <a:cxn ang="0">
                    <a:pos x="T4" y="T5"/>
                  </a:cxn>
                </a:cxnLst>
                <a:rect l="0" t="0" r="r" b="b"/>
                <a:pathLst>
                  <a:path w="504" h="296">
                    <a:moveTo>
                      <a:pt x="504" y="0"/>
                    </a:moveTo>
                    <a:lnTo>
                      <a:pt x="504" y="0"/>
                    </a:lnTo>
                    <a:lnTo>
                      <a:pt x="0" y="296"/>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6">
                <a:extLst>
                  <a:ext uri="{FF2B5EF4-FFF2-40B4-BE49-F238E27FC236}">
                    <a16:creationId xmlns:a16="http://schemas.microsoft.com/office/drawing/2014/main" id="{F950C3B1-D06F-4889-B217-3BAB138853AA}"/>
                  </a:ext>
                </a:extLst>
              </p:cNvPr>
              <p:cNvSpPr>
                <a:spLocks/>
              </p:cNvSpPr>
              <p:nvPr userDrawn="1"/>
            </p:nvSpPr>
            <p:spPr bwMode="auto">
              <a:xfrm>
                <a:off x="4177" y="2046"/>
                <a:ext cx="1042" cy="399"/>
              </a:xfrm>
              <a:custGeom>
                <a:avLst/>
                <a:gdLst>
                  <a:gd name="T0" fmla="*/ 0 w 982"/>
                  <a:gd name="T1" fmla="*/ 0 h 376"/>
                  <a:gd name="T2" fmla="*/ 0 w 982"/>
                  <a:gd name="T3" fmla="*/ 0 h 376"/>
                  <a:gd name="T4" fmla="*/ 982 w 982"/>
                  <a:gd name="T5" fmla="*/ 376 h 376"/>
                </a:gdLst>
                <a:ahLst/>
                <a:cxnLst>
                  <a:cxn ang="0">
                    <a:pos x="T0" y="T1"/>
                  </a:cxn>
                  <a:cxn ang="0">
                    <a:pos x="T2" y="T3"/>
                  </a:cxn>
                  <a:cxn ang="0">
                    <a:pos x="T4" y="T5"/>
                  </a:cxn>
                </a:cxnLst>
                <a:rect l="0" t="0" r="r" b="b"/>
                <a:pathLst>
                  <a:path w="982" h="376">
                    <a:moveTo>
                      <a:pt x="0" y="0"/>
                    </a:moveTo>
                    <a:lnTo>
                      <a:pt x="0" y="0"/>
                    </a:lnTo>
                    <a:lnTo>
                      <a:pt x="982" y="376"/>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7">
                <a:extLst>
                  <a:ext uri="{FF2B5EF4-FFF2-40B4-BE49-F238E27FC236}">
                    <a16:creationId xmlns:a16="http://schemas.microsoft.com/office/drawing/2014/main" id="{C075AA97-1D58-40EB-AEB2-20CA2D6959E1}"/>
                  </a:ext>
                </a:extLst>
              </p:cNvPr>
              <p:cNvSpPr>
                <a:spLocks/>
              </p:cNvSpPr>
              <p:nvPr userDrawn="1"/>
            </p:nvSpPr>
            <p:spPr bwMode="auto">
              <a:xfrm>
                <a:off x="3821" y="4019"/>
                <a:ext cx="512" cy="0"/>
              </a:xfrm>
              <a:custGeom>
                <a:avLst/>
                <a:gdLst>
                  <a:gd name="T0" fmla="*/ 0 w 482"/>
                  <a:gd name="T1" fmla="*/ 0 w 482"/>
                  <a:gd name="T2" fmla="*/ 482 w 482"/>
                </a:gdLst>
                <a:ahLst/>
                <a:cxnLst>
                  <a:cxn ang="0">
                    <a:pos x="T0" y="0"/>
                  </a:cxn>
                  <a:cxn ang="0">
                    <a:pos x="T1" y="0"/>
                  </a:cxn>
                  <a:cxn ang="0">
                    <a:pos x="T2" y="0"/>
                  </a:cxn>
                </a:cxnLst>
                <a:rect l="0" t="0" r="r" b="b"/>
                <a:pathLst>
                  <a:path w="482">
                    <a:moveTo>
                      <a:pt x="0" y="0"/>
                    </a:moveTo>
                    <a:lnTo>
                      <a:pt x="0" y="0"/>
                    </a:lnTo>
                    <a:lnTo>
                      <a:pt x="482"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8">
                <a:extLst>
                  <a:ext uri="{FF2B5EF4-FFF2-40B4-BE49-F238E27FC236}">
                    <a16:creationId xmlns:a16="http://schemas.microsoft.com/office/drawing/2014/main" id="{016E3173-1287-4961-93C5-80C34F833447}"/>
                  </a:ext>
                </a:extLst>
              </p:cNvPr>
              <p:cNvSpPr>
                <a:spLocks/>
              </p:cNvSpPr>
              <p:nvPr userDrawn="1"/>
            </p:nvSpPr>
            <p:spPr bwMode="auto">
              <a:xfrm>
                <a:off x="5219" y="2445"/>
                <a:ext cx="339" cy="937"/>
              </a:xfrm>
              <a:custGeom>
                <a:avLst/>
                <a:gdLst>
                  <a:gd name="T0" fmla="*/ 319 w 319"/>
                  <a:gd name="T1" fmla="*/ 885 h 885"/>
                  <a:gd name="T2" fmla="*/ 319 w 319"/>
                  <a:gd name="T3" fmla="*/ 885 h 885"/>
                  <a:gd name="T4" fmla="*/ 0 w 319"/>
                  <a:gd name="T5" fmla="*/ 0 h 885"/>
                </a:gdLst>
                <a:ahLst/>
                <a:cxnLst>
                  <a:cxn ang="0">
                    <a:pos x="T0" y="T1"/>
                  </a:cxn>
                  <a:cxn ang="0">
                    <a:pos x="T2" y="T3"/>
                  </a:cxn>
                  <a:cxn ang="0">
                    <a:pos x="T4" y="T5"/>
                  </a:cxn>
                </a:cxnLst>
                <a:rect l="0" t="0" r="r" b="b"/>
                <a:pathLst>
                  <a:path w="319" h="885">
                    <a:moveTo>
                      <a:pt x="319" y="885"/>
                    </a:moveTo>
                    <a:lnTo>
                      <a:pt x="319" y="885"/>
                    </a:lnTo>
                    <a:lnTo>
                      <a:pt x="0"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9">
                <a:extLst>
                  <a:ext uri="{FF2B5EF4-FFF2-40B4-BE49-F238E27FC236}">
                    <a16:creationId xmlns:a16="http://schemas.microsoft.com/office/drawing/2014/main" id="{0AB24AC7-B087-4FC8-B1F8-7B71815B8D5E}"/>
                  </a:ext>
                </a:extLst>
              </p:cNvPr>
              <p:cNvSpPr>
                <a:spLocks/>
              </p:cNvSpPr>
              <p:nvPr userDrawn="1"/>
            </p:nvSpPr>
            <p:spPr bwMode="auto">
              <a:xfrm>
                <a:off x="5219" y="2283"/>
                <a:ext cx="1449" cy="162"/>
              </a:xfrm>
              <a:custGeom>
                <a:avLst/>
                <a:gdLst>
                  <a:gd name="T0" fmla="*/ 1365 w 1365"/>
                  <a:gd name="T1" fmla="*/ 0 h 153"/>
                  <a:gd name="T2" fmla="*/ 1365 w 1365"/>
                  <a:gd name="T3" fmla="*/ 0 h 153"/>
                  <a:gd name="T4" fmla="*/ 0 w 1365"/>
                  <a:gd name="T5" fmla="*/ 153 h 153"/>
                </a:gdLst>
                <a:ahLst/>
                <a:cxnLst>
                  <a:cxn ang="0">
                    <a:pos x="T0" y="T1"/>
                  </a:cxn>
                  <a:cxn ang="0">
                    <a:pos x="T2" y="T3"/>
                  </a:cxn>
                  <a:cxn ang="0">
                    <a:pos x="T4" y="T5"/>
                  </a:cxn>
                </a:cxnLst>
                <a:rect l="0" t="0" r="r" b="b"/>
                <a:pathLst>
                  <a:path w="1365" h="153">
                    <a:moveTo>
                      <a:pt x="1365" y="0"/>
                    </a:moveTo>
                    <a:lnTo>
                      <a:pt x="1365" y="0"/>
                    </a:lnTo>
                    <a:lnTo>
                      <a:pt x="0" y="153"/>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10">
                <a:extLst>
                  <a:ext uri="{FF2B5EF4-FFF2-40B4-BE49-F238E27FC236}">
                    <a16:creationId xmlns:a16="http://schemas.microsoft.com/office/drawing/2014/main" id="{0F00580A-DBCB-413C-BB30-B3FEBBDF212C}"/>
                  </a:ext>
                </a:extLst>
              </p:cNvPr>
              <p:cNvSpPr>
                <a:spLocks/>
              </p:cNvSpPr>
              <p:nvPr userDrawn="1"/>
            </p:nvSpPr>
            <p:spPr bwMode="auto">
              <a:xfrm>
                <a:off x="5219" y="644"/>
                <a:ext cx="1316" cy="1801"/>
              </a:xfrm>
              <a:custGeom>
                <a:avLst/>
                <a:gdLst>
                  <a:gd name="T0" fmla="*/ 1240 w 1240"/>
                  <a:gd name="T1" fmla="*/ 0 h 1700"/>
                  <a:gd name="T2" fmla="*/ 1240 w 1240"/>
                  <a:gd name="T3" fmla="*/ 0 h 1700"/>
                  <a:gd name="T4" fmla="*/ 0 w 1240"/>
                  <a:gd name="T5" fmla="*/ 1700 h 1700"/>
                </a:gdLst>
                <a:ahLst/>
                <a:cxnLst>
                  <a:cxn ang="0">
                    <a:pos x="T0" y="T1"/>
                  </a:cxn>
                  <a:cxn ang="0">
                    <a:pos x="T2" y="T3"/>
                  </a:cxn>
                  <a:cxn ang="0">
                    <a:pos x="T4" y="T5"/>
                  </a:cxn>
                </a:cxnLst>
                <a:rect l="0" t="0" r="r" b="b"/>
                <a:pathLst>
                  <a:path w="1240" h="1700">
                    <a:moveTo>
                      <a:pt x="1240" y="0"/>
                    </a:moveTo>
                    <a:lnTo>
                      <a:pt x="1240" y="0"/>
                    </a:lnTo>
                    <a:lnTo>
                      <a:pt x="0" y="170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11">
                <a:extLst>
                  <a:ext uri="{FF2B5EF4-FFF2-40B4-BE49-F238E27FC236}">
                    <a16:creationId xmlns:a16="http://schemas.microsoft.com/office/drawing/2014/main" id="{98F8CD26-6F3B-4357-9DB3-B7F357599569}"/>
                  </a:ext>
                </a:extLst>
              </p:cNvPr>
              <p:cNvSpPr>
                <a:spLocks/>
              </p:cNvSpPr>
              <p:nvPr userDrawn="1"/>
            </p:nvSpPr>
            <p:spPr bwMode="auto">
              <a:xfrm>
                <a:off x="3915" y="514"/>
                <a:ext cx="1304" cy="1931"/>
              </a:xfrm>
              <a:custGeom>
                <a:avLst/>
                <a:gdLst>
                  <a:gd name="T0" fmla="*/ 0 w 1229"/>
                  <a:gd name="T1" fmla="*/ 0 h 1823"/>
                  <a:gd name="T2" fmla="*/ 0 w 1229"/>
                  <a:gd name="T3" fmla="*/ 0 h 1823"/>
                  <a:gd name="T4" fmla="*/ 1229 w 1229"/>
                  <a:gd name="T5" fmla="*/ 1823 h 1823"/>
                </a:gdLst>
                <a:ahLst/>
                <a:cxnLst>
                  <a:cxn ang="0">
                    <a:pos x="T0" y="T1"/>
                  </a:cxn>
                  <a:cxn ang="0">
                    <a:pos x="T2" y="T3"/>
                  </a:cxn>
                  <a:cxn ang="0">
                    <a:pos x="T4" y="T5"/>
                  </a:cxn>
                </a:cxnLst>
                <a:rect l="0" t="0" r="r" b="b"/>
                <a:pathLst>
                  <a:path w="1229" h="1823">
                    <a:moveTo>
                      <a:pt x="0" y="0"/>
                    </a:moveTo>
                    <a:lnTo>
                      <a:pt x="0" y="0"/>
                    </a:lnTo>
                    <a:lnTo>
                      <a:pt x="1229" y="1823"/>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12">
                <a:extLst>
                  <a:ext uri="{FF2B5EF4-FFF2-40B4-BE49-F238E27FC236}">
                    <a16:creationId xmlns:a16="http://schemas.microsoft.com/office/drawing/2014/main" id="{53D0B0FD-A249-4020-8E59-8CD6B1A849E0}"/>
                  </a:ext>
                </a:extLst>
              </p:cNvPr>
              <p:cNvSpPr>
                <a:spLocks/>
              </p:cNvSpPr>
              <p:nvPr userDrawn="1"/>
            </p:nvSpPr>
            <p:spPr bwMode="auto">
              <a:xfrm>
                <a:off x="4333" y="2445"/>
                <a:ext cx="886" cy="1574"/>
              </a:xfrm>
              <a:custGeom>
                <a:avLst/>
                <a:gdLst>
                  <a:gd name="T0" fmla="*/ 0 w 835"/>
                  <a:gd name="T1" fmla="*/ 1486 h 1486"/>
                  <a:gd name="T2" fmla="*/ 0 w 835"/>
                  <a:gd name="T3" fmla="*/ 1486 h 1486"/>
                  <a:gd name="T4" fmla="*/ 835 w 835"/>
                  <a:gd name="T5" fmla="*/ 0 h 1486"/>
                </a:gdLst>
                <a:ahLst/>
                <a:cxnLst>
                  <a:cxn ang="0">
                    <a:pos x="T0" y="T1"/>
                  </a:cxn>
                  <a:cxn ang="0">
                    <a:pos x="T2" y="T3"/>
                  </a:cxn>
                  <a:cxn ang="0">
                    <a:pos x="T4" y="T5"/>
                  </a:cxn>
                </a:cxnLst>
                <a:rect l="0" t="0" r="r" b="b"/>
                <a:pathLst>
                  <a:path w="835" h="1486">
                    <a:moveTo>
                      <a:pt x="0" y="1486"/>
                    </a:moveTo>
                    <a:lnTo>
                      <a:pt x="0" y="1486"/>
                    </a:lnTo>
                    <a:lnTo>
                      <a:pt x="835"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13">
                <a:extLst>
                  <a:ext uri="{FF2B5EF4-FFF2-40B4-BE49-F238E27FC236}">
                    <a16:creationId xmlns:a16="http://schemas.microsoft.com/office/drawing/2014/main" id="{BC601A9E-43AC-4936-8875-73B4DB68500A}"/>
                  </a:ext>
                </a:extLst>
              </p:cNvPr>
              <p:cNvSpPr>
                <a:spLocks/>
              </p:cNvSpPr>
              <p:nvPr userDrawn="1"/>
            </p:nvSpPr>
            <p:spPr bwMode="auto">
              <a:xfrm>
                <a:off x="6668" y="1737"/>
                <a:ext cx="666" cy="546"/>
              </a:xfrm>
              <a:custGeom>
                <a:avLst/>
                <a:gdLst>
                  <a:gd name="T0" fmla="*/ 628 w 628"/>
                  <a:gd name="T1" fmla="*/ 0 h 515"/>
                  <a:gd name="T2" fmla="*/ 628 w 628"/>
                  <a:gd name="T3" fmla="*/ 0 h 515"/>
                  <a:gd name="T4" fmla="*/ 0 w 628"/>
                  <a:gd name="T5" fmla="*/ 515 h 515"/>
                </a:gdLst>
                <a:ahLst/>
                <a:cxnLst>
                  <a:cxn ang="0">
                    <a:pos x="T0" y="T1"/>
                  </a:cxn>
                  <a:cxn ang="0">
                    <a:pos x="T2" y="T3"/>
                  </a:cxn>
                  <a:cxn ang="0">
                    <a:pos x="T4" y="T5"/>
                  </a:cxn>
                </a:cxnLst>
                <a:rect l="0" t="0" r="r" b="b"/>
                <a:pathLst>
                  <a:path w="628" h="515">
                    <a:moveTo>
                      <a:pt x="628" y="0"/>
                    </a:moveTo>
                    <a:lnTo>
                      <a:pt x="628" y="0"/>
                    </a:lnTo>
                    <a:lnTo>
                      <a:pt x="0" y="515"/>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14">
                <a:extLst>
                  <a:ext uri="{FF2B5EF4-FFF2-40B4-BE49-F238E27FC236}">
                    <a16:creationId xmlns:a16="http://schemas.microsoft.com/office/drawing/2014/main" id="{A857D696-4766-4DB3-9422-63785B6E67D4}"/>
                  </a:ext>
                </a:extLst>
              </p:cNvPr>
              <p:cNvSpPr>
                <a:spLocks/>
              </p:cNvSpPr>
              <p:nvPr userDrawn="1"/>
            </p:nvSpPr>
            <p:spPr bwMode="auto">
              <a:xfrm>
                <a:off x="6668" y="2283"/>
                <a:ext cx="666" cy="81"/>
              </a:xfrm>
              <a:custGeom>
                <a:avLst/>
                <a:gdLst>
                  <a:gd name="T0" fmla="*/ 628 w 628"/>
                  <a:gd name="T1" fmla="*/ 77 h 77"/>
                  <a:gd name="T2" fmla="*/ 628 w 628"/>
                  <a:gd name="T3" fmla="*/ 77 h 77"/>
                  <a:gd name="T4" fmla="*/ 0 w 628"/>
                  <a:gd name="T5" fmla="*/ 0 h 77"/>
                </a:gdLst>
                <a:ahLst/>
                <a:cxnLst>
                  <a:cxn ang="0">
                    <a:pos x="T0" y="T1"/>
                  </a:cxn>
                  <a:cxn ang="0">
                    <a:pos x="T2" y="T3"/>
                  </a:cxn>
                  <a:cxn ang="0">
                    <a:pos x="T4" y="T5"/>
                  </a:cxn>
                </a:cxnLst>
                <a:rect l="0" t="0" r="r" b="b"/>
                <a:pathLst>
                  <a:path w="628" h="77">
                    <a:moveTo>
                      <a:pt x="628" y="77"/>
                    </a:moveTo>
                    <a:lnTo>
                      <a:pt x="628" y="77"/>
                    </a:lnTo>
                    <a:lnTo>
                      <a:pt x="0"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15">
                <a:extLst>
                  <a:ext uri="{FF2B5EF4-FFF2-40B4-BE49-F238E27FC236}">
                    <a16:creationId xmlns:a16="http://schemas.microsoft.com/office/drawing/2014/main" id="{0FADD2E6-B81C-4227-9B8A-4736968AB431}"/>
                  </a:ext>
                </a:extLst>
              </p:cNvPr>
              <p:cNvSpPr>
                <a:spLocks/>
              </p:cNvSpPr>
              <p:nvPr userDrawn="1"/>
            </p:nvSpPr>
            <p:spPr bwMode="auto">
              <a:xfrm>
                <a:off x="6668" y="2283"/>
                <a:ext cx="505" cy="585"/>
              </a:xfrm>
              <a:custGeom>
                <a:avLst/>
                <a:gdLst>
                  <a:gd name="T0" fmla="*/ 476 w 476"/>
                  <a:gd name="T1" fmla="*/ 553 h 553"/>
                  <a:gd name="T2" fmla="*/ 476 w 476"/>
                  <a:gd name="T3" fmla="*/ 553 h 553"/>
                  <a:gd name="T4" fmla="*/ 0 w 476"/>
                  <a:gd name="T5" fmla="*/ 0 h 553"/>
                </a:gdLst>
                <a:ahLst/>
                <a:cxnLst>
                  <a:cxn ang="0">
                    <a:pos x="T0" y="T1"/>
                  </a:cxn>
                  <a:cxn ang="0">
                    <a:pos x="T2" y="T3"/>
                  </a:cxn>
                  <a:cxn ang="0">
                    <a:pos x="T4" y="T5"/>
                  </a:cxn>
                </a:cxnLst>
                <a:rect l="0" t="0" r="r" b="b"/>
                <a:pathLst>
                  <a:path w="476" h="553">
                    <a:moveTo>
                      <a:pt x="476" y="553"/>
                    </a:moveTo>
                    <a:lnTo>
                      <a:pt x="476" y="553"/>
                    </a:lnTo>
                    <a:lnTo>
                      <a:pt x="0" y="0"/>
                    </a:lnTo>
                  </a:path>
                </a:pathLst>
              </a:custGeom>
              <a:noFill/>
              <a:ln w="44450"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5C316AAA-4FBE-4AEE-A808-28920737E820}"/>
                  </a:ext>
                </a:extLst>
              </p:cNvPr>
              <p:cNvSpPr>
                <a:spLocks/>
              </p:cNvSpPr>
              <p:nvPr userDrawn="1"/>
            </p:nvSpPr>
            <p:spPr bwMode="auto">
              <a:xfrm>
                <a:off x="3662" y="261"/>
                <a:ext cx="506" cy="505"/>
              </a:xfrm>
              <a:custGeom>
                <a:avLst/>
                <a:gdLst>
                  <a:gd name="T0" fmla="*/ 0 w 477"/>
                  <a:gd name="T1" fmla="*/ 239 h 477"/>
                  <a:gd name="T2" fmla="*/ 0 w 477"/>
                  <a:gd name="T3" fmla="*/ 239 h 477"/>
                  <a:gd name="T4" fmla="*/ 238 w 477"/>
                  <a:gd name="T5" fmla="*/ 0 h 477"/>
                  <a:gd name="T6" fmla="*/ 477 w 477"/>
                  <a:gd name="T7" fmla="*/ 239 h 477"/>
                  <a:gd name="T8" fmla="*/ 238 w 477"/>
                  <a:gd name="T9" fmla="*/ 477 h 477"/>
                  <a:gd name="T10" fmla="*/ 0 w 477"/>
                  <a:gd name="T11" fmla="*/ 239 h 477"/>
                </a:gdLst>
                <a:ahLst/>
                <a:cxnLst>
                  <a:cxn ang="0">
                    <a:pos x="T0" y="T1"/>
                  </a:cxn>
                  <a:cxn ang="0">
                    <a:pos x="T2" y="T3"/>
                  </a:cxn>
                  <a:cxn ang="0">
                    <a:pos x="T4" y="T5"/>
                  </a:cxn>
                  <a:cxn ang="0">
                    <a:pos x="T6" y="T7"/>
                  </a:cxn>
                  <a:cxn ang="0">
                    <a:pos x="T8" y="T9"/>
                  </a:cxn>
                  <a:cxn ang="0">
                    <a:pos x="T10" y="T11"/>
                  </a:cxn>
                </a:cxnLst>
                <a:rect l="0" t="0" r="r" b="b"/>
                <a:pathLst>
                  <a:path w="477" h="477">
                    <a:moveTo>
                      <a:pt x="0" y="239"/>
                    </a:moveTo>
                    <a:lnTo>
                      <a:pt x="0" y="239"/>
                    </a:lnTo>
                    <a:cubicBezTo>
                      <a:pt x="0" y="107"/>
                      <a:pt x="106" y="0"/>
                      <a:pt x="238" y="0"/>
                    </a:cubicBezTo>
                    <a:cubicBezTo>
                      <a:pt x="370" y="0"/>
                      <a:pt x="477" y="107"/>
                      <a:pt x="477" y="239"/>
                    </a:cubicBezTo>
                    <a:cubicBezTo>
                      <a:pt x="477" y="370"/>
                      <a:pt x="370" y="477"/>
                      <a:pt x="238" y="477"/>
                    </a:cubicBezTo>
                    <a:cubicBezTo>
                      <a:pt x="106" y="477"/>
                      <a:pt x="0" y="370"/>
                      <a:pt x="0" y="239"/>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17">
                <a:extLst>
                  <a:ext uri="{FF2B5EF4-FFF2-40B4-BE49-F238E27FC236}">
                    <a16:creationId xmlns:a16="http://schemas.microsoft.com/office/drawing/2014/main" id="{856FBC22-33E8-4AAA-BD2A-070E0728A3E8}"/>
                  </a:ext>
                </a:extLst>
              </p:cNvPr>
              <p:cNvSpPr>
                <a:spLocks/>
              </p:cNvSpPr>
              <p:nvPr userDrawn="1"/>
            </p:nvSpPr>
            <p:spPr bwMode="auto">
              <a:xfrm>
                <a:off x="6455" y="2071"/>
                <a:ext cx="426" cy="424"/>
              </a:xfrm>
              <a:custGeom>
                <a:avLst/>
                <a:gdLst>
                  <a:gd name="T0" fmla="*/ 0 w 401"/>
                  <a:gd name="T1" fmla="*/ 200 h 401"/>
                  <a:gd name="T2" fmla="*/ 0 w 401"/>
                  <a:gd name="T3" fmla="*/ 200 h 401"/>
                  <a:gd name="T4" fmla="*/ 200 w 401"/>
                  <a:gd name="T5" fmla="*/ 0 h 401"/>
                  <a:gd name="T6" fmla="*/ 401 w 401"/>
                  <a:gd name="T7" fmla="*/ 200 h 401"/>
                  <a:gd name="T8" fmla="*/ 200 w 401"/>
                  <a:gd name="T9" fmla="*/ 401 h 401"/>
                  <a:gd name="T10" fmla="*/ 0 w 401"/>
                  <a:gd name="T11" fmla="*/ 200 h 401"/>
                </a:gdLst>
                <a:ahLst/>
                <a:cxnLst>
                  <a:cxn ang="0">
                    <a:pos x="T0" y="T1"/>
                  </a:cxn>
                  <a:cxn ang="0">
                    <a:pos x="T2" y="T3"/>
                  </a:cxn>
                  <a:cxn ang="0">
                    <a:pos x="T4" y="T5"/>
                  </a:cxn>
                  <a:cxn ang="0">
                    <a:pos x="T6" y="T7"/>
                  </a:cxn>
                  <a:cxn ang="0">
                    <a:pos x="T8" y="T9"/>
                  </a:cxn>
                  <a:cxn ang="0">
                    <a:pos x="T10" y="T11"/>
                  </a:cxn>
                </a:cxnLst>
                <a:rect l="0" t="0" r="r" b="b"/>
                <a:pathLst>
                  <a:path w="401" h="401">
                    <a:moveTo>
                      <a:pt x="0" y="200"/>
                    </a:moveTo>
                    <a:lnTo>
                      <a:pt x="0" y="200"/>
                    </a:lnTo>
                    <a:cubicBezTo>
                      <a:pt x="0" y="89"/>
                      <a:pt x="90" y="0"/>
                      <a:pt x="200" y="0"/>
                    </a:cubicBezTo>
                    <a:cubicBezTo>
                      <a:pt x="311" y="0"/>
                      <a:pt x="401" y="89"/>
                      <a:pt x="401" y="200"/>
                    </a:cubicBezTo>
                    <a:cubicBezTo>
                      <a:pt x="401" y="311"/>
                      <a:pt x="311" y="401"/>
                      <a:pt x="200" y="401"/>
                    </a:cubicBezTo>
                    <a:cubicBezTo>
                      <a:pt x="90" y="401"/>
                      <a:pt x="0" y="311"/>
                      <a:pt x="0" y="200"/>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18">
                <a:extLst>
                  <a:ext uri="{FF2B5EF4-FFF2-40B4-BE49-F238E27FC236}">
                    <a16:creationId xmlns:a16="http://schemas.microsoft.com/office/drawing/2014/main" id="{A47FE903-F50D-4ABD-BB74-48B9757B0CD5}"/>
                  </a:ext>
                </a:extLst>
              </p:cNvPr>
              <p:cNvSpPr>
                <a:spLocks/>
              </p:cNvSpPr>
              <p:nvPr userDrawn="1"/>
            </p:nvSpPr>
            <p:spPr bwMode="auto">
              <a:xfrm>
                <a:off x="6401" y="512"/>
                <a:ext cx="267" cy="265"/>
              </a:xfrm>
              <a:custGeom>
                <a:avLst/>
                <a:gdLst>
                  <a:gd name="T0" fmla="*/ 0 w 251"/>
                  <a:gd name="T1" fmla="*/ 125 h 251"/>
                  <a:gd name="T2" fmla="*/ 0 w 251"/>
                  <a:gd name="T3" fmla="*/ 125 h 251"/>
                  <a:gd name="T4" fmla="*/ 126 w 251"/>
                  <a:gd name="T5" fmla="*/ 0 h 251"/>
                  <a:gd name="T6" fmla="*/ 251 w 251"/>
                  <a:gd name="T7" fmla="*/ 125 h 251"/>
                  <a:gd name="T8" fmla="*/ 126 w 251"/>
                  <a:gd name="T9" fmla="*/ 251 h 251"/>
                  <a:gd name="T10" fmla="*/ 0 w 251"/>
                  <a:gd name="T11" fmla="*/ 125 h 251"/>
                </a:gdLst>
                <a:ahLst/>
                <a:cxnLst>
                  <a:cxn ang="0">
                    <a:pos x="T0" y="T1"/>
                  </a:cxn>
                  <a:cxn ang="0">
                    <a:pos x="T2" y="T3"/>
                  </a:cxn>
                  <a:cxn ang="0">
                    <a:pos x="T4" y="T5"/>
                  </a:cxn>
                  <a:cxn ang="0">
                    <a:pos x="T6" y="T7"/>
                  </a:cxn>
                  <a:cxn ang="0">
                    <a:pos x="T8" y="T9"/>
                  </a:cxn>
                  <a:cxn ang="0">
                    <a:pos x="T10" y="T11"/>
                  </a:cxn>
                </a:cxnLst>
                <a:rect l="0" t="0" r="r" b="b"/>
                <a:pathLst>
                  <a:path w="251" h="251">
                    <a:moveTo>
                      <a:pt x="0" y="125"/>
                    </a:moveTo>
                    <a:lnTo>
                      <a:pt x="0" y="125"/>
                    </a:lnTo>
                    <a:cubicBezTo>
                      <a:pt x="0" y="56"/>
                      <a:pt x="56" y="0"/>
                      <a:pt x="126" y="0"/>
                    </a:cubicBezTo>
                    <a:cubicBezTo>
                      <a:pt x="195" y="0"/>
                      <a:pt x="251" y="56"/>
                      <a:pt x="251" y="125"/>
                    </a:cubicBezTo>
                    <a:cubicBezTo>
                      <a:pt x="251" y="195"/>
                      <a:pt x="195" y="251"/>
                      <a:pt x="126" y="251"/>
                    </a:cubicBezTo>
                    <a:cubicBezTo>
                      <a:pt x="56" y="251"/>
                      <a:pt x="0" y="195"/>
                      <a:pt x="0" y="125"/>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0">
                <a:extLst>
                  <a:ext uri="{FF2B5EF4-FFF2-40B4-BE49-F238E27FC236}">
                    <a16:creationId xmlns:a16="http://schemas.microsoft.com/office/drawing/2014/main" id="{6113DCAB-BD12-47C9-875D-7B2DCDD12E82}"/>
                  </a:ext>
                </a:extLst>
              </p:cNvPr>
              <p:cNvSpPr>
                <a:spLocks/>
              </p:cNvSpPr>
              <p:nvPr userDrawn="1"/>
            </p:nvSpPr>
            <p:spPr bwMode="auto">
              <a:xfrm>
                <a:off x="7039" y="2735"/>
                <a:ext cx="268" cy="267"/>
              </a:xfrm>
              <a:custGeom>
                <a:avLst/>
                <a:gdLst>
                  <a:gd name="T0" fmla="*/ 0 w 252"/>
                  <a:gd name="T1" fmla="*/ 126 h 252"/>
                  <a:gd name="T2" fmla="*/ 0 w 252"/>
                  <a:gd name="T3" fmla="*/ 126 h 252"/>
                  <a:gd name="T4" fmla="*/ 126 w 252"/>
                  <a:gd name="T5" fmla="*/ 0 h 252"/>
                  <a:gd name="T6" fmla="*/ 252 w 252"/>
                  <a:gd name="T7" fmla="*/ 126 h 252"/>
                  <a:gd name="T8" fmla="*/ 126 w 252"/>
                  <a:gd name="T9" fmla="*/ 252 h 252"/>
                  <a:gd name="T10" fmla="*/ 0 w 252"/>
                  <a:gd name="T11" fmla="*/ 126 h 252"/>
                </a:gdLst>
                <a:ahLst/>
                <a:cxnLst>
                  <a:cxn ang="0">
                    <a:pos x="T0" y="T1"/>
                  </a:cxn>
                  <a:cxn ang="0">
                    <a:pos x="T2" y="T3"/>
                  </a:cxn>
                  <a:cxn ang="0">
                    <a:pos x="T4" y="T5"/>
                  </a:cxn>
                  <a:cxn ang="0">
                    <a:pos x="T6" y="T7"/>
                  </a:cxn>
                  <a:cxn ang="0">
                    <a:pos x="T8" y="T9"/>
                  </a:cxn>
                  <a:cxn ang="0">
                    <a:pos x="T10" y="T11"/>
                  </a:cxn>
                </a:cxnLst>
                <a:rect l="0" t="0" r="r" b="b"/>
                <a:pathLst>
                  <a:path w="252" h="252">
                    <a:moveTo>
                      <a:pt x="0" y="126"/>
                    </a:moveTo>
                    <a:lnTo>
                      <a:pt x="0" y="126"/>
                    </a:lnTo>
                    <a:cubicBezTo>
                      <a:pt x="0" y="57"/>
                      <a:pt x="56" y="0"/>
                      <a:pt x="126" y="0"/>
                    </a:cubicBezTo>
                    <a:cubicBezTo>
                      <a:pt x="195" y="0"/>
                      <a:pt x="252" y="57"/>
                      <a:pt x="252" y="126"/>
                    </a:cubicBezTo>
                    <a:cubicBezTo>
                      <a:pt x="252" y="196"/>
                      <a:pt x="195" y="252"/>
                      <a:pt x="126" y="252"/>
                    </a:cubicBezTo>
                    <a:cubicBezTo>
                      <a:pt x="56" y="252"/>
                      <a:pt x="0" y="196"/>
                      <a:pt x="0" y="126"/>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1">
                <a:extLst>
                  <a:ext uri="{FF2B5EF4-FFF2-40B4-BE49-F238E27FC236}">
                    <a16:creationId xmlns:a16="http://schemas.microsoft.com/office/drawing/2014/main" id="{2B9E8A89-0DA7-4A66-B5FA-7AFE19CFAB4E}"/>
                  </a:ext>
                </a:extLst>
              </p:cNvPr>
              <p:cNvSpPr>
                <a:spLocks/>
              </p:cNvSpPr>
              <p:nvPr userDrawn="1"/>
            </p:nvSpPr>
            <p:spPr bwMode="auto">
              <a:xfrm>
                <a:off x="5425" y="3249"/>
                <a:ext cx="266" cy="266"/>
              </a:xfrm>
              <a:custGeom>
                <a:avLst/>
                <a:gdLst>
                  <a:gd name="T0" fmla="*/ 0 w 251"/>
                  <a:gd name="T1" fmla="*/ 126 h 252"/>
                  <a:gd name="T2" fmla="*/ 0 w 251"/>
                  <a:gd name="T3" fmla="*/ 126 h 252"/>
                  <a:gd name="T4" fmla="*/ 125 w 251"/>
                  <a:gd name="T5" fmla="*/ 0 h 252"/>
                  <a:gd name="T6" fmla="*/ 251 w 251"/>
                  <a:gd name="T7" fmla="*/ 126 h 252"/>
                  <a:gd name="T8" fmla="*/ 125 w 251"/>
                  <a:gd name="T9" fmla="*/ 252 h 252"/>
                  <a:gd name="T10" fmla="*/ 0 w 251"/>
                  <a:gd name="T11" fmla="*/ 126 h 252"/>
                </a:gdLst>
                <a:ahLst/>
                <a:cxnLst>
                  <a:cxn ang="0">
                    <a:pos x="T0" y="T1"/>
                  </a:cxn>
                  <a:cxn ang="0">
                    <a:pos x="T2" y="T3"/>
                  </a:cxn>
                  <a:cxn ang="0">
                    <a:pos x="T4" y="T5"/>
                  </a:cxn>
                  <a:cxn ang="0">
                    <a:pos x="T6" y="T7"/>
                  </a:cxn>
                  <a:cxn ang="0">
                    <a:pos x="T8" y="T9"/>
                  </a:cxn>
                  <a:cxn ang="0">
                    <a:pos x="T10" y="T11"/>
                  </a:cxn>
                </a:cxnLst>
                <a:rect l="0" t="0" r="r" b="b"/>
                <a:pathLst>
                  <a:path w="251" h="252">
                    <a:moveTo>
                      <a:pt x="0" y="126"/>
                    </a:moveTo>
                    <a:lnTo>
                      <a:pt x="0" y="126"/>
                    </a:lnTo>
                    <a:cubicBezTo>
                      <a:pt x="0" y="56"/>
                      <a:pt x="56" y="0"/>
                      <a:pt x="125" y="0"/>
                    </a:cubicBezTo>
                    <a:cubicBezTo>
                      <a:pt x="195" y="0"/>
                      <a:pt x="251" y="56"/>
                      <a:pt x="251" y="126"/>
                    </a:cubicBezTo>
                    <a:cubicBezTo>
                      <a:pt x="251" y="195"/>
                      <a:pt x="195" y="252"/>
                      <a:pt x="125" y="252"/>
                    </a:cubicBezTo>
                    <a:cubicBezTo>
                      <a:pt x="56" y="252"/>
                      <a:pt x="0" y="195"/>
                      <a:pt x="0" y="126"/>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2">
                <a:extLst>
                  <a:ext uri="{FF2B5EF4-FFF2-40B4-BE49-F238E27FC236}">
                    <a16:creationId xmlns:a16="http://schemas.microsoft.com/office/drawing/2014/main" id="{178EA7CE-8539-4E60-9C13-C4ADC48ACBC2}"/>
                  </a:ext>
                </a:extLst>
              </p:cNvPr>
              <p:cNvSpPr>
                <a:spLocks/>
              </p:cNvSpPr>
              <p:nvPr userDrawn="1"/>
            </p:nvSpPr>
            <p:spPr bwMode="auto">
              <a:xfrm>
                <a:off x="4044" y="1913"/>
                <a:ext cx="266" cy="266"/>
              </a:xfrm>
              <a:custGeom>
                <a:avLst/>
                <a:gdLst>
                  <a:gd name="T0" fmla="*/ 0 w 251"/>
                  <a:gd name="T1" fmla="*/ 126 h 251"/>
                  <a:gd name="T2" fmla="*/ 0 w 251"/>
                  <a:gd name="T3" fmla="*/ 126 h 251"/>
                  <a:gd name="T4" fmla="*/ 125 w 251"/>
                  <a:gd name="T5" fmla="*/ 0 h 251"/>
                  <a:gd name="T6" fmla="*/ 251 w 251"/>
                  <a:gd name="T7" fmla="*/ 126 h 251"/>
                  <a:gd name="T8" fmla="*/ 125 w 251"/>
                  <a:gd name="T9" fmla="*/ 251 h 251"/>
                  <a:gd name="T10" fmla="*/ 0 w 251"/>
                  <a:gd name="T11" fmla="*/ 126 h 251"/>
                </a:gdLst>
                <a:ahLst/>
                <a:cxnLst>
                  <a:cxn ang="0">
                    <a:pos x="T0" y="T1"/>
                  </a:cxn>
                  <a:cxn ang="0">
                    <a:pos x="T2" y="T3"/>
                  </a:cxn>
                  <a:cxn ang="0">
                    <a:pos x="T4" y="T5"/>
                  </a:cxn>
                  <a:cxn ang="0">
                    <a:pos x="T6" y="T7"/>
                  </a:cxn>
                  <a:cxn ang="0">
                    <a:pos x="T8" y="T9"/>
                  </a:cxn>
                  <a:cxn ang="0">
                    <a:pos x="T10" y="T11"/>
                  </a:cxn>
                </a:cxnLst>
                <a:rect l="0" t="0" r="r" b="b"/>
                <a:pathLst>
                  <a:path w="251" h="251">
                    <a:moveTo>
                      <a:pt x="0" y="126"/>
                    </a:moveTo>
                    <a:lnTo>
                      <a:pt x="0" y="126"/>
                    </a:lnTo>
                    <a:cubicBezTo>
                      <a:pt x="0" y="56"/>
                      <a:pt x="56" y="0"/>
                      <a:pt x="125" y="0"/>
                    </a:cubicBezTo>
                    <a:cubicBezTo>
                      <a:pt x="195" y="0"/>
                      <a:pt x="251" y="56"/>
                      <a:pt x="251" y="126"/>
                    </a:cubicBezTo>
                    <a:cubicBezTo>
                      <a:pt x="251" y="195"/>
                      <a:pt x="195" y="251"/>
                      <a:pt x="125" y="251"/>
                    </a:cubicBezTo>
                    <a:cubicBezTo>
                      <a:pt x="56" y="251"/>
                      <a:pt x="0" y="195"/>
                      <a:pt x="0" y="126"/>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3">
                <a:extLst>
                  <a:ext uri="{FF2B5EF4-FFF2-40B4-BE49-F238E27FC236}">
                    <a16:creationId xmlns:a16="http://schemas.microsoft.com/office/drawing/2014/main" id="{020C96CE-86CC-48F7-B72F-EC12AB0E5634}"/>
                  </a:ext>
                </a:extLst>
              </p:cNvPr>
              <p:cNvSpPr>
                <a:spLocks/>
              </p:cNvSpPr>
              <p:nvPr userDrawn="1"/>
            </p:nvSpPr>
            <p:spPr bwMode="auto">
              <a:xfrm>
                <a:off x="4317" y="68"/>
                <a:ext cx="266" cy="266"/>
              </a:xfrm>
              <a:custGeom>
                <a:avLst/>
                <a:gdLst>
                  <a:gd name="T0" fmla="*/ 0 w 251"/>
                  <a:gd name="T1" fmla="*/ 125 h 251"/>
                  <a:gd name="T2" fmla="*/ 0 w 251"/>
                  <a:gd name="T3" fmla="*/ 125 h 251"/>
                  <a:gd name="T4" fmla="*/ 125 w 251"/>
                  <a:gd name="T5" fmla="*/ 0 h 251"/>
                  <a:gd name="T6" fmla="*/ 251 w 251"/>
                  <a:gd name="T7" fmla="*/ 125 h 251"/>
                  <a:gd name="T8" fmla="*/ 125 w 251"/>
                  <a:gd name="T9" fmla="*/ 251 h 251"/>
                  <a:gd name="T10" fmla="*/ 0 w 251"/>
                  <a:gd name="T11" fmla="*/ 125 h 251"/>
                </a:gdLst>
                <a:ahLst/>
                <a:cxnLst>
                  <a:cxn ang="0">
                    <a:pos x="T0" y="T1"/>
                  </a:cxn>
                  <a:cxn ang="0">
                    <a:pos x="T2" y="T3"/>
                  </a:cxn>
                  <a:cxn ang="0">
                    <a:pos x="T4" y="T5"/>
                  </a:cxn>
                  <a:cxn ang="0">
                    <a:pos x="T6" y="T7"/>
                  </a:cxn>
                  <a:cxn ang="0">
                    <a:pos x="T8" y="T9"/>
                  </a:cxn>
                  <a:cxn ang="0">
                    <a:pos x="T10" y="T11"/>
                  </a:cxn>
                </a:cxnLst>
                <a:rect l="0" t="0" r="r" b="b"/>
                <a:pathLst>
                  <a:path w="251" h="251">
                    <a:moveTo>
                      <a:pt x="0" y="125"/>
                    </a:moveTo>
                    <a:lnTo>
                      <a:pt x="0" y="125"/>
                    </a:lnTo>
                    <a:cubicBezTo>
                      <a:pt x="0" y="55"/>
                      <a:pt x="56" y="0"/>
                      <a:pt x="125" y="0"/>
                    </a:cubicBezTo>
                    <a:cubicBezTo>
                      <a:pt x="195" y="0"/>
                      <a:pt x="251" y="55"/>
                      <a:pt x="251" y="125"/>
                    </a:cubicBezTo>
                    <a:cubicBezTo>
                      <a:pt x="251" y="194"/>
                      <a:pt x="195" y="251"/>
                      <a:pt x="125" y="251"/>
                    </a:cubicBezTo>
                    <a:cubicBezTo>
                      <a:pt x="56" y="251"/>
                      <a:pt x="0" y="194"/>
                      <a:pt x="0" y="125"/>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4">
                <a:extLst>
                  <a:ext uri="{FF2B5EF4-FFF2-40B4-BE49-F238E27FC236}">
                    <a16:creationId xmlns:a16="http://schemas.microsoft.com/office/drawing/2014/main" id="{E1BE31AA-74B4-41FA-960E-4772AF452F87}"/>
                  </a:ext>
                </a:extLst>
              </p:cNvPr>
              <p:cNvSpPr>
                <a:spLocks/>
              </p:cNvSpPr>
              <p:nvPr userDrawn="1"/>
            </p:nvSpPr>
            <p:spPr bwMode="auto">
              <a:xfrm>
                <a:off x="3700" y="3898"/>
                <a:ext cx="241" cy="241"/>
              </a:xfrm>
              <a:custGeom>
                <a:avLst/>
                <a:gdLst>
                  <a:gd name="T0" fmla="*/ 0 w 227"/>
                  <a:gd name="T1" fmla="*/ 114 h 228"/>
                  <a:gd name="T2" fmla="*/ 0 w 227"/>
                  <a:gd name="T3" fmla="*/ 114 h 228"/>
                  <a:gd name="T4" fmla="*/ 114 w 227"/>
                  <a:gd name="T5" fmla="*/ 0 h 228"/>
                  <a:gd name="T6" fmla="*/ 227 w 227"/>
                  <a:gd name="T7" fmla="*/ 114 h 228"/>
                  <a:gd name="T8" fmla="*/ 114 w 227"/>
                  <a:gd name="T9" fmla="*/ 228 h 228"/>
                  <a:gd name="T10" fmla="*/ 0 w 227"/>
                  <a:gd name="T11" fmla="*/ 114 h 228"/>
                </a:gdLst>
                <a:ahLst/>
                <a:cxnLst>
                  <a:cxn ang="0">
                    <a:pos x="T0" y="T1"/>
                  </a:cxn>
                  <a:cxn ang="0">
                    <a:pos x="T2" y="T3"/>
                  </a:cxn>
                  <a:cxn ang="0">
                    <a:pos x="T4" y="T5"/>
                  </a:cxn>
                  <a:cxn ang="0">
                    <a:pos x="T6" y="T7"/>
                  </a:cxn>
                  <a:cxn ang="0">
                    <a:pos x="T8" y="T9"/>
                  </a:cxn>
                  <a:cxn ang="0">
                    <a:pos x="T10" y="T11"/>
                  </a:cxn>
                </a:cxnLst>
                <a:rect l="0" t="0" r="r" b="b"/>
                <a:pathLst>
                  <a:path w="227" h="228">
                    <a:moveTo>
                      <a:pt x="0" y="114"/>
                    </a:moveTo>
                    <a:lnTo>
                      <a:pt x="0" y="114"/>
                    </a:lnTo>
                    <a:cubicBezTo>
                      <a:pt x="0" y="51"/>
                      <a:pt x="51" y="0"/>
                      <a:pt x="114" y="0"/>
                    </a:cubicBezTo>
                    <a:cubicBezTo>
                      <a:pt x="176" y="0"/>
                      <a:pt x="227" y="51"/>
                      <a:pt x="227" y="114"/>
                    </a:cubicBezTo>
                    <a:cubicBezTo>
                      <a:pt x="227" y="177"/>
                      <a:pt x="176" y="228"/>
                      <a:pt x="114" y="228"/>
                    </a:cubicBezTo>
                    <a:cubicBezTo>
                      <a:pt x="51" y="228"/>
                      <a:pt x="0" y="177"/>
                      <a:pt x="0" y="114"/>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5">
                <a:extLst>
                  <a:ext uri="{FF2B5EF4-FFF2-40B4-BE49-F238E27FC236}">
                    <a16:creationId xmlns:a16="http://schemas.microsoft.com/office/drawing/2014/main" id="{164FBC25-5544-466B-83DB-3C6C8545A425}"/>
                  </a:ext>
                </a:extLst>
              </p:cNvPr>
              <p:cNvSpPr>
                <a:spLocks/>
              </p:cNvSpPr>
              <p:nvPr userDrawn="1"/>
            </p:nvSpPr>
            <p:spPr bwMode="auto">
              <a:xfrm>
                <a:off x="4212" y="3898"/>
                <a:ext cx="241" cy="241"/>
              </a:xfrm>
              <a:custGeom>
                <a:avLst/>
                <a:gdLst>
                  <a:gd name="T0" fmla="*/ 0 w 227"/>
                  <a:gd name="T1" fmla="*/ 114 h 228"/>
                  <a:gd name="T2" fmla="*/ 0 w 227"/>
                  <a:gd name="T3" fmla="*/ 114 h 228"/>
                  <a:gd name="T4" fmla="*/ 114 w 227"/>
                  <a:gd name="T5" fmla="*/ 0 h 228"/>
                  <a:gd name="T6" fmla="*/ 227 w 227"/>
                  <a:gd name="T7" fmla="*/ 114 h 228"/>
                  <a:gd name="T8" fmla="*/ 114 w 227"/>
                  <a:gd name="T9" fmla="*/ 228 h 228"/>
                  <a:gd name="T10" fmla="*/ 0 w 227"/>
                  <a:gd name="T11" fmla="*/ 114 h 228"/>
                </a:gdLst>
                <a:ahLst/>
                <a:cxnLst>
                  <a:cxn ang="0">
                    <a:pos x="T0" y="T1"/>
                  </a:cxn>
                  <a:cxn ang="0">
                    <a:pos x="T2" y="T3"/>
                  </a:cxn>
                  <a:cxn ang="0">
                    <a:pos x="T4" y="T5"/>
                  </a:cxn>
                  <a:cxn ang="0">
                    <a:pos x="T6" y="T7"/>
                  </a:cxn>
                  <a:cxn ang="0">
                    <a:pos x="T8" y="T9"/>
                  </a:cxn>
                  <a:cxn ang="0">
                    <a:pos x="T10" y="T11"/>
                  </a:cxn>
                </a:cxnLst>
                <a:rect l="0" t="0" r="r" b="b"/>
                <a:pathLst>
                  <a:path w="227" h="228">
                    <a:moveTo>
                      <a:pt x="0" y="114"/>
                    </a:moveTo>
                    <a:lnTo>
                      <a:pt x="0" y="114"/>
                    </a:lnTo>
                    <a:cubicBezTo>
                      <a:pt x="0" y="51"/>
                      <a:pt x="51" y="0"/>
                      <a:pt x="114" y="0"/>
                    </a:cubicBezTo>
                    <a:cubicBezTo>
                      <a:pt x="176" y="0"/>
                      <a:pt x="227" y="51"/>
                      <a:pt x="227" y="114"/>
                    </a:cubicBezTo>
                    <a:cubicBezTo>
                      <a:pt x="227" y="177"/>
                      <a:pt x="176" y="228"/>
                      <a:pt x="114" y="228"/>
                    </a:cubicBezTo>
                    <a:cubicBezTo>
                      <a:pt x="51" y="228"/>
                      <a:pt x="0" y="177"/>
                      <a:pt x="0" y="114"/>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6">
                <a:extLst>
                  <a:ext uri="{FF2B5EF4-FFF2-40B4-BE49-F238E27FC236}">
                    <a16:creationId xmlns:a16="http://schemas.microsoft.com/office/drawing/2014/main" id="{8E4A5DA5-F521-42CB-ACFA-15AC61D899C8}"/>
                  </a:ext>
                </a:extLst>
              </p:cNvPr>
              <p:cNvSpPr>
                <a:spLocks/>
              </p:cNvSpPr>
              <p:nvPr userDrawn="1"/>
            </p:nvSpPr>
            <p:spPr bwMode="auto">
              <a:xfrm>
                <a:off x="7214" y="2243"/>
                <a:ext cx="241" cy="241"/>
              </a:xfrm>
              <a:custGeom>
                <a:avLst/>
                <a:gdLst>
                  <a:gd name="T0" fmla="*/ 0 w 227"/>
                  <a:gd name="T1" fmla="*/ 114 h 227"/>
                  <a:gd name="T2" fmla="*/ 0 w 227"/>
                  <a:gd name="T3" fmla="*/ 114 h 227"/>
                  <a:gd name="T4" fmla="*/ 113 w 227"/>
                  <a:gd name="T5" fmla="*/ 0 h 227"/>
                  <a:gd name="T6" fmla="*/ 227 w 227"/>
                  <a:gd name="T7" fmla="*/ 114 h 227"/>
                  <a:gd name="T8" fmla="*/ 113 w 227"/>
                  <a:gd name="T9" fmla="*/ 227 h 227"/>
                  <a:gd name="T10" fmla="*/ 0 w 227"/>
                  <a:gd name="T11" fmla="*/ 114 h 227"/>
                </a:gdLst>
                <a:ahLst/>
                <a:cxnLst>
                  <a:cxn ang="0">
                    <a:pos x="T0" y="T1"/>
                  </a:cxn>
                  <a:cxn ang="0">
                    <a:pos x="T2" y="T3"/>
                  </a:cxn>
                  <a:cxn ang="0">
                    <a:pos x="T4" y="T5"/>
                  </a:cxn>
                  <a:cxn ang="0">
                    <a:pos x="T6" y="T7"/>
                  </a:cxn>
                  <a:cxn ang="0">
                    <a:pos x="T8" y="T9"/>
                  </a:cxn>
                  <a:cxn ang="0">
                    <a:pos x="T10" y="T11"/>
                  </a:cxn>
                </a:cxnLst>
                <a:rect l="0" t="0" r="r" b="b"/>
                <a:pathLst>
                  <a:path w="227" h="227">
                    <a:moveTo>
                      <a:pt x="0" y="114"/>
                    </a:moveTo>
                    <a:lnTo>
                      <a:pt x="0" y="114"/>
                    </a:lnTo>
                    <a:cubicBezTo>
                      <a:pt x="0" y="51"/>
                      <a:pt x="51" y="0"/>
                      <a:pt x="113" y="0"/>
                    </a:cubicBezTo>
                    <a:cubicBezTo>
                      <a:pt x="176" y="0"/>
                      <a:pt x="227" y="51"/>
                      <a:pt x="227" y="114"/>
                    </a:cubicBezTo>
                    <a:cubicBezTo>
                      <a:pt x="227" y="176"/>
                      <a:pt x="176" y="227"/>
                      <a:pt x="113" y="227"/>
                    </a:cubicBezTo>
                    <a:cubicBezTo>
                      <a:pt x="51" y="227"/>
                      <a:pt x="0" y="176"/>
                      <a:pt x="0" y="114"/>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7">
                <a:extLst>
                  <a:ext uri="{FF2B5EF4-FFF2-40B4-BE49-F238E27FC236}">
                    <a16:creationId xmlns:a16="http://schemas.microsoft.com/office/drawing/2014/main" id="{5FBB9932-0B9E-447B-8CFE-987C27432363}"/>
                  </a:ext>
                </a:extLst>
              </p:cNvPr>
              <p:cNvSpPr>
                <a:spLocks/>
              </p:cNvSpPr>
              <p:nvPr userDrawn="1"/>
            </p:nvSpPr>
            <p:spPr bwMode="auto">
              <a:xfrm>
                <a:off x="4750" y="1976"/>
                <a:ext cx="938" cy="937"/>
              </a:xfrm>
              <a:custGeom>
                <a:avLst/>
                <a:gdLst>
                  <a:gd name="T0" fmla="*/ 0 w 884"/>
                  <a:gd name="T1" fmla="*/ 442 h 884"/>
                  <a:gd name="T2" fmla="*/ 0 w 884"/>
                  <a:gd name="T3" fmla="*/ 442 h 884"/>
                  <a:gd name="T4" fmla="*/ 442 w 884"/>
                  <a:gd name="T5" fmla="*/ 0 h 884"/>
                  <a:gd name="T6" fmla="*/ 884 w 884"/>
                  <a:gd name="T7" fmla="*/ 442 h 884"/>
                  <a:gd name="T8" fmla="*/ 442 w 884"/>
                  <a:gd name="T9" fmla="*/ 884 h 884"/>
                  <a:gd name="T10" fmla="*/ 0 w 884"/>
                  <a:gd name="T11" fmla="*/ 442 h 884"/>
                </a:gdLst>
                <a:ahLst/>
                <a:cxnLst>
                  <a:cxn ang="0">
                    <a:pos x="T0" y="T1"/>
                  </a:cxn>
                  <a:cxn ang="0">
                    <a:pos x="T2" y="T3"/>
                  </a:cxn>
                  <a:cxn ang="0">
                    <a:pos x="T4" y="T5"/>
                  </a:cxn>
                  <a:cxn ang="0">
                    <a:pos x="T6" y="T7"/>
                  </a:cxn>
                  <a:cxn ang="0">
                    <a:pos x="T8" y="T9"/>
                  </a:cxn>
                  <a:cxn ang="0">
                    <a:pos x="T10" y="T11"/>
                  </a:cxn>
                </a:cxnLst>
                <a:rect l="0" t="0" r="r" b="b"/>
                <a:pathLst>
                  <a:path w="884" h="884">
                    <a:moveTo>
                      <a:pt x="0" y="442"/>
                    </a:moveTo>
                    <a:lnTo>
                      <a:pt x="0" y="442"/>
                    </a:lnTo>
                    <a:cubicBezTo>
                      <a:pt x="0" y="198"/>
                      <a:pt x="198" y="0"/>
                      <a:pt x="442" y="0"/>
                    </a:cubicBezTo>
                    <a:cubicBezTo>
                      <a:pt x="686" y="0"/>
                      <a:pt x="884" y="198"/>
                      <a:pt x="884" y="442"/>
                    </a:cubicBezTo>
                    <a:cubicBezTo>
                      <a:pt x="884" y="686"/>
                      <a:pt x="686" y="884"/>
                      <a:pt x="442" y="884"/>
                    </a:cubicBezTo>
                    <a:cubicBezTo>
                      <a:pt x="198" y="884"/>
                      <a:pt x="0" y="686"/>
                      <a:pt x="0" y="442"/>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0">
                <a:extLst>
                  <a:ext uri="{FF2B5EF4-FFF2-40B4-BE49-F238E27FC236}">
                    <a16:creationId xmlns:a16="http://schemas.microsoft.com/office/drawing/2014/main" id="{9B5D174A-42B5-49F3-A1DF-5AADBC9EE643}"/>
                  </a:ext>
                </a:extLst>
              </p:cNvPr>
              <p:cNvSpPr>
                <a:spLocks/>
              </p:cNvSpPr>
              <p:nvPr userDrawn="1"/>
            </p:nvSpPr>
            <p:spPr bwMode="auto">
              <a:xfrm>
                <a:off x="7039" y="2734"/>
                <a:ext cx="268" cy="267"/>
              </a:xfrm>
              <a:custGeom>
                <a:avLst/>
                <a:gdLst>
                  <a:gd name="T0" fmla="*/ 0 w 252"/>
                  <a:gd name="T1" fmla="*/ 126 h 252"/>
                  <a:gd name="T2" fmla="*/ 0 w 252"/>
                  <a:gd name="T3" fmla="*/ 126 h 252"/>
                  <a:gd name="T4" fmla="*/ 126 w 252"/>
                  <a:gd name="T5" fmla="*/ 0 h 252"/>
                  <a:gd name="T6" fmla="*/ 252 w 252"/>
                  <a:gd name="T7" fmla="*/ 126 h 252"/>
                  <a:gd name="T8" fmla="*/ 126 w 252"/>
                  <a:gd name="T9" fmla="*/ 252 h 252"/>
                  <a:gd name="T10" fmla="*/ 0 w 252"/>
                  <a:gd name="T11" fmla="*/ 126 h 252"/>
                </a:gdLst>
                <a:ahLst/>
                <a:cxnLst>
                  <a:cxn ang="0">
                    <a:pos x="T0" y="T1"/>
                  </a:cxn>
                  <a:cxn ang="0">
                    <a:pos x="T2" y="T3"/>
                  </a:cxn>
                  <a:cxn ang="0">
                    <a:pos x="T4" y="T5"/>
                  </a:cxn>
                  <a:cxn ang="0">
                    <a:pos x="T6" y="T7"/>
                  </a:cxn>
                  <a:cxn ang="0">
                    <a:pos x="T8" y="T9"/>
                  </a:cxn>
                  <a:cxn ang="0">
                    <a:pos x="T10" y="T11"/>
                  </a:cxn>
                </a:cxnLst>
                <a:rect l="0" t="0" r="r" b="b"/>
                <a:pathLst>
                  <a:path w="252" h="252">
                    <a:moveTo>
                      <a:pt x="0" y="126"/>
                    </a:moveTo>
                    <a:lnTo>
                      <a:pt x="0" y="126"/>
                    </a:lnTo>
                    <a:cubicBezTo>
                      <a:pt x="0" y="57"/>
                      <a:pt x="56" y="0"/>
                      <a:pt x="126" y="0"/>
                    </a:cubicBezTo>
                    <a:cubicBezTo>
                      <a:pt x="195" y="0"/>
                      <a:pt x="252" y="57"/>
                      <a:pt x="252" y="126"/>
                    </a:cubicBezTo>
                    <a:cubicBezTo>
                      <a:pt x="252" y="196"/>
                      <a:pt x="195" y="252"/>
                      <a:pt x="126" y="252"/>
                    </a:cubicBezTo>
                    <a:cubicBezTo>
                      <a:pt x="56" y="252"/>
                      <a:pt x="0" y="196"/>
                      <a:pt x="0" y="126"/>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6">
                <a:extLst>
                  <a:ext uri="{FF2B5EF4-FFF2-40B4-BE49-F238E27FC236}">
                    <a16:creationId xmlns:a16="http://schemas.microsoft.com/office/drawing/2014/main" id="{B5F45A50-7303-4C4D-B7E2-BD9B09F75CAD}"/>
                  </a:ext>
                </a:extLst>
              </p:cNvPr>
              <p:cNvSpPr>
                <a:spLocks/>
              </p:cNvSpPr>
              <p:nvPr userDrawn="1"/>
            </p:nvSpPr>
            <p:spPr bwMode="auto">
              <a:xfrm>
                <a:off x="7214" y="2242"/>
                <a:ext cx="241" cy="241"/>
              </a:xfrm>
              <a:custGeom>
                <a:avLst/>
                <a:gdLst>
                  <a:gd name="T0" fmla="*/ 0 w 227"/>
                  <a:gd name="T1" fmla="*/ 114 h 227"/>
                  <a:gd name="T2" fmla="*/ 0 w 227"/>
                  <a:gd name="T3" fmla="*/ 114 h 227"/>
                  <a:gd name="T4" fmla="*/ 113 w 227"/>
                  <a:gd name="T5" fmla="*/ 0 h 227"/>
                  <a:gd name="T6" fmla="*/ 227 w 227"/>
                  <a:gd name="T7" fmla="*/ 114 h 227"/>
                  <a:gd name="T8" fmla="*/ 113 w 227"/>
                  <a:gd name="T9" fmla="*/ 227 h 227"/>
                  <a:gd name="T10" fmla="*/ 0 w 227"/>
                  <a:gd name="T11" fmla="*/ 114 h 227"/>
                </a:gdLst>
                <a:ahLst/>
                <a:cxnLst>
                  <a:cxn ang="0">
                    <a:pos x="T0" y="T1"/>
                  </a:cxn>
                  <a:cxn ang="0">
                    <a:pos x="T2" y="T3"/>
                  </a:cxn>
                  <a:cxn ang="0">
                    <a:pos x="T4" y="T5"/>
                  </a:cxn>
                  <a:cxn ang="0">
                    <a:pos x="T6" y="T7"/>
                  </a:cxn>
                  <a:cxn ang="0">
                    <a:pos x="T8" y="T9"/>
                  </a:cxn>
                  <a:cxn ang="0">
                    <a:pos x="T10" y="T11"/>
                  </a:cxn>
                </a:cxnLst>
                <a:rect l="0" t="0" r="r" b="b"/>
                <a:pathLst>
                  <a:path w="227" h="227">
                    <a:moveTo>
                      <a:pt x="0" y="114"/>
                    </a:moveTo>
                    <a:lnTo>
                      <a:pt x="0" y="114"/>
                    </a:lnTo>
                    <a:cubicBezTo>
                      <a:pt x="0" y="51"/>
                      <a:pt x="51" y="0"/>
                      <a:pt x="113" y="0"/>
                    </a:cubicBezTo>
                    <a:cubicBezTo>
                      <a:pt x="176" y="0"/>
                      <a:pt x="227" y="51"/>
                      <a:pt x="227" y="114"/>
                    </a:cubicBezTo>
                    <a:cubicBezTo>
                      <a:pt x="227" y="176"/>
                      <a:pt x="176" y="227"/>
                      <a:pt x="113" y="227"/>
                    </a:cubicBezTo>
                    <a:cubicBezTo>
                      <a:pt x="51" y="227"/>
                      <a:pt x="0" y="176"/>
                      <a:pt x="0" y="114"/>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3" name="Freeform 19">
              <a:extLst>
                <a:ext uri="{FF2B5EF4-FFF2-40B4-BE49-F238E27FC236}">
                  <a16:creationId xmlns:a16="http://schemas.microsoft.com/office/drawing/2014/main" id="{BF01E065-7AD3-4521-B6A1-C481EEC22CC4}"/>
                </a:ext>
              </a:extLst>
            </p:cNvPr>
            <p:cNvSpPr>
              <a:spLocks/>
            </p:cNvSpPr>
            <p:nvPr userDrawn="1"/>
          </p:nvSpPr>
          <p:spPr bwMode="auto">
            <a:xfrm>
              <a:off x="11431588" y="2544764"/>
              <a:ext cx="423863" cy="423863"/>
            </a:xfrm>
            <a:custGeom>
              <a:avLst/>
              <a:gdLst>
                <a:gd name="T0" fmla="*/ 0 w 251"/>
                <a:gd name="T1" fmla="*/ 126 h 252"/>
                <a:gd name="T2" fmla="*/ 0 w 251"/>
                <a:gd name="T3" fmla="*/ 126 h 252"/>
                <a:gd name="T4" fmla="*/ 125 w 251"/>
                <a:gd name="T5" fmla="*/ 0 h 252"/>
                <a:gd name="T6" fmla="*/ 251 w 251"/>
                <a:gd name="T7" fmla="*/ 126 h 252"/>
                <a:gd name="T8" fmla="*/ 125 w 251"/>
                <a:gd name="T9" fmla="*/ 252 h 252"/>
                <a:gd name="T10" fmla="*/ 0 w 251"/>
                <a:gd name="T11" fmla="*/ 126 h 252"/>
              </a:gdLst>
              <a:ahLst/>
              <a:cxnLst>
                <a:cxn ang="0">
                  <a:pos x="T0" y="T1"/>
                </a:cxn>
                <a:cxn ang="0">
                  <a:pos x="T2" y="T3"/>
                </a:cxn>
                <a:cxn ang="0">
                  <a:pos x="T4" y="T5"/>
                </a:cxn>
                <a:cxn ang="0">
                  <a:pos x="T6" y="T7"/>
                </a:cxn>
                <a:cxn ang="0">
                  <a:pos x="T8" y="T9"/>
                </a:cxn>
                <a:cxn ang="0">
                  <a:pos x="T10" y="T11"/>
                </a:cxn>
              </a:cxnLst>
              <a:rect l="0" t="0" r="r" b="b"/>
              <a:pathLst>
                <a:path w="251" h="252">
                  <a:moveTo>
                    <a:pt x="0" y="126"/>
                  </a:moveTo>
                  <a:lnTo>
                    <a:pt x="0" y="126"/>
                  </a:lnTo>
                  <a:cubicBezTo>
                    <a:pt x="0" y="56"/>
                    <a:pt x="56" y="0"/>
                    <a:pt x="125" y="0"/>
                  </a:cubicBezTo>
                  <a:cubicBezTo>
                    <a:pt x="195" y="0"/>
                    <a:pt x="251" y="56"/>
                    <a:pt x="251" y="126"/>
                  </a:cubicBezTo>
                  <a:cubicBezTo>
                    <a:pt x="251" y="195"/>
                    <a:pt x="195" y="252"/>
                    <a:pt x="125" y="252"/>
                  </a:cubicBezTo>
                  <a:cubicBezTo>
                    <a:pt x="56" y="252"/>
                    <a:pt x="0" y="195"/>
                    <a:pt x="0" y="126"/>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293699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238353947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Tree>
    <p:extLst>
      <p:ext uri="{BB962C8B-B14F-4D97-AF65-F5344CB8AC3E}">
        <p14:creationId xmlns:p14="http://schemas.microsoft.com/office/powerpoint/2010/main" val="105514913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9942863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64025615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399987565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634278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3321057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BEE39-C5D3-4D27-987A-5C03ED01FF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5488E8-B419-4C50-A85A-C17724263F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E11329-B622-43D8-B852-9B7752E77EC7}"/>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54141642-939C-4C60-8855-4D90C7480BD1}"/>
              </a:ext>
            </a:extLst>
          </p:cNvPr>
          <p:cNvSpPr>
            <a:spLocks noGrp="1"/>
          </p:cNvSpPr>
          <p:nvPr>
            <p:ph type="sldNum" sz="quarter" idx="12"/>
          </p:nvPr>
        </p:nvSpPr>
        <p:spPr/>
        <p:txBody>
          <a:bodyPr/>
          <a:lstStyle/>
          <a:p>
            <a:fld id="{47730230-077D-418E-97A9-709908D5CF7C}" type="slidenum">
              <a:rPr lang="en-US" smtClean="0"/>
              <a:t>‹#›</a:t>
            </a:fld>
            <a:endParaRPr lang="en-US"/>
          </a:p>
        </p:txBody>
      </p:sp>
    </p:spTree>
    <p:extLst>
      <p:ext uri="{BB962C8B-B14F-4D97-AF65-F5344CB8AC3E}">
        <p14:creationId xmlns:p14="http://schemas.microsoft.com/office/powerpoint/2010/main" val="40370311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C7FAD-E508-42A4-9A63-18792EE78F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8E2546-027C-4E84-8257-CA508831C03B}"/>
              </a:ext>
            </a:extLst>
          </p:cNvPr>
          <p:cNvSpPr>
            <a:spLocks noGrp="1"/>
          </p:cNvSpPr>
          <p:nvPr>
            <p:ph type="dt" sz="half" idx="10"/>
          </p:nvPr>
        </p:nvSpPr>
        <p:spPr/>
        <p:txBody>
          <a:bodyPr/>
          <a:lstStyle/>
          <a:p>
            <a:fld id="{DF22A988-673E-41B5-957F-E3E122102B8A}" type="datetimeFigureOut">
              <a:rPr lang="en-US" smtClean="0"/>
              <a:t>5/26/2022</a:t>
            </a:fld>
            <a:endParaRPr lang="en-US"/>
          </a:p>
        </p:txBody>
      </p:sp>
      <p:sp>
        <p:nvSpPr>
          <p:cNvPr id="5" name="Slide Number Placeholder 4">
            <a:extLst>
              <a:ext uri="{FF2B5EF4-FFF2-40B4-BE49-F238E27FC236}">
                <a16:creationId xmlns:a16="http://schemas.microsoft.com/office/drawing/2014/main" id="{B86216A0-9CDD-48EB-8190-F8C5C86CFCA7}"/>
              </a:ext>
            </a:extLst>
          </p:cNvPr>
          <p:cNvSpPr>
            <a:spLocks noGrp="1"/>
          </p:cNvSpPr>
          <p:nvPr>
            <p:ph type="sldNum" sz="quarter" idx="12"/>
          </p:nvPr>
        </p:nvSpPr>
        <p:spPr/>
        <p:txBody>
          <a:bodyPr/>
          <a:lstStyle/>
          <a:p>
            <a:fld id="{958EEBD0-3EBD-4ED4-988C-69548286E9BA}" type="slidenum">
              <a:rPr lang="en-US" smtClean="0"/>
              <a:t>‹#›</a:t>
            </a:fld>
            <a:endParaRPr lang="en-US"/>
          </a:p>
        </p:txBody>
      </p:sp>
    </p:spTree>
    <p:extLst>
      <p:ext uri="{BB962C8B-B14F-4D97-AF65-F5344CB8AC3E}">
        <p14:creationId xmlns:p14="http://schemas.microsoft.com/office/powerpoint/2010/main" val="189483388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Blank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A5E394-AFE3-4534-B5A9-674F20904B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2691292" cy="890166"/>
          </a:xfrm>
          <a:prstGeom prst="rect">
            <a:avLst/>
          </a:prstGeom>
        </p:spPr>
      </p:pic>
    </p:spTree>
    <p:extLst>
      <p:ext uri="{BB962C8B-B14F-4D97-AF65-F5344CB8AC3E}">
        <p14:creationId xmlns:p14="http://schemas.microsoft.com/office/powerpoint/2010/main" val="121680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image" Target="../media/image10.png"/><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theme" Target="../theme/theme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image" Target="../media/image13.png"/><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theme" Target="../theme/theme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29" Type="http://schemas.openxmlformats.org/officeDocument/2006/relationships/slideLayout" Target="../slideLayouts/slideLayout133.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31" Type="http://schemas.openxmlformats.org/officeDocument/2006/relationships/theme" Target="../theme/theme5.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slideLayout" Target="../slideLayouts/slideLayout134.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160.xml"/><Relationship Id="rId117" Type="http://schemas.openxmlformats.org/officeDocument/2006/relationships/slideLayout" Target="../slideLayouts/slideLayout251.xml"/><Relationship Id="rId21" Type="http://schemas.openxmlformats.org/officeDocument/2006/relationships/slideLayout" Target="../slideLayouts/slideLayout155.xml"/><Relationship Id="rId42" Type="http://schemas.openxmlformats.org/officeDocument/2006/relationships/slideLayout" Target="../slideLayouts/slideLayout176.xml"/><Relationship Id="rId47" Type="http://schemas.openxmlformats.org/officeDocument/2006/relationships/slideLayout" Target="../slideLayouts/slideLayout181.xml"/><Relationship Id="rId63" Type="http://schemas.openxmlformats.org/officeDocument/2006/relationships/slideLayout" Target="../slideLayouts/slideLayout197.xml"/><Relationship Id="rId68" Type="http://schemas.openxmlformats.org/officeDocument/2006/relationships/slideLayout" Target="../slideLayouts/slideLayout202.xml"/><Relationship Id="rId84" Type="http://schemas.openxmlformats.org/officeDocument/2006/relationships/slideLayout" Target="../slideLayouts/slideLayout218.xml"/><Relationship Id="rId89" Type="http://schemas.openxmlformats.org/officeDocument/2006/relationships/slideLayout" Target="../slideLayouts/slideLayout223.xml"/><Relationship Id="rId112" Type="http://schemas.openxmlformats.org/officeDocument/2006/relationships/slideLayout" Target="../slideLayouts/slideLayout246.xml"/><Relationship Id="rId16" Type="http://schemas.openxmlformats.org/officeDocument/2006/relationships/slideLayout" Target="../slideLayouts/slideLayout150.xml"/><Relationship Id="rId107" Type="http://schemas.openxmlformats.org/officeDocument/2006/relationships/slideLayout" Target="../slideLayouts/slideLayout241.xml"/><Relationship Id="rId11" Type="http://schemas.openxmlformats.org/officeDocument/2006/relationships/slideLayout" Target="../slideLayouts/slideLayout145.xml"/><Relationship Id="rId32" Type="http://schemas.openxmlformats.org/officeDocument/2006/relationships/slideLayout" Target="../slideLayouts/slideLayout166.xml"/><Relationship Id="rId37" Type="http://schemas.openxmlformats.org/officeDocument/2006/relationships/slideLayout" Target="../slideLayouts/slideLayout171.xml"/><Relationship Id="rId53" Type="http://schemas.openxmlformats.org/officeDocument/2006/relationships/slideLayout" Target="../slideLayouts/slideLayout187.xml"/><Relationship Id="rId58" Type="http://schemas.openxmlformats.org/officeDocument/2006/relationships/slideLayout" Target="../slideLayouts/slideLayout192.xml"/><Relationship Id="rId74" Type="http://schemas.openxmlformats.org/officeDocument/2006/relationships/slideLayout" Target="../slideLayouts/slideLayout208.xml"/><Relationship Id="rId79" Type="http://schemas.openxmlformats.org/officeDocument/2006/relationships/slideLayout" Target="../slideLayouts/slideLayout213.xml"/><Relationship Id="rId102" Type="http://schemas.openxmlformats.org/officeDocument/2006/relationships/slideLayout" Target="../slideLayouts/slideLayout236.xml"/><Relationship Id="rId123" Type="http://schemas.openxmlformats.org/officeDocument/2006/relationships/image" Target="../media/image32.emf"/><Relationship Id="rId5" Type="http://schemas.openxmlformats.org/officeDocument/2006/relationships/slideLayout" Target="../slideLayouts/slideLayout139.xml"/><Relationship Id="rId90" Type="http://schemas.openxmlformats.org/officeDocument/2006/relationships/slideLayout" Target="../slideLayouts/slideLayout224.xml"/><Relationship Id="rId95" Type="http://schemas.openxmlformats.org/officeDocument/2006/relationships/slideLayout" Target="../slideLayouts/slideLayout229.xml"/><Relationship Id="rId22" Type="http://schemas.openxmlformats.org/officeDocument/2006/relationships/slideLayout" Target="../slideLayouts/slideLayout156.xml"/><Relationship Id="rId27" Type="http://schemas.openxmlformats.org/officeDocument/2006/relationships/slideLayout" Target="../slideLayouts/slideLayout161.xml"/><Relationship Id="rId43" Type="http://schemas.openxmlformats.org/officeDocument/2006/relationships/slideLayout" Target="../slideLayouts/slideLayout177.xml"/><Relationship Id="rId48" Type="http://schemas.openxmlformats.org/officeDocument/2006/relationships/slideLayout" Target="../slideLayouts/slideLayout182.xml"/><Relationship Id="rId64" Type="http://schemas.openxmlformats.org/officeDocument/2006/relationships/slideLayout" Target="../slideLayouts/slideLayout198.xml"/><Relationship Id="rId69" Type="http://schemas.openxmlformats.org/officeDocument/2006/relationships/slideLayout" Target="../slideLayouts/slideLayout203.xml"/><Relationship Id="rId113" Type="http://schemas.openxmlformats.org/officeDocument/2006/relationships/slideLayout" Target="../slideLayouts/slideLayout247.xml"/><Relationship Id="rId118" Type="http://schemas.openxmlformats.org/officeDocument/2006/relationships/slideLayout" Target="../slideLayouts/slideLayout252.xml"/><Relationship Id="rId80" Type="http://schemas.openxmlformats.org/officeDocument/2006/relationships/slideLayout" Target="../slideLayouts/slideLayout214.xml"/><Relationship Id="rId85" Type="http://schemas.openxmlformats.org/officeDocument/2006/relationships/slideLayout" Target="../slideLayouts/slideLayout219.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33" Type="http://schemas.openxmlformats.org/officeDocument/2006/relationships/slideLayout" Target="../slideLayouts/slideLayout167.xml"/><Relationship Id="rId38" Type="http://schemas.openxmlformats.org/officeDocument/2006/relationships/slideLayout" Target="../slideLayouts/slideLayout172.xml"/><Relationship Id="rId59" Type="http://schemas.openxmlformats.org/officeDocument/2006/relationships/slideLayout" Target="../slideLayouts/slideLayout193.xml"/><Relationship Id="rId103" Type="http://schemas.openxmlformats.org/officeDocument/2006/relationships/slideLayout" Target="../slideLayouts/slideLayout237.xml"/><Relationship Id="rId108" Type="http://schemas.openxmlformats.org/officeDocument/2006/relationships/slideLayout" Target="../slideLayouts/slideLayout242.xml"/><Relationship Id="rId54" Type="http://schemas.openxmlformats.org/officeDocument/2006/relationships/slideLayout" Target="../slideLayouts/slideLayout188.xml"/><Relationship Id="rId70" Type="http://schemas.openxmlformats.org/officeDocument/2006/relationships/slideLayout" Target="../slideLayouts/slideLayout204.xml"/><Relationship Id="rId75" Type="http://schemas.openxmlformats.org/officeDocument/2006/relationships/slideLayout" Target="../slideLayouts/slideLayout209.xml"/><Relationship Id="rId91" Type="http://schemas.openxmlformats.org/officeDocument/2006/relationships/slideLayout" Target="../slideLayouts/slideLayout225.xml"/><Relationship Id="rId96" Type="http://schemas.openxmlformats.org/officeDocument/2006/relationships/slideLayout" Target="../slideLayouts/slideLayout230.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23" Type="http://schemas.openxmlformats.org/officeDocument/2006/relationships/slideLayout" Target="../slideLayouts/slideLayout157.xml"/><Relationship Id="rId28" Type="http://schemas.openxmlformats.org/officeDocument/2006/relationships/slideLayout" Target="../slideLayouts/slideLayout162.xml"/><Relationship Id="rId49" Type="http://schemas.openxmlformats.org/officeDocument/2006/relationships/slideLayout" Target="../slideLayouts/slideLayout183.xml"/><Relationship Id="rId114" Type="http://schemas.openxmlformats.org/officeDocument/2006/relationships/slideLayout" Target="../slideLayouts/slideLayout248.xml"/><Relationship Id="rId119" Type="http://schemas.openxmlformats.org/officeDocument/2006/relationships/slideLayout" Target="../slideLayouts/slideLayout253.xml"/><Relationship Id="rId44" Type="http://schemas.openxmlformats.org/officeDocument/2006/relationships/slideLayout" Target="../slideLayouts/slideLayout178.xml"/><Relationship Id="rId60" Type="http://schemas.openxmlformats.org/officeDocument/2006/relationships/slideLayout" Target="../slideLayouts/slideLayout194.xml"/><Relationship Id="rId65" Type="http://schemas.openxmlformats.org/officeDocument/2006/relationships/slideLayout" Target="../slideLayouts/slideLayout199.xml"/><Relationship Id="rId81" Type="http://schemas.openxmlformats.org/officeDocument/2006/relationships/slideLayout" Target="../slideLayouts/slideLayout215.xml"/><Relationship Id="rId86" Type="http://schemas.openxmlformats.org/officeDocument/2006/relationships/slideLayout" Target="../slideLayouts/slideLayout220.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39" Type="http://schemas.openxmlformats.org/officeDocument/2006/relationships/slideLayout" Target="../slideLayouts/slideLayout173.xml"/><Relationship Id="rId109" Type="http://schemas.openxmlformats.org/officeDocument/2006/relationships/slideLayout" Target="../slideLayouts/slideLayout243.xml"/><Relationship Id="rId34" Type="http://schemas.openxmlformats.org/officeDocument/2006/relationships/slideLayout" Target="../slideLayouts/slideLayout168.xml"/><Relationship Id="rId50" Type="http://schemas.openxmlformats.org/officeDocument/2006/relationships/slideLayout" Target="../slideLayouts/slideLayout184.xml"/><Relationship Id="rId55" Type="http://schemas.openxmlformats.org/officeDocument/2006/relationships/slideLayout" Target="../slideLayouts/slideLayout189.xml"/><Relationship Id="rId76" Type="http://schemas.openxmlformats.org/officeDocument/2006/relationships/slideLayout" Target="../slideLayouts/slideLayout210.xml"/><Relationship Id="rId97" Type="http://schemas.openxmlformats.org/officeDocument/2006/relationships/slideLayout" Target="../slideLayouts/slideLayout231.xml"/><Relationship Id="rId104" Type="http://schemas.openxmlformats.org/officeDocument/2006/relationships/slideLayout" Target="../slideLayouts/slideLayout238.xml"/><Relationship Id="rId120" Type="http://schemas.openxmlformats.org/officeDocument/2006/relationships/slideLayout" Target="../slideLayouts/slideLayout254.xml"/><Relationship Id="rId7" Type="http://schemas.openxmlformats.org/officeDocument/2006/relationships/slideLayout" Target="../slideLayouts/slideLayout141.xml"/><Relationship Id="rId71" Type="http://schemas.openxmlformats.org/officeDocument/2006/relationships/slideLayout" Target="../slideLayouts/slideLayout205.xml"/><Relationship Id="rId92" Type="http://schemas.openxmlformats.org/officeDocument/2006/relationships/slideLayout" Target="../slideLayouts/slideLayout226.xml"/><Relationship Id="rId2" Type="http://schemas.openxmlformats.org/officeDocument/2006/relationships/slideLayout" Target="../slideLayouts/slideLayout136.xml"/><Relationship Id="rId29" Type="http://schemas.openxmlformats.org/officeDocument/2006/relationships/slideLayout" Target="../slideLayouts/slideLayout163.xml"/><Relationship Id="rId24" Type="http://schemas.openxmlformats.org/officeDocument/2006/relationships/slideLayout" Target="../slideLayouts/slideLayout158.xml"/><Relationship Id="rId40" Type="http://schemas.openxmlformats.org/officeDocument/2006/relationships/slideLayout" Target="../slideLayouts/slideLayout174.xml"/><Relationship Id="rId45" Type="http://schemas.openxmlformats.org/officeDocument/2006/relationships/slideLayout" Target="../slideLayouts/slideLayout179.xml"/><Relationship Id="rId66" Type="http://schemas.openxmlformats.org/officeDocument/2006/relationships/slideLayout" Target="../slideLayouts/slideLayout200.xml"/><Relationship Id="rId87" Type="http://schemas.openxmlformats.org/officeDocument/2006/relationships/slideLayout" Target="../slideLayouts/slideLayout221.xml"/><Relationship Id="rId110" Type="http://schemas.openxmlformats.org/officeDocument/2006/relationships/slideLayout" Target="../slideLayouts/slideLayout244.xml"/><Relationship Id="rId115" Type="http://schemas.openxmlformats.org/officeDocument/2006/relationships/slideLayout" Target="../slideLayouts/slideLayout249.xml"/><Relationship Id="rId61" Type="http://schemas.openxmlformats.org/officeDocument/2006/relationships/slideLayout" Target="../slideLayouts/slideLayout195.xml"/><Relationship Id="rId82" Type="http://schemas.openxmlformats.org/officeDocument/2006/relationships/slideLayout" Target="../slideLayouts/slideLayout216.xml"/><Relationship Id="rId19" Type="http://schemas.openxmlformats.org/officeDocument/2006/relationships/slideLayout" Target="../slideLayouts/slideLayout153.xml"/><Relationship Id="rId14" Type="http://schemas.openxmlformats.org/officeDocument/2006/relationships/slideLayout" Target="../slideLayouts/slideLayout148.xml"/><Relationship Id="rId30" Type="http://schemas.openxmlformats.org/officeDocument/2006/relationships/slideLayout" Target="../slideLayouts/slideLayout164.xml"/><Relationship Id="rId35" Type="http://schemas.openxmlformats.org/officeDocument/2006/relationships/slideLayout" Target="../slideLayouts/slideLayout169.xml"/><Relationship Id="rId56" Type="http://schemas.openxmlformats.org/officeDocument/2006/relationships/slideLayout" Target="../slideLayouts/slideLayout190.xml"/><Relationship Id="rId77" Type="http://schemas.openxmlformats.org/officeDocument/2006/relationships/slideLayout" Target="../slideLayouts/slideLayout211.xml"/><Relationship Id="rId100" Type="http://schemas.openxmlformats.org/officeDocument/2006/relationships/slideLayout" Target="../slideLayouts/slideLayout234.xml"/><Relationship Id="rId105" Type="http://schemas.openxmlformats.org/officeDocument/2006/relationships/slideLayout" Target="../slideLayouts/slideLayout239.xml"/><Relationship Id="rId8" Type="http://schemas.openxmlformats.org/officeDocument/2006/relationships/slideLayout" Target="../slideLayouts/slideLayout142.xml"/><Relationship Id="rId51" Type="http://schemas.openxmlformats.org/officeDocument/2006/relationships/slideLayout" Target="../slideLayouts/slideLayout185.xml"/><Relationship Id="rId72" Type="http://schemas.openxmlformats.org/officeDocument/2006/relationships/slideLayout" Target="../slideLayouts/slideLayout206.xml"/><Relationship Id="rId93" Type="http://schemas.openxmlformats.org/officeDocument/2006/relationships/slideLayout" Target="../slideLayouts/slideLayout227.xml"/><Relationship Id="rId98" Type="http://schemas.openxmlformats.org/officeDocument/2006/relationships/slideLayout" Target="../slideLayouts/slideLayout232.xml"/><Relationship Id="rId121" Type="http://schemas.openxmlformats.org/officeDocument/2006/relationships/slideLayout" Target="../slideLayouts/slideLayout255.xml"/><Relationship Id="rId3" Type="http://schemas.openxmlformats.org/officeDocument/2006/relationships/slideLayout" Target="../slideLayouts/slideLayout137.xml"/><Relationship Id="rId25" Type="http://schemas.openxmlformats.org/officeDocument/2006/relationships/slideLayout" Target="../slideLayouts/slideLayout159.xml"/><Relationship Id="rId46" Type="http://schemas.openxmlformats.org/officeDocument/2006/relationships/slideLayout" Target="../slideLayouts/slideLayout180.xml"/><Relationship Id="rId67" Type="http://schemas.openxmlformats.org/officeDocument/2006/relationships/slideLayout" Target="../slideLayouts/slideLayout201.xml"/><Relationship Id="rId116" Type="http://schemas.openxmlformats.org/officeDocument/2006/relationships/slideLayout" Target="../slideLayouts/slideLayout250.xml"/><Relationship Id="rId20" Type="http://schemas.openxmlformats.org/officeDocument/2006/relationships/slideLayout" Target="../slideLayouts/slideLayout154.xml"/><Relationship Id="rId41" Type="http://schemas.openxmlformats.org/officeDocument/2006/relationships/slideLayout" Target="../slideLayouts/slideLayout175.xml"/><Relationship Id="rId62" Type="http://schemas.openxmlformats.org/officeDocument/2006/relationships/slideLayout" Target="../slideLayouts/slideLayout196.xml"/><Relationship Id="rId83" Type="http://schemas.openxmlformats.org/officeDocument/2006/relationships/slideLayout" Target="../slideLayouts/slideLayout217.xml"/><Relationship Id="rId88" Type="http://schemas.openxmlformats.org/officeDocument/2006/relationships/slideLayout" Target="../slideLayouts/slideLayout222.xml"/><Relationship Id="rId111" Type="http://schemas.openxmlformats.org/officeDocument/2006/relationships/slideLayout" Target="../slideLayouts/slideLayout245.xml"/><Relationship Id="rId15" Type="http://schemas.openxmlformats.org/officeDocument/2006/relationships/slideLayout" Target="../slideLayouts/slideLayout149.xml"/><Relationship Id="rId36" Type="http://schemas.openxmlformats.org/officeDocument/2006/relationships/slideLayout" Target="../slideLayouts/slideLayout170.xml"/><Relationship Id="rId57" Type="http://schemas.openxmlformats.org/officeDocument/2006/relationships/slideLayout" Target="../slideLayouts/slideLayout191.xml"/><Relationship Id="rId106" Type="http://schemas.openxmlformats.org/officeDocument/2006/relationships/slideLayout" Target="../slideLayouts/slideLayout240.xml"/><Relationship Id="rId10" Type="http://schemas.openxmlformats.org/officeDocument/2006/relationships/slideLayout" Target="../slideLayouts/slideLayout144.xml"/><Relationship Id="rId31" Type="http://schemas.openxmlformats.org/officeDocument/2006/relationships/slideLayout" Target="../slideLayouts/slideLayout165.xml"/><Relationship Id="rId52" Type="http://schemas.openxmlformats.org/officeDocument/2006/relationships/slideLayout" Target="../slideLayouts/slideLayout186.xml"/><Relationship Id="rId73" Type="http://schemas.openxmlformats.org/officeDocument/2006/relationships/slideLayout" Target="../slideLayouts/slideLayout207.xml"/><Relationship Id="rId78" Type="http://schemas.openxmlformats.org/officeDocument/2006/relationships/slideLayout" Target="../slideLayouts/slideLayout212.xml"/><Relationship Id="rId94" Type="http://schemas.openxmlformats.org/officeDocument/2006/relationships/slideLayout" Target="../slideLayouts/slideLayout228.xml"/><Relationship Id="rId99" Type="http://schemas.openxmlformats.org/officeDocument/2006/relationships/slideLayout" Target="../slideLayouts/slideLayout233.xml"/><Relationship Id="rId101" Type="http://schemas.openxmlformats.org/officeDocument/2006/relationships/slideLayout" Target="../slideLayouts/slideLayout235.xml"/><Relationship Id="rId122"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5D94D93F-E129-47BB-9370-5705ECC5A21F}"/>
              </a:ext>
            </a:extLst>
          </p:cNvPr>
          <p:cNvGraphicFramePr>
            <a:graphicFrameLocks noChangeAspect="1"/>
          </p:cNvGraphicFramePr>
          <p:nvPr userDrawn="1">
            <p:custDataLst>
              <p:tags r:id="rId1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369" imgH="352" progId="TCLayout.ActiveDocument.1">
                  <p:embed/>
                </p:oleObj>
              </mc:Choice>
              <mc:Fallback>
                <p:oleObj name="think-cell Slide" r:id="rId15" imgW="369" imgH="352" progId="TCLayout.ActiveDocument.1">
                  <p:embed/>
                  <p:pic>
                    <p:nvPicPr>
                      <p:cNvPr id="13" name="Object 12" hidden="1">
                        <a:extLst>
                          <a:ext uri="{FF2B5EF4-FFF2-40B4-BE49-F238E27FC236}">
                            <a16:creationId xmlns:a16="http://schemas.microsoft.com/office/drawing/2014/main" id="{5D94D93F-E129-47BB-9370-5705ECC5A21F}"/>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580ABA7F-0A29-4CB0-9ABE-49735C1954ED}"/>
              </a:ext>
            </a:extLst>
          </p:cNvPr>
          <p:cNvSpPr/>
          <p:nvPr userDrawn="1">
            <p:custDataLst>
              <p:tags r:id="rId14"/>
            </p:custDataLst>
          </p:nvPr>
        </p:nvSpPr>
        <p:spPr>
          <a:xfrm>
            <a:off x="0" y="0"/>
            <a:ext cx="158750" cy="1587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1" i="0" baseline="0">
              <a:latin typeface="Segoe UI Semibold" panose="020B0702040204020203" pitchFamily="34" charset="0"/>
              <a:cs typeface="Segoe UI Semibold" panose="020B0702040204020203" pitchFamily="34" charset="0"/>
              <a:sym typeface="Segoe UI Semibold" panose="020B0702040204020203" pitchFamily="34" charset="0"/>
            </a:endParaRPr>
          </a:p>
        </p:txBody>
      </p:sp>
      <p:sp>
        <p:nvSpPr>
          <p:cNvPr id="4" name="Text Placeholder 3"/>
          <p:cNvSpPr>
            <a:spLocks noGrp="1"/>
          </p:cNvSpPr>
          <p:nvPr>
            <p:ph type="body" idx="1"/>
          </p:nvPr>
        </p:nvSpPr>
        <p:spPr>
          <a:xfrm>
            <a:off x="457199" y="1289384"/>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b">
            <a:no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758544" y="6589989"/>
            <a:ext cx="155492" cy="153888"/>
          </a:xfrm>
          <a:prstGeom prst="rect">
            <a:avLst/>
          </a:prstGeom>
        </p:spPr>
        <p:txBody>
          <a:bodyPr vert="horz" wrap="none" lIns="0" tIns="0" rIns="0" bIns="0" rtlCol="0" anchor="t" anchorCtr="0">
            <a:spAutoFit/>
          </a:bodyPr>
          <a:lstStyle>
            <a:lvl1pPr>
              <a:defRPr lang="en-US" sz="1000" smtClean="0">
                <a:solidFill>
                  <a:schemeClr val="bg1">
                    <a:lumMod val="50000"/>
                  </a:schemeClr>
                </a:solidFill>
              </a:defRPr>
            </a:lvl1pPr>
          </a:lstStyle>
          <a:p>
            <a:fld id="{529AFA16-AEC4-7D4A-82F3-BDAE8E49079E}" type="slidenum">
              <a:rPr lang="en-IN" smtClean="0"/>
              <a:pPr/>
              <a:t>‹#›</a:t>
            </a:fld>
            <a:endParaRPr lang="en-IN"/>
          </a:p>
        </p:txBody>
      </p:sp>
    </p:spTree>
    <p:extLst>
      <p:ext uri="{BB962C8B-B14F-4D97-AF65-F5344CB8AC3E}">
        <p14:creationId xmlns:p14="http://schemas.microsoft.com/office/powerpoint/2010/main" val="1696814536"/>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hf hdr="0" ftr="0" dt="0"/>
  <p:txStyles>
    <p:titleStyle>
      <a:lvl1pPr marL="0" indent="0" algn="l" defTabSz="914132" rtl="0" eaLnBrk="1" latinLnBrk="0" hangingPunct="1">
        <a:lnSpc>
          <a:spcPct val="100000"/>
        </a:lnSpc>
        <a:spcBef>
          <a:spcPct val="0"/>
        </a:spcBef>
        <a:buFont typeface="Arial" charset="0"/>
        <a:buNone/>
        <a:defRPr lang="en-US" sz="32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bg1">
              <a:lumMod val="50000"/>
            </a:schemeClr>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224984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rot="5400000">
            <a:off x="10325053" y="1906413"/>
            <a:ext cx="4214127" cy="401304"/>
          </a:xfrm>
          <a:prstGeom prst="rect">
            <a:avLst/>
          </a:prstGeom>
        </p:spPr>
      </p:pic>
    </p:spTree>
    <p:extLst>
      <p:ext uri="{BB962C8B-B14F-4D97-AF65-F5344CB8AC3E}">
        <p14:creationId xmlns:p14="http://schemas.microsoft.com/office/powerpoint/2010/main" val="3888876669"/>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 id="2147483751" r:id="rId34"/>
    <p:sldLayoutId id="2147483752" r:id="rId35"/>
    <p:sldLayoutId id="2147483753" r:id="rId36"/>
  </p:sldLayoutIdLst>
  <p:transition>
    <p:fade/>
  </p:transition>
  <p:txStyles>
    <p:titleStyle>
      <a:lvl1pPr algn="l" defTabSz="914344" rtl="0" eaLnBrk="1" latinLnBrk="0" hangingPunct="1">
        <a:lnSpc>
          <a:spcPct val="90000"/>
        </a:lnSpc>
        <a:spcBef>
          <a:spcPct val="0"/>
        </a:spcBef>
        <a:buNone/>
        <a:defRPr lang="en-US" sz="529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094581798"/>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4" r:id="rId27"/>
  </p:sldLayoutIdLst>
  <p:transition>
    <p:fade/>
  </p:transition>
  <p:txStyles>
    <p:titleStyle>
      <a:lvl1pPr algn="l" defTabSz="914192" rtl="0" eaLnBrk="1" latinLnBrk="0" hangingPunct="1">
        <a:lnSpc>
          <a:spcPct val="90000"/>
        </a:lnSpc>
        <a:spcBef>
          <a:spcPct val="0"/>
        </a:spcBef>
        <a:buNone/>
        <a:defRPr lang="en-US" sz="3600" b="0" kern="1200" cap="all" spc="300" baseline="0" dirty="0">
          <a:ln w="3175">
            <a:noFill/>
          </a:ln>
          <a:solidFill>
            <a:srgbClr val="0078D7"/>
          </a:solidFill>
          <a:effectLst/>
          <a:latin typeface="Segoe UI Semilight" charset="0"/>
          <a:ea typeface="+mn-ea"/>
          <a:cs typeface="Segoe UI Semilight" charset="0"/>
        </a:defRPr>
      </a:lvl1pPr>
    </p:titleStyle>
    <p:bodyStyle>
      <a:lvl1pPr marL="336080" marR="0" indent="-33608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pic>
        <p:nvPicPr>
          <p:cNvPr id="7" name="Picture 6"/>
          <p:cNvPicPr>
            <a:picLocks noChangeAspect="1"/>
          </p:cNvPicPr>
          <p:nvPr/>
        </p:nvPicPr>
        <p:blipFill>
          <a:blip r:embed="rId32">
            <a:extLst>
              <a:ext uri="{28A0092B-C50C-407E-A947-70E740481C1C}">
                <a14:useLocalDpi xmlns:a14="http://schemas.microsoft.com/office/drawing/2010/main"/>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13994914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Lst>
  <p:transition>
    <p:fade/>
  </p:transition>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15034686"/>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3" cstate="hqprint">
            <a:extLst>
              <a:ext uri="{28A0092B-C50C-407E-A947-70E740481C1C}">
                <a14:useLocalDpi xmlns:a14="http://schemas.microsoft.com/office/drawing/2010/main"/>
              </a:ext>
            </a:extLst>
          </a:blip>
          <a:srcRect l="762"/>
          <a:stretch/>
        </p:blipFill>
        <p:spPr>
          <a:xfrm rot="5400000">
            <a:off x="9509760" y="2843774"/>
            <a:ext cx="6858000" cy="1170455"/>
          </a:xfrm>
          <a:prstGeom prst="rect">
            <a:avLst/>
          </a:prstGeom>
        </p:spPr>
      </p:pic>
      <p:sp>
        <p:nvSpPr>
          <p:cNvPr id="34" name="Slide Number Placeholder 33">
            <a:extLst>
              <a:ext uri="{FF2B5EF4-FFF2-40B4-BE49-F238E27FC236}">
                <a16:creationId xmlns:a16="http://schemas.microsoft.com/office/drawing/2014/main" id="{6D63B297-927B-6144-B15E-C2A058EE537D}"/>
              </a:ext>
            </a:extLst>
          </p:cNvPr>
          <p:cNvSpPr>
            <a:spLocks noGrp="1"/>
          </p:cNvSpPr>
          <p:nvPr>
            <p:ph type="sldNum" sz="quarter" idx="4"/>
          </p:nvPr>
        </p:nvSpPr>
        <p:spPr>
          <a:xfrm>
            <a:off x="9296400" y="6427471"/>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49A1B1-5A8E-4E46-95DF-CCAC78182983}" type="slidenum">
              <a:rPr lang="en-US" smtClean="0"/>
              <a:pPr/>
              <a:t>‹#›</a:t>
            </a:fld>
            <a:endParaRPr lang="en-US"/>
          </a:p>
        </p:txBody>
      </p:sp>
    </p:spTree>
    <p:extLst>
      <p:ext uri="{BB962C8B-B14F-4D97-AF65-F5344CB8AC3E}">
        <p14:creationId xmlns:p14="http://schemas.microsoft.com/office/powerpoint/2010/main" val="617528968"/>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 id="2147483936" r:id="rId14"/>
    <p:sldLayoutId id="2147483937" r:id="rId15"/>
    <p:sldLayoutId id="2147483938" r:id="rId16"/>
    <p:sldLayoutId id="2147483939" r:id="rId17"/>
    <p:sldLayoutId id="2147483940" r:id="rId18"/>
    <p:sldLayoutId id="2147483941" r:id="rId19"/>
    <p:sldLayoutId id="2147483942" r:id="rId20"/>
    <p:sldLayoutId id="2147483943" r:id="rId21"/>
    <p:sldLayoutId id="2147483944" r:id="rId22"/>
    <p:sldLayoutId id="2147483945" r:id="rId23"/>
    <p:sldLayoutId id="2147483946" r:id="rId24"/>
    <p:sldLayoutId id="2147483947" r:id="rId25"/>
    <p:sldLayoutId id="2147483948" r:id="rId26"/>
    <p:sldLayoutId id="2147483949" r:id="rId27"/>
    <p:sldLayoutId id="2147483950" r:id="rId28"/>
    <p:sldLayoutId id="2147483951" r:id="rId29"/>
    <p:sldLayoutId id="2147483952" r:id="rId30"/>
    <p:sldLayoutId id="2147483953" r:id="rId31"/>
    <p:sldLayoutId id="2147483954" r:id="rId32"/>
    <p:sldLayoutId id="2147483955" r:id="rId33"/>
    <p:sldLayoutId id="2147483956" r:id="rId34"/>
    <p:sldLayoutId id="2147483957" r:id="rId35"/>
    <p:sldLayoutId id="2147483958" r:id="rId36"/>
    <p:sldLayoutId id="2147483959" r:id="rId37"/>
    <p:sldLayoutId id="2147483960" r:id="rId38"/>
    <p:sldLayoutId id="2147483961" r:id="rId39"/>
    <p:sldLayoutId id="2147483962" r:id="rId40"/>
    <p:sldLayoutId id="2147483963" r:id="rId41"/>
    <p:sldLayoutId id="2147483964" r:id="rId42"/>
    <p:sldLayoutId id="2147483965" r:id="rId43"/>
    <p:sldLayoutId id="2147483966" r:id="rId44"/>
    <p:sldLayoutId id="2147483967" r:id="rId45"/>
    <p:sldLayoutId id="2147483968" r:id="rId46"/>
    <p:sldLayoutId id="2147483969" r:id="rId47"/>
    <p:sldLayoutId id="2147483970" r:id="rId48"/>
    <p:sldLayoutId id="2147483971" r:id="rId49"/>
    <p:sldLayoutId id="2147483972" r:id="rId50"/>
    <p:sldLayoutId id="2147483973" r:id="rId51"/>
    <p:sldLayoutId id="2147483974" r:id="rId52"/>
    <p:sldLayoutId id="2147483975" r:id="rId53"/>
    <p:sldLayoutId id="2147483976" r:id="rId54"/>
    <p:sldLayoutId id="2147483977" r:id="rId55"/>
    <p:sldLayoutId id="2147483978" r:id="rId56"/>
    <p:sldLayoutId id="2147483979" r:id="rId57"/>
    <p:sldLayoutId id="2147483980" r:id="rId58"/>
    <p:sldLayoutId id="2147483981" r:id="rId59"/>
    <p:sldLayoutId id="2147483982" r:id="rId60"/>
    <p:sldLayoutId id="2147483983" r:id="rId61"/>
    <p:sldLayoutId id="2147483984" r:id="rId62"/>
    <p:sldLayoutId id="2147483985" r:id="rId63"/>
    <p:sldLayoutId id="2147483986" r:id="rId64"/>
    <p:sldLayoutId id="2147483987" r:id="rId65"/>
    <p:sldLayoutId id="2147483988" r:id="rId66"/>
    <p:sldLayoutId id="2147483989" r:id="rId67"/>
    <p:sldLayoutId id="2147483990" r:id="rId68"/>
    <p:sldLayoutId id="2147483991" r:id="rId69"/>
    <p:sldLayoutId id="2147483992" r:id="rId70"/>
    <p:sldLayoutId id="2147483993" r:id="rId71"/>
    <p:sldLayoutId id="2147483994" r:id="rId72"/>
    <p:sldLayoutId id="2147483995" r:id="rId73"/>
    <p:sldLayoutId id="2147483996" r:id="rId74"/>
    <p:sldLayoutId id="2147483997" r:id="rId75"/>
    <p:sldLayoutId id="2147483998" r:id="rId76"/>
    <p:sldLayoutId id="2147483999" r:id="rId77"/>
    <p:sldLayoutId id="2147484000" r:id="rId78"/>
    <p:sldLayoutId id="2147484001" r:id="rId79"/>
    <p:sldLayoutId id="2147484002" r:id="rId80"/>
    <p:sldLayoutId id="2147484003" r:id="rId81"/>
    <p:sldLayoutId id="2147484004" r:id="rId82"/>
    <p:sldLayoutId id="2147484005" r:id="rId83"/>
    <p:sldLayoutId id="2147484006" r:id="rId84"/>
    <p:sldLayoutId id="2147484007" r:id="rId85"/>
    <p:sldLayoutId id="2147484008" r:id="rId86"/>
    <p:sldLayoutId id="2147484009" r:id="rId87"/>
    <p:sldLayoutId id="2147484010" r:id="rId88"/>
    <p:sldLayoutId id="2147484011" r:id="rId89"/>
    <p:sldLayoutId id="2147484012" r:id="rId90"/>
    <p:sldLayoutId id="2147484013" r:id="rId91"/>
    <p:sldLayoutId id="2147484014" r:id="rId92"/>
    <p:sldLayoutId id="2147484015" r:id="rId93"/>
    <p:sldLayoutId id="2147484016" r:id="rId94"/>
    <p:sldLayoutId id="2147484017" r:id="rId95"/>
    <p:sldLayoutId id="2147484018" r:id="rId96"/>
    <p:sldLayoutId id="2147484019" r:id="rId97"/>
    <p:sldLayoutId id="2147484020" r:id="rId98"/>
    <p:sldLayoutId id="2147484021" r:id="rId99"/>
    <p:sldLayoutId id="2147484022" r:id="rId100"/>
    <p:sldLayoutId id="2147484023" r:id="rId101"/>
    <p:sldLayoutId id="2147484024" r:id="rId102"/>
    <p:sldLayoutId id="2147484025" r:id="rId103"/>
    <p:sldLayoutId id="2147484026" r:id="rId104"/>
    <p:sldLayoutId id="2147484027" r:id="rId105"/>
    <p:sldLayoutId id="2147484028" r:id="rId106"/>
    <p:sldLayoutId id="2147484029" r:id="rId107"/>
    <p:sldLayoutId id="2147484030" r:id="rId108"/>
    <p:sldLayoutId id="2147484031" r:id="rId109"/>
    <p:sldLayoutId id="2147484032" r:id="rId110"/>
    <p:sldLayoutId id="2147484033" r:id="rId111"/>
    <p:sldLayoutId id="2147484034" r:id="rId112"/>
    <p:sldLayoutId id="2147484035" r:id="rId113"/>
    <p:sldLayoutId id="2147484036" r:id="rId114"/>
    <p:sldLayoutId id="2147484037" r:id="rId115"/>
    <p:sldLayoutId id="2147484038" r:id="rId116"/>
    <p:sldLayoutId id="2147484039" r:id="rId117"/>
    <p:sldLayoutId id="2147484040" r:id="rId118"/>
    <p:sldLayoutId id="2147484041" r:id="rId119"/>
    <p:sldLayoutId id="2147484042" r:id="rId120"/>
    <p:sldLayoutId id="2147484043" r:id="rId12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36">
          <p15:clr>
            <a:srgbClr val="C35EA4"/>
          </p15:clr>
        </p15:guide>
        <p15:guide id="17" pos="14626">
          <p15:clr>
            <a:srgbClr val="C35EA4"/>
          </p15:clr>
        </p15:guide>
        <p15:guide id="25" orient="horz" pos="738">
          <p15:clr>
            <a:srgbClr val="C35EA4"/>
          </p15:clr>
        </p15:guide>
        <p15:guide id="26" orient="horz" pos="7898">
          <p15:clr>
            <a:srgbClr val="C35EA4"/>
          </p15:clr>
        </p15:guide>
        <p15:guide id="27" orient="horz" pos="368">
          <p15:clr>
            <a:srgbClr val="A4A3A4"/>
          </p15:clr>
        </p15:guide>
        <p15:guide id="28" pos="370">
          <p15:clr>
            <a:srgbClr val="A4A3A4"/>
          </p15:clr>
        </p15:guide>
        <p15:guide id="29" orient="horz" pos="8270">
          <p15:clr>
            <a:srgbClr val="A4A3A4"/>
          </p15:clr>
        </p15:guide>
        <p15:guide id="30" pos="14990">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34.xml"/></Relationships>
</file>

<file path=ppt/slides/_rels/slide10.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108.xml"/><Relationship Id="rId6" Type="http://schemas.openxmlformats.org/officeDocument/2006/relationships/image" Target="../media/image59.svg"/><Relationship Id="rId11" Type="http://schemas.openxmlformats.org/officeDocument/2006/relationships/image" Target="../media/image64.sv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svg"/><Relationship Id="rId9" Type="http://schemas.openxmlformats.org/officeDocument/2006/relationships/image" Target="../media/image62.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8.xml"/></Relationships>
</file>

<file path=ppt/slides/_rels/slide12.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108.xml"/><Relationship Id="rId6" Type="http://schemas.openxmlformats.org/officeDocument/2006/relationships/chart" Target="../charts/chart1.xml"/><Relationship Id="rId5" Type="http://schemas.microsoft.com/office/2007/relationships/hdphoto" Target="../media/hdphoto1.wdp"/><Relationship Id="rId4" Type="http://schemas.openxmlformats.org/officeDocument/2006/relationships/image" Target="../media/image65.png"/></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73.png"/><Relationship Id="rId3" Type="http://schemas.openxmlformats.org/officeDocument/2006/relationships/image" Target="../media/image66.png"/><Relationship Id="rId7" Type="http://schemas.openxmlformats.org/officeDocument/2006/relationships/image" Target="../media/image70.png"/><Relationship Id="rId12" Type="http://schemas.microsoft.com/office/2007/relationships/hdphoto" Target="../media/hdphoto4.wdp"/><Relationship Id="rId2" Type="http://schemas.openxmlformats.org/officeDocument/2006/relationships/notesSlide" Target="../notesSlides/notesSlide12.xml"/><Relationship Id="rId1" Type="http://schemas.openxmlformats.org/officeDocument/2006/relationships/slideLayout" Target="../slideLayouts/slideLayout115.xml"/><Relationship Id="rId6" Type="http://schemas.openxmlformats.org/officeDocument/2006/relationships/image" Target="../media/image69.jpeg"/><Relationship Id="rId11" Type="http://schemas.openxmlformats.org/officeDocument/2006/relationships/image" Target="../media/image72.png"/><Relationship Id="rId5" Type="http://schemas.openxmlformats.org/officeDocument/2006/relationships/image" Target="../media/image68.png"/><Relationship Id="rId10" Type="http://schemas.microsoft.com/office/2007/relationships/hdphoto" Target="../media/hdphoto3.wdp"/><Relationship Id="rId4" Type="http://schemas.openxmlformats.org/officeDocument/2006/relationships/image" Target="../media/image67.png"/><Relationship Id="rId9" Type="http://schemas.openxmlformats.org/officeDocument/2006/relationships/image" Target="../media/image71.png"/></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107.xml"/></Relationships>
</file>

<file path=ppt/slides/_rels/slide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1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5.xml"/></Relationships>
</file>

<file path=ppt/slides/_rels/slide17.xml.rels><?xml version="1.0" encoding="UTF-8" standalone="yes"?>
<Relationships xmlns="http://schemas.openxmlformats.org/package/2006/relationships"><Relationship Id="rId3" Type="http://schemas.openxmlformats.org/officeDocument/2006/relationships/hyperlink" Target="https://aka.ms/choose_your_AzureSQL_database" TargetMode="External"/><Relationship Id="rId2" Type="http://schemas.openxmlformats.org/officeDocument/2006/relationships/notesSlide" Target="../notesSlides/notesSlide16.xml"/><Relationship Id="rId1" Type="http://schemas.openxmlformats.org/officeDocument/2006/relationships/slideLayout" Target="../slideLayouts/slideLayout108.xml"/><Relationship Id="rId4" Type="http://schemas.openxmlformats.org/officeDocument/2006/relationships/image" Target="../media/image76.jpeg"/></Relationships>
</file>

<file path=ppt/slides/_rels/slide18.xml.rels><?xml version="1.0" encoding="UTF-8" standalone="yes"?>
<Relationships xmlns="http://schemas.openxmlformats.org/package/2006/relationships"><Relationship Id="rId8" Type="http://schemas.openxmlformats.org/officeDocument/2006/relationships/hyperlink" Target="https://aka.ms/AzureSQL_Managed_Instance" TargetMode="External"/><Relationship Id="rId13" Type="http://schemas.openxmlformats.org/officeDocument/2006/relationships/hyperlink" Target="https://azure.microsoft.com/services/database-migration/" TargetMode="External"/><Relationship Id="rId18" Type="http://schemas.openxmlformats.org/officeDocument/2006/relationships/hyperlink" Target="https://azure.microsoft.com/resources/get-to-know-azure-sql/" TargetMode="External"/><Relationship Id="rId3" Type="http://schemas.openxmlformats.org/officeDocument/2006/relationships/image" Target="../media/image77.png"/><Relationship Id="rId7" Type="http://schemas.openxmlformats.org/officeDocument/2006/relationships/hyperlink" Target="https://azure.microsoft.com/services/virtual-machines/sql-server/" TargetMode="External"/><Relationship Id="rId12" Type="http://schemas.openxmlformats.org/officeDocument/2006/relationships/hyperlink" Target="https://azure.microsoft.com/pricing/hybrid-benefit/#sql-ahb-calculator" TargetMode="External"/><Relationship Id="rId17" Type="http://schemas.openxmlformats.org/officeDocument/2006/relationships/hyperlink" Target="https://azure.microsoft.com/resources/the-total-economic-impact-of-migration-to-microsoft-azure-sql-managed-databases/" TargetMode="External"/><Relationship Id="rId2" Type="http://schemas.openxmlformats.org/officeDocument/2006/relationships/notesSlide" Target="../notesSlides/notesSlide17.xml"/><Relationship Id="rId16" Type="http://schemas.openxmlformats.org/officeDocument/2006/relationships/hyperlink" Target="https://facts.pt/GZUp6xk" TargetMode="External"/><Relationship Id="rId20" Type="http://schemas.openxmlformats.org/officeDocument/2006/relationships/hyperlink" Target="https://azure.microsoft.com/resources/the-total-economic-impacttm-of-migration-to-microsoft-azure-sql-managed-databases/" TargetMode="External"/><Relationship Id="rId1" Type="http://schemas.openxmlformats.org/officeDocument/2006/relationships/slideLayout" Target="../slideLayouts/slideLayout107.xml"/><Relationship Id="rId6" Type="http://schemas.openxmlformats.org/officeDocument/2006/relationships/hyperlink" Target="https://azure.microsoft.com/en-us/services/azure-sql/sql-managed-instance/" TargetMode="External"/><Relationship Id="rId11" Type="http://schemas.openxmlformats.org/officeDocument/2006/relationships/hyperlink" Target="https://aka.ms/choose_your_AzureSQL_database" TargetMode="External"/><Relationship Id="rId5" Type="http://schemas.openxmlformats.org/officeDocument/2006/relationships/hyperlink" Target="https://aka.ms/azure_sql" TargetMode="External"/><Relationship Id="rId15" Type="http://schemas.openxmlformats.org/officeDocument/2006/relationships/hyperlink" Target="https://azure.microsoft.com/resources/the-economic-value-of-migrating-on-premises-sql-server-instances-to-microsoft-azure-sql-solutions/" TargetMode="External"/><Relationship Id="rId10" Type="http://schemas.openxmlformats.org/officeDocument/2006/relationships/hyperlink" Target="https://aka.ms/sqledge" TargetMode="External"/><Relationship Id="rId19" Type="http://schemas.openxmlformats.org/officeDocument/2006/relationships/hyperlink" Target="https://azure.microsoft.com/en-us/resources/launch-your-azure-sql-database/" TargetMode="External"/><Relationship Id="rId4" Type="http://schemas.openxmlformats.org/officeDocument/2006/relationships/image" Target="../media/image78.svg"/><Relationship Id="rId9" Type="http://schemas.openxmlformats.org/officeDocument/2006/relationships/hyperlink" Target="https://azure.microsoft.com/services/sql-database/" TargetMode="External"/><Relationship Id="rId14" Type="http://schemas.openxmlformats.org/officeDocument/2006/relationships/hyperlink" Target="http://datamigration.microsoft.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xml"/><Relationship Id="rId1" Type="http://schemas.openxmlformats.org/officeDocument/2006/relationships/slideLayout" Target="../slideLayouts/slideLayout25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7.xml"/></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svg"/><Relationship Id="rId2" Type="http://schemas.openxmlformats.org/officeDocument/2006/relationships/notesSlide" Target="../notesSlides/notesSlide20.xml"/><Relationship Id="rId1" Type="http://schemas.openxmlformats.org/officeDocument/2006/relationships/slideLayout" Target="../slideLayouts/slideLayout115.xml"/><Relationship Id="rId6" Type="http://schemas.openxmlformats.org/officeDocument/2006/relationships/image" Target="../media/image82.png"/><Relationship Id="rId5" Type="http://schemas.openxmlformats.org/officeDocument/2006/relationships/image" Target="../media/image81.svg"/><Relationship Id="rId10" Type="http://schemas.openxmlformats.org/officeDocument/2006/relationships/image" Target="../media/image86.svg"/><Relationship Id="rId4" Type="http://schemas.openxmlformats.org/officeDocument/2006/relationships/image" Target="../media/image80.png"/><Relationship Id="rId9" Type="http://schemas.openxmlformats.org/officeDocument/2006/relationships/image" Target="../media/image85.png"/></Relationships>
</file>

<file path=ppt/slides/_rels/slide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252.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252.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hyperlink" Target="https://www.gartner.com/en/newsroom/press-releases/2021-04-21-gartner-forecasts-worldwide-public-cloud-end-user-spending-to-grow-23-percent-in-2021" TargetMode="External"/><Relationship Id="rId2" Type="http://schemas.openxmlformats.org/officeDocument/2006/relationships/notesSlide" Target="../notesSlides/notesSlide4.xml"/><Relationship Id="rId1" Type="http://schemas.openxmlformats.org/officeDocument/2006/relationships/slideLayout" Target="../slideLayouts/slideLayout1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5.xml"/></Relationships>
</file>

<file path=ppt/slides/_rels/slide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_rels/slide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3DB0-6687-4FE1-803F-11956A29767A}"/>
              </a:ext>
            </a:extLst>
          </p:cNvPr>
          <p:cNvSpPr>
            <a:spLocks noGrp="1"/>
          </p:cNvSpPr>
          <p:nvPr>
            <p:ph type="title"/>
          </p:nvPr>
        </p:nvSpPr>
        <p:spPr>
          <a:xfrm>
            <a:off x="584200" y="2663367"/>
            <a:ext cx="6956287" cy="900118"/>
          </a:xfrm>
        </p:spPr>
        <p:txBody>
          <a:bodyPr/>
          <a:lstStyle/>
          <a:p>
            <a:pPr lvl="0">
              <a:lnSpc>
                <a:spcPct val="110000"/>
              </a:lnSpc>
              <a:spcBef>
                <a:spcPts val="0"/>
              </a:spcBef>
              <a:spcAft>
                <a:spcPts val="1500"/>
              </a:spcAft>
              <a:buSzPct val="90000"/>
            </a:pPr>
            <a:r>
              <a:rPr lang="en-US" sz="2000" spc="0" dirty="0">
                <a:ln>
                  <a:noFill/>
                </a:ln>
                <a:solidFill>
                  <a:srgbClr val="50E6FF"/>
                </a:solidFill>
              </a:rPr>
              <a:t>An introduction to</a:t>
            </a:r>
            <a:br>
              <a:rPr lang="en-US" sz="2000" spc="0" dirty="0">
                <a:ln>
                  <a:noFill/>
                </a:ln>
                <a:solidFill>
                  <a:srgbClr val="50E6FF"/>
                </a:solidFill>
              </a:rPr>
            </a:br>
            <a:r>
              <a:rPr lang="en-US" dirty="0"/>
              <a:t>Azure SQL</a:t>
            </a:r>
            <a:endParaRPr lang="en-US" sz="2000" i="1" spc="0" dirty="0">
              <a:solidFill>
                <a:schemeClr val="tx1"/>
              </a:solidFill>
            </a:endParaRPr>
          </a:p>
        </p:txBody>
      </p:sp>
      <p:pic>
        <p:nvPicPr>
          <p:cNvPr id="12" name="MS logo white - EMF" descr="Microsoft logo">
            <a:extLst>
              <a:ext uri="{FF2B5EF4-FFF2-40B4-BE49-F238E27FC236}">
                <a16:creationId xmlns:a16="http://schemas.microsoft.com/office/drawing/2014/main" id="{98489E1F-4D0D-4A3E-9D5D-684CEFAED84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7" name="Text Placeholder 16">
            <a:extLst>
              <a:ext uri="{FF2B5EF4-FFF2-40B4-BE49-F238E27FC236}">
                <a16:creationId xmlns:a16="http://schemas.microsoft.com/office/drawing/2014/main" id="{39731453-73E3-4218-B3B9-48F3AFDE67FE}"/>
              </a:ext>
            </a:extLst>
          </p:cNvPr>
          <p:cNvSpPr>
            <a:spLocks noGrp="1"/>
          </p:cNvSpPr>
          <p:nvPr>
            <p:ph type="body" sz="quarter" idx="13"/>
          </p:nvPr>
        </p:nvSpPr>
        <p:spPr>
          <a:xfrm>
            <a:off x="577783" y="3559196"/>
            <a:ext cx="4219575" cy="307777"/>
          </a:xfrm>
        </p:spPr>
        <p:txBody>
          <a:bodyPr/>
          <a:lstStyle/>
          <a:p>
            <a:pPr marL="0" indent="0">
              <a:buNone/>
            </a:pPr>
            <a:r>
              <a:rPr lang="en-US" sz="2000" dirty="0">
                <a:ln w="3175">
                  <a:noFill/>
                </a:ln>
                <a:solidFill>
                  <a:prstClr val="white"/>
                </a:solidFill>
                <a:latin typeface="Segoe UI Semibold"/>
                <a:cs typeface="Segoe UI" panose="020B0502040204020203" pitchFamily="34" charset="0"/>
              </a:rPr>
              <a:t>The family of SQL cloud databases</a:t>
            </a:r>
            <a:endParaRPr lang="en-US" dirty="0"/>
          </a:p>
        </p:txBody>
      </p:sp>
    </p:spTree>
    <p:extLst>
      <p:ext uri="{BB962C8B-B14F-4D97-AF65-F5344CB8AC3E}">
        <p14:creationId xmlns:p14="http://schemas.microsoft.com/office/powerpoint/2010/main" val="401068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60B9-9196-43A7-B516-D284C8225E75}"/>
              </a:ext>
            </a:extLst>
          </p:cNvPr>
          <p:cNvSpPr>
            <a:spLocks noGrp="1"/>
          </p:cNvSpPr>
          <p:nvPr>
            <p:ph type="title"/>
          </p:nvPr>
        </p:nvSpPr>
        <p:spPr>
          <a:xfrm>
            <a:off x="588263" y="457200"/>
            <a:ext cx="6426148" cy="553998"/>
          </a:xfrm>
        </p:spPr>
        <p:txBody>
          <a:bodyPr/>
          <a:lstStyle/>
          <a:p>
            <a:r>
              <a:rPr lang="en-US" dirty="0">
                <a:solidFill>
                  <a:schemeClr val="tx1"/>
                </a:solidFill>
              </a:rPr>
              <a:t>Azure SQL</a:t>
            </a:r>
          </a:p>
        </p:txBody>
      </p:sp>
      <p:sp>
        <p:nvSpPr>
          <p:cNvPr id="44" name="TextBox 43">
            <a:extLst>
              <a:ext uri="{FF2B5EF4-FFF2-40B4-BE49-F238E27FC236}">
                <a16:creationId xmlns:a16="http://schemas.microsoft.com/office/drawing/2014/main" id="{06DD9A3A-924E-4025-8EE0-2DC50D054D75}"/>
              </a:ext>
            </a:extLst>
          </p:cNvPr>
          <p:cNvSpPr txBox="1"/>
          <p:nvPr/>
        </p:nvSpPr>
        <p:spPr>
          <a:xfrm>
            <a:off x="388307" y="901566"/>
            <a:ext cx="6392831" cy="572464"/>
          </a:xfrm>
          <a:prstGeom prst="rect">
            <a:avLst/>
          </a:prstGeom>
          <a:noFill/>
        </p:spPr>
        <p:txBody>
          <a:bodyPr wrap="square" lIns="182880" tIns="146304" rIns="182880" bIns="146304" rtlCol="0" anchor="t">
            <a:spAutoFit/>
          </a:bodyPr>
          <a:lstStyle/>
          <a:p>
            <a:pPr>
              <a:lnSpc>
                <a:spcPct val="90000"/>
              </a:lnSpc>
              <a:spcAft>
                <a:spcPts val="600"/>
              </a:spcAft>
            </a:pPr>
            <a:r>
              <a:rPr lang="en-US" sz="2000" dirty="0">
                <a:ln w="3175">
                  <a:noFill/>
                </a:ln>
                <a:solidFill>
                  <a:schemeClr val="accent1"/>
                </a:solidFill>
                <a:latin typeface="+mj-lt"/>
                <a:cs typeface="Segoe UI Semibold"/>
              </a:rPr>
              <a:t>The family of SQL cloud to edge databases</a:t>
            </a:r>
            <a:endParaRPr lang="en-US" dirty="0">
              <a:solidFill>
                <a:schemeClr val="accent1"/>
              </a:solidFill>
              <a:cs typeface="Segoe UI Semibold"/>
            </a:endParaRPr>
          </a:p>
        </p:txBody>
      </p:sp>
      <p:pic>
        <p:nvPicPr>
          <p:cNvPr id="4" name="Graphic 3" descr="SQL VM icon">
            <a:extLst>
              <a:ext uri="{FF2B5EF4-FFF2-40B4-BE49-F238E27FC236}">
                <a16:creationId xmlns:a16="http://schemas.microsoft.com/office/drawing/2014/main" id="{9D033DE7-C527-4702-BD0C-01643D1D1F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57398" y="1745326"/>
            <a:ext cx="1078992" cy="1078992"/>
          </a:xfrm>
          <a:prstGeom prst="rect">
            <a:avLst/>
          </a:prstGeom>
        </p:spPr>
      </p:pic>
      <p:sp>
        <p:nvSpPr>
          <p:cNvPr id="37" name="Rectangle 36">
            <a:extLst>
              <a:ext uri="{FF2B5EF4-FFF2-40B4-BE49-F238E27FC236}">
                <a16:creationId xmlns:a16="http://schemas.microsoft.com/office/drawing/2014/main" id="{E6C7CC21-B68F-48B6-80D4-A6A7D9F2F34C}"/>
              </a:ext>
            </a:extLst>
          </p:cNvPr>
          <p:cNvSpPr/>
          <p:nvPr/>
        </p:nvSpPr>
        <p:spPr>
          <a:xfrm>
            <a:off x="750627" y="2855601"/>
            <a:ext cx="2692534"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b="1" i="0" u="none" strike="noStrike" kern="0" cap="none" spc="0" normalizeH="0" baseline="0" noProof="0" dirty="0">
                <a:ln>
                  <a:noFill/>
                </a:ln>
                <a:solidFill>
                  <a:srgbClr val="0078D7"/>
                </a:solidFill>
                <a:effectLst/>
                <a:uLnTx/>
                <a:uFillTx/>
                <a:ea typeface="+mn-ea"/>
                <a:cs typeface="Segoe UI Semibold" panose="020B0502040204020203" pitchFamily="34" charset="0"/>
              </a:rPr>
              <a:t>SQL Server on Azure Virtual Machines</a:t>
            </a:r>
            <a:endParaRPr kumimoji="0" lang="en-US" sz="2000" b="1" i="0" u="none" strike="noStrike" kern="0" cap="none" spc="0" normalizeH="0" baseline="0" noProof="0" dirty="0">
              <a:ln>
                <a:noFill/>
              </a:ln>
              <a:solidFill>
                <a:srgbClr val="0078D7"/>
              </a:solidFill>
              <a:effectLst/>
              <a:uLnTx/>
              <a:uFillTx/>
              <a:ea typeface="+mn-ea"/>
              <a:cs typeface="Segoe UI Semibold" panose="020B0502040204020203" pitchFamily="34" charset="0"/>
            </a:endParaRPr>
          </a:p>
        </p:txBody>
      </p:sp>
      <p:sp>
        <p:nvSpPr>
          <p:cNvPr id="40" name="Rectangle 39">
            <a:extLst>
              <a:ext uri="{FF2B5EF4-FFF2-40B4-BE49-F238E27FC236}">
                <a16:creationId xmlns:a16="http://schemas.microsoft.com/office/drawing/2014/main" id="{5B944FFB-A844-47D1-8A58-98A574F1BCC5}"/>
              </a:ext>
            </a:extLst>
          </p:cNvPr>
          <p:cNvSpPr/>
          <p:nvPr/>
        </p:nvSpPr>
        <p:spPr>
          <a:xfrm>
            <a:off x="785021" y="3411330"/>
            <a:ext cx="2623746" cy="830997"/>
          </a:xfrm>
          <a:prstGeom prst="rect">
            <a:avLst/>
          </a:prstGeom>
        </p:spPr>
        <p:txBody>
          <a:bodyPr wrap="square" lIns="91440" tIns="45720" rIns="91440" bIns="45720" anchor="t">
            <a:spAutoFit/>
          </a:bodyPr>
          <a:lstStyle/>
          <a:p>
            <a:pPr marL="0" marR="0" lvl="0" indent="0" algn="ctr" defTabSz="914377"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effectLst/>
                <a:uLnTx/>
                <a:uFillTx/>
                <a:ea typeface="+mn-ea"/>
                <a:cs typeface="+mn-cs"/>
              </a:rPr>
              <a:t>Best for lift and shift and/or workloads requiring OS-level access</a:t>
            </a:r>
            <a:endParaRPr kumimoji="0" lang="en-US" sz="1600" b="0" i="0" u="none" strike="noStrike" kern="0" cap="none" spc="0" normalizeH="0" baseline="0" noProof="0" dirty="0">
              <a:ln>
                <a:noFill/>
              </a:ln>
              <a:effectLst/>
              <a:uLnTx/>
              <a:uFillTx/>
              <a:ea typeface="+mn-ea"/>
              <a:cs typeface="Segoe UI Semibold"/>
            </a:endParaRPr>
          </a:p>
        </p:txBody>
      </p:sp>
      <p:pic>
        <p:nvPicPr>
          <p:cNvPr id="20" name="Graphic 19" descr="SQL Managed Instance icon">
            <a:extLst>
              <a:ext uri="{FF2B5EF4-FFF2-40B4-BE49-F238E27FC236}">
                <a16:creationId xmlns:a16="http://schemas.microsoft.com/office/drawing/2014/main" id="{75D1114F-29C2-4DBA-91E1-4614104C1F0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623525" y="1791101"/>
            <a:ext cx="1031763" cy="1031763"/>
          </a:xfrm>
          <a:prstGeom prst="rect">
            <a:avLst/>
          </a:prstGeom>
        </p:spPr>
      </p:pic>
      <p:sp>
        <p:nvSpPr>
          <p:cNvPr id="16" name="Rectangle 15">
            <a:extLst>
              <a:ext uri="{FF2B5EF4-FFF2-40B4-BE49-F238E27FC236}">
                <a16:creationId xmlns:a16="http://schemas.microsoft.com/office/drawing/2014/main" id="{B1EC080E-2F89-4608-9152-878A553272F7}"/>
              </a:ext>
            </a:extLst>
          </p:cNvPr>
          <p:cNvSpPr/>
          <p:nvPr/>
        </p:nvSpPr>
        <p:spPr>
          <a:xfrm>
            <a:off x="3988903" y="2855601"/>
            <a:ext cx="2155435"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b="1" i="0" u="none" strike="noStrike" kern="0" cap="none" spc="0" normalizeH="0" baseline="0" noProof="0" dirty="0">
                <a:ln>
                  <a:noFill/>
                </a:ln>
                <a:solidFill>
                  <a:srgbClr val="0078D7"/>
                </a:solidFill>
                <a:effectLst/>
                <a:uLnTx/>
                <a:uFillTx/>
                <a:ea typeface="+mn-ea"/>
                <a:cs typeface="Segoe UI Semibold" panose="020B0502040204020203" pitchFamily="34" charset="0"/>
              </a:rPr>
              <a:t>Azure SQL Managed Instance</a:t>
            </a:r>
            <a:endParaRPr kumimoji="0" lang="en-US" sz="2000" b="1" i="0" u="none" strike="noStrike" kern="0" cap="none" spc="0" normalizeH="0" baseline="0" noProof="0" dirty="0">
              <a:ln>
                <a:noFill/>
              </a:ln>
              <a:solidFill>
                <a:srgbClr val="0078D7"/>
              </a:solidFill>
              <a:effectLst/>
              <a:uLnTx/>
              <a:uFillTx/>
              <a:ea typeface="+mn-ea"/>
              <a:cs typeface="Segoe UI Semibold" panose="020B0502040204020203" pitchFamily="34" charset="0"/>
            </a:endParaRPr>
          </a:p>
        </p:txBody>
      </p:sp>
      <p:sp>
        <p:nvSpPr>
          <p:cNvPr id="17" name="Text Placeholder 8">
            <a:extLst>
              <a:ext uri="{FF2B5EF4-FFF2-40B4-BE49-F238E27FC236}">
                <a16:creationId xmlns:a16="http://schemas.microsoft.com/office/drawing/2014/main" id="{8B5FF250-58F1-4AD1-A6A6-B1F17C999338}"/>
              </a:ext>
            </a:extLst>
          </p:cNvPr>
          <p:cNvSpPr txBox="1">
            <a:spLocks/>
          </p:cNvSpPr>
          <p:nvPr/>
        </p:nvSpPr>
        <p:spPr>
          <a:xfrm>
            <a:off x="3864578" y="3411330"/>
            <a:ext cx="2279760" cy="584775"/>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dirty="0">
                <a:ln>
                  <a:noFill/>
                </a:ln>
                <a:solidFill>
                  <a:schemeClr val="tx1"/>
                </a:solidFill>
                <a:effectLst/>
                <a:uLnTx/>
                <a:uFillTx/>
                <a:latin typeface="+mn-lt"/>
                <a:ea typeface="+mn-ea"/>
                <a:cs typeface="Segoe UI Semilight" panose="020B0402040204020203" pitchFamily="34" charset="0"/>
              </a:rPr>
              <a:t>Best for modernizing existing apps</a:t>
            </a:r>
            <a:endParaRPr kumimoji="0" lang="en-US" sz="1600" b="0" i="0" u="none" strike="sngStrike" kern="0" cap="none" spc="0" normalizeH="0" baseline="0" noProof="0" dirty="0">
              <a:ln>
                <a:noFill/>
              </a:ln>
              <a:solidFill>
                <a:schemeClr val="tx1"/>
              </a:solidFill>
              <a:effectLst/>
              <a:uLnTx/>
              <a:uFillTx/>
              <a:latin typeface="+mn-lt"/>
            </a:endParaRPr>
          </a:p>
        </p:txBody>
      </p:sp>
      <p:pic>
        <p:nvPicPr>
          <p:cNvPr id="47" name="Graphic 46" descr="SQL Database icon">
            <a:extLst>
              <a:ext uri="{FF2B5EF4-FFF2-40B4-BE49-F238E27FC236}">
                <a16:creationId xmlns:a16="http://schemas.microsoft.com/office/drawing/2014/main" id="{F123A4A5-E267-425E-AEBA-BC8DBE079DF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028583" y="1745326"/>
            <a:ext cx="1077538" cy="1077538"/>
          </a:xfrm>
          <a:prstGeom prst="rect">
            <a:avLst/>
          </a:prstGeom>
        </p:spPr>
      </p:pic>
      <p:sp>
        <p:nvSpPr>
          <p:cNvPr id="34" name="Rectangle 33">
            <a:extLst>
              <a:ext uri="{FF2B5EF4-FFF2-40B4-BE49-F238E27FC236}">
                <a16:creationId xmlns:a16="http://schemas.microsoft.com/office/drawing/2014/main" id="{DBE09068-1C5D-43CD-90BA-B08F8556FFE0}"/>
              </a:ext>
            </a:extLst>
          </p:cNvPr>
          <p:cNvSpPr/>
          <p:nvPr/>
        </p:nvSpPr>
        <p:spPr>
          <a:xfrm>
            <a:off x="6603271" y="2855601"/>
            <a:ext cx="1936444"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b="1" i="0" u="none" strike="noStrike" kern="0" cap="none" spc="0" normalizeH="0" baseline="0" noProof="0" dirty="0">
                <a:ln>
                  <a:noFill/>
                </a:ln>
                <a:solidFill>
                  <a:srgbClr val="0078D7"/>
                </a:solidFill>
                <a:effectLst/>
                <a:uLnTx/>
                <a:uFillTx/>
                <a:ea typeface="+mn-ea"/>
                <a:cs typeface="Segoe UI Semibold" panose="020B0502040204020203" pitchFamily="34" charset="0"/>
              </a:rPr>
              <a:t>Azure SQL Database</a:t>
            </a:r>
            <a:endParaRPr kumimoji="0" lang="en-US" sz="2000" b="1" i="0" u="none" strike="noStrike" kern="0" cap="none" spc="0" normalizeH="0" baseline="0" noProof="0" dirty="0">
              <a:ln>
                <a:noFill/>
              </a:ln>
              <a:solidFill>
                <a:srgbClr val="0078D7"/>
              </a:solidFill>
              <a:effectLst/>
              <a:uLnTx/>
              <a:uFillTx/>
              <a:ea typeface="+mn-ea"/>
              <a:cs typeface="Segoe UI Semibold" panose="020B0502040204020203" pitchFamily="34" charset="0"/>
            </a:endParaRPr>
          </a:p>
        </p:txBody>
      </p:sp>
      <p:sp>
        <p:nvSpPr>
          <p:cNvPr id="39" name="Text Placeholder 8">
            <a:extLst>
              <a:ext uri="{FF2B5EF4-FFF2-40B4-BE49-F238E27FC236}">
                <a16:creationId xmlns:a16="http://schemas.microsoft.com/office/drawing/2014/main" id="{999A2B34-D717-4000-9873-3189A43F91B6}"/>
              </a:ext>
            </a:extLst>
          </p:cNvPr>
          <p:cNvSpPr txBox="1">
            <a:spLocks/>
          </p:cNvSpPr>
          <p:nvPr/>
        </p:nvSpPr>
        <p:spPr>
          <a:xfrm>
            <a:off x="6566230" y="3411330"/>
            <a:ext cx="2002244" cy="584775"/>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dirty="0">
                <a:ln>
                  <a:noFill/>
                </a:ln>
                <a:solidFill>
                  <a:schemeClr val="tx1"/>
                </a:solidFill>
                <a:effectLst/>
                <a:uLnTx/>
                <a:uFillTx/>
                <a:latin typeface="+mn-lt"/>
                <a:ea typeface="+mn-ea"/>
                <a:cs typeface="Segoe UI Semilight" panose="020B0402040204020203" pitchFamily="34" charset="0"/>
              </a:rPr>
              <a:t>Best for supporting modern cloud apps</a:t>
            </a:r>
            <a:endParaRPr kumimoji="0" lang="en-US" sz="1600" b="0" i="0" u="none" strike="sngStrike" kern="0" cap="none" spc="0" normalizeH="0" baseline="0" noProof="0" dirty="0">
              <a:ln>
                <a:noFill/>
              </a:ln>
              <a:solidFill>
                <a:schemeClr val="tx1"/>
              </a:solidFill>
              <a:effectLst/>
              <a:uLnTx/>
              <a:uFillTx/>
              <a:latin typeface="+mn-lt"/>
            </a:endParaRPr>
          </a:p>
        </p:txBody>
      </p:sp>
      <p:pic>
        <p:nvPicPr>
          <p:cNvPr id="3" name="Picture 2" descr="SQL Edge icon">
            <a:extLst>
              <a:ext uri="{FF2B5EF4-FFF2-40B4-BE49-F238E27FC236}">
                <a16:creationId xmlns:a16="http://schemas.microsoft.com/office/drawing/2014/main" id="{6D2C7A7C-C82C-4F62-9DC6-1342B83836E0}"/>
              </a:ext>
            </a:extLst>
          </p:cNvPr>
          <p:cNvPicPr>
            <a:picLocks noChangeAspect="1"/>
          </p:cNvPicPr>
          <p:nvPr/>
        </p:nvPicPr>
        <p:blipFill>
          <a:blip r:embed="rId9"/>
          <a:stretch>
            <a:fillRect/>
          </a:stretch>
        </p:blipFill>
        <p:spPr>
          <a:xfrm>
            <a:off x="9695011" y="1742575"/>
            <a:ext cx="1193388" cy="1083284"/>
          </a:xfrm>
          <a:prstGeom prst="rect">
            <a:avLst/>
          </a:prstGeom>
        </p:spPr>
      </p:pic>
      <p:sp>
        <p:nvSpPr>
          <p:cNvPr id="5" name="Rectangle 4">
            <a:extLst>
              <a:ext uri="{FF2B5EF4-FFF2-40B4-BE49-F238E27FC236}">
                <a16:creationId xmlns:a16="http://schemas.microsoft.com/office/drawing/2014/main" id="{C1608DF5-91DF-4C70-9987-E53052C03B18}"/>
              </a:ext>
            </a:extLst>
          </p:cNvPr>
          <p:cNvSpPr/>
          <p:nvPr/>
        </p:nvSpPr>
        <p:spPr>
          <a:xfrm>
            <a:off x="9429698" y="2855601"/>
            <a:ext cx="1724014"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b="1" i="0" u="none" strike="noStrike" kern="0" cap="none" spc="0" normalizeH="0" baseline="0" noProof="0" dirty="0">
                <a:ln>
                  <a:noFill/>
                </a:ln>
                <a:solidFill>
                  <a:srgbClr val="0078D7"/>
                </a:solidFill>
                <a:effectLst/>
                <a:uLnTx/>
                <a:uFillTx/>
                <a:ea typeface="+mn-ea"/>
                <a:cs typeface="Segoe UI Semibold" panose="020B0502040204020203" pitchFamily="34" charset="0"/>
              </a:rPr>
              <a:t>Azure SQL Edge</a:t>
            </a:r>
            <a:endParaRPr kumimoji="0" lang="en-US" sz="2000" b="1" i="0" u="none" strike="noStrike" kern="0" cap="none" spc="0" normalizeH="0" baseline="0" noProof="0" dirty="0">
              <a:ln>
                <a:noFill/>
              </a:ln>
              <a:solidFill>
                <a:srgbClr val="0078D7"/>
              </a:solidFill>
              <a:effectLst/>
              <a:uLnTx/>
              <a:uFillTx/>
              <a:ea typeface="+mn-ea"/>
              <a:cs typeface="Segoe UI Semibold" panose="020B0502040204020203" pitchFamily="34" charset="0"/>
            </a:endParaRPr>
          </a:p>
        </p:txBody>
      </p:sp>
      <p:sp>
        <p:nvSpPr>
          <p:cNvPr id="6" name="Text Placeholder 8">
            <a:extLst>
              <a:ext uri="{FF2B5EF4-FFF2-40B4-BE49-F238E27FC236}">
                <a16:creationId xmlns:a16="http://schemas.microsoft.com/office/drawing/2014/main" id="{7F8D7353-EF3A-4762-B024-DF0CCEDB1D43}"/>
              </a:ext>
            </a:extLst>
          </p:cNvPr>
          <p:cNvSpPr txBox="1">
            <a:spLocks/>
          </p:cNvSpPr>
          <p:nvPr/>
        </p:nvSpPr>
        <p:spPr>
          <a:xfrm>
            <a:off x="9290583" y="3411330"/>
            <a:ext cx="2002244" cy="584775"/>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dirty="0">
                <a:ln>
                  <a:noFill/>
                </a:ln>
                <a:solidFill>
                  <a:schemeClr val="tx1"/>
                </a:solidFill>
                <a:effectLst/>
                <a:uLnTx/>
                <a:uFillTx/>
                <a:latin typeface="+mn-lt"/>
                <a:ea typeface="+mn-ea"/>
                <a:cs typeface="Segoe UI Semilight" panose="020B0402040204020203" pitchFamily="34" charset="0"/>
              </a:rPr>
              <a:t>Best for </a:t>
            </a:r>
            <a:r>
              <a:rPr lang="en-US" sz="1600" kern="0" dirty="0">
                <a:solidFill>
                  <a:schemeClr val="tx1"/>
                </a:solidFill>
                <a:latin typeface="+mn-lt"/>
              </a:rPr>
              <a:t>extending apps to IoT edge</a:t>
            </a:r>
            <a:endParaRPr kumimoji="0" lang="en-US" sz="1600" b="0" i="0" u="none" strike="sngStrike" kern="0" cap="none" spc="0" normalizeH="0" baseline="0" noProof="0" dirty="0">
              <a:ln>
                <a:noFill/>
              </a:ln>
              <a:solidFill>
                <a:schemeClr val="tx1"/>
              </a:solidFill>
              <a:effectLst/>
              <a:uLnTx/>
              <a:uFillTx/>
              <a:latin typeface="+mn-lt"/>
            </a:endParaRPr>
          </a:p>
        </p:txBody>
      </p:sp>
      <p:sp>
        <p:nvSpPr>
          <p:cNvPr id="42" name="Rounded Rectangle 41">
            <a:extLst>
              <a:ext uri="{FF2B5EF4-FFF2-40B4-BE49-F238E27FC236}">
                <a16:creationId xmlns:a16="http://schemas.microsoft.com/office/drawing/2014/main" id="{4E2FC658-429C-47B2-BABF-EBB280DEE09D}"/>
              </a:ext>
            </a:extLst>
          </p:cNvPr>
          <p:cNvSpPr/>
          <p:nvPr/>
        </p:nvSpPr>
        <p:spPr bwMode="auto">
          <a:xfrm>
            <a:off x="584200" y="4286703"/>
            <a:ext cx="3025388" cy="34209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Infrastructure-as-a-Service</a:t>
            </a:r>
          </a:p>
        </p:txBody>
      </p:sp>
      <p:sp>
        <p:nvSpPr>
          <p:cNvPr id="18" name="Rounded Rectangle 17">
            <a:extLst>
              <a:ext uri="{FF2B5EF4-FFF2-40B4-BE49-F238E27FC236}">
                <a16:creationId xmlns:a16="http://schemas.microsoft.com/office/drawing/2014/main" id="{22D955C9-7ABE-44A4-B7A6-A5F098087164}"/>
              </a:ext>
            </a:extLst>
          </p:cNvPr>
          <p:cNvSpPr/>
          <p:nvPr/>
        </p:nvSpPr>
        <p:spPr bwMode="auto">
          <a:xfrm>
            <a:off x="3839946" y="4286703"/>
            <a:ext cx="4902839" cy="34209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a:gradFill>
                  <a:gsLst>
                    <a:gs pos="0">
                      <a:srgbClr val="FFFFFF"/>
                    </a:gs>
                    <a:gs pos="100000">
                      <a:srgbClr val="FFFFFF"/>
                    </a:gs>
                  </a:gsLst>
                  <a:lin ang="5400000" scaled="0"/>
                </a:gradFill>
                <a:ea typeface="Segoe UI" pitchFamily="34" charset="0"/>
                <a:cs typeface="Segoe UI" pitchFamily="34" charset="0"/>
              </a:rPr>
              <a:t>Platform-as-a-Service </a:t>
            </a:r>
          </a:p>
        </p:txBody>
      </p:sp>
      <p:sp>
        <p:nvSpPr>
          <p:cNvPr id="7" name="Rounded Rectangle 6">
            <a:extLst>
              <a:ext uri="{FF2B5EF4-FFF2-40B4-BE49-F238E27FC236}">
                <a16:creationId xmlns:a16="http://schemas.microsoft.com/office/drawing/2014/main" id="{06AE58F9-C619-494D-AEAD-D339C2647252}"/>
              </a:ext>
            </a:extLst>
          </p:cNvPr>
          <p:cNvSpPr/>
          <p:nvPr/>
        </p:nvSpPr>
        <p:spPr bwMode="auto">
          <a:xfrm>
            <a:off x="8957693" y="4286703"/>
            <a:ext cx="2668024" cy="34209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Edge Computing</a:t>
            </a:r>
          </a:p>
        </p:txBody>
      </p:sp>
      <p:sp>
        <p:nvSpPr>
          <p:cNvPr id="21" name="Title 1">
            <a:extLst>
              <a:ext uri="{FF2B5EF4-FFF2-40B4-BE49-F238E27FC236}">
                <a16:creationId xmlns:a16="http://schemas.microsoft.com/office/drawing/2014/main" id="{ED29A859-DD84-48C0-A863-EB7E877A9E6B}"/>
              </a:ext>
            </a:extLst>
          </p:cNvPr>
          <p:cNvSpPr txBox="1">
            <a:spLocks/>
          </p:cNvSpPr>
          <p:nvPr/>
        </p:nvSpPr>
        <p:spPr>
          <a:xfrm>
            <a:off x="650724" y="5917573"/>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400" dirty="0">
                <a:solidFill>
                  <a:schemeClr val="tx1"/>
                </a:solidFill>
              </a:rPr>
              <a:t>Azure is the cloud that knows SQL Server best</a:t>
            </a:r>
          </a:p>
        </p:txBody>
      </p:sp>
      <p:sp>
        <p:nvSpPr>
          <p:cNvPr id="8" name="Rectangle 7">
            <a:extLst>
              <a:ext uri="{FF2B5EF4-FFF2-40B4-BE49-F238E27FC236}">
                <a16:creationId xmlns:a16="http://schemas.microsoft.com/office/drawing/2014/main" id="{E34571F7-2E63-40EF-AE5B-8D40B6D88978}"/>
              </a:ext>
            </a:extLst>
          </p:cNvPr>
          <p:cNvSpPr/>
          <p:nvPr/>
        </p:nvSpPr>
        <p:spPr>
          <a:xfrm>
            <a:off x="4461157" y="5049742"/>
            <a:ext cx="6571987" cy="297004"/>
          </a:xfrm>
          <a:prstGeom prst="rect">
            <a:avLst/>
          </a:prstGeom>
        </p:spPr>
        <p:txBody>
          <a:bodyPr wrap="square" lIns="91440">
            <a:spAutoFit/>
          </a:bodyPr>
          <a:lstStyle/>
          <a:p>
            <a:pPr marL="0" marR="0" lvl="0" indent="0" defTabSz="914080" rtl="0" eaLnBrk="1" fontAlgn="base" latinLnBrk="0" hangingPunct="1">
              <a:lnSpc>
                <a:spcPct val="95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78D7"/>
                </a:solidFill>
                <a:effectLst/>
                <a:uLnTx/>
                <a:uFillTx/>
                <a:ea typeface="+mn-ea"/>
                <a:cs typeface="Segoe UI Semibold" panose="020B0502040204020203" pitchFamily="34" charset="0"/>
              </a:rPr>
              <a:t>Azure SQL enabled by Azure Arc</a:t>
            </a:r>
            <a:endParaRPr kumimoji="0" lang="en-US" sz="1600" b="1" i="0" u="none" strike="noStrike" kern="0" cap="none" spc="0" normalizeH="0" baseline="0" noProof="0" dirty="0">
              <a:ln>
                <a:noFill/>
              </a:ln>
              <a:solidFill>
                <a:srgbClr val="0078D7"/>
              </a:solidFill>
              <a:effectLst/>
              <a:uLnTx/>
              <a:uFillTx/>
              <a:ea typeface="+mn-ea"/>
              <a:cs typeface="Segoe UI Semibold" panose="020B0502040204020203" pitchFamily="34" charset="0"/>
            </a:endParaRPr>
          </a:p>
        </p:txBody>
      </p:sp>
      <p:sp>
        <p:nvSpPr>
          <p:cNvPr id="9" name="Text Placeholder 8">
            <a:extLst>
              <a:ext uri="{FF2B5EF4-FFF2-40B4-BE49-F238E27FC236}">
                <a16:creationId xmlns:a16="http://schemas.microsoft.com/office/drawing/2014/main" id="{B39BEAF0-D41A-4021-B6B5-9A31B4D79879}"/>
              </a:ext>
            </a:extLst>
          </p:cNvPr>
          <p:cNvSpPr txBox="1">
            <a:spLocks/>
          </p:cNvSpPr>
          <p:nvPr/>
        </p:nvSpPr>
        <p:spPr>
          <a:xfrm>
            <a:off x="4461157" y="5264211"/>
            <a:ext cx="4448175" cy="276999"/>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200" b="0" i="0" u="none" strike="noStrike" kern="0" cap="none" spc="0" normalizeH="0" baseline="0" noProof="0" dirty="0">
                <a:ln>
                  <a:noFill/>
                </a:ln>
                <a:solidFill>
                  <a:schemeClr val="tx1"/>
                </a:solidFill>
                <a:effectLst/>
                <a:uLnTx/>
                <a:uFillTx/>
                <a:latin typeface="+mn-lt"/>
                <a:ea typeface="+mn-ea"/>
                <a:cs typeface="Segoe UI Semilight" panose="020B0402040204020203" pitchFamily="34" charset="0"/>
              </a:rPr>
              <a:t>Run Azure SQL on premises and in </a:t>
            </a:r>
            <a:r>
              <a:rPr kumimoji="0" lang="en-US" sz="1200" b="0" i="0" u="none" strike="noStrike" kern="0" cap="none" spc="0" normalizeH="0" baseline="0" noProof="0" dirty="0" err="1">
                <a:ln>
                  <a:noFill/>
                </a:ln>
                <a:solidFill>
                  <a:schemeClr val="tx1"/>
                </a:solidFill>
                <a:effectLst/>
                <a:uLnTx/>
                <a:uFillTx/>
                <a:latin typeface="+mn-lt"/>
                <a:ea typeface="+mn-ea"/>
                <a:cs typeface="Segoe UI Semilight" panose="020B0402040204020203" pitchFamily="34" charset="0"/>
              </a:rPr>
              <a:t>multicloud</a:t>
            </a:r>
            <a:r>
              <a:rPr kumimoji="0" lang="en-US" sz="1200" b="0" i="0" u="none" strike="noStrike" kern="0" cap="none" spc="0" normalizeH="0" baseline="0" noProof="0" dirty="0">
                <a:ln>
                  <a:noFill/>
                </a:ln>
                <a:solidFill>
                  <a:schemeClr val="tx1"/>
                </a:solidFill>
                <a:effectLst/>
                <a:uLnTx/>
                <a:uFillTx/>
                <a:latin typeface="+mn-lt"/>
                <a:ea typeface="+mn-ea"/>
                <a:cs typeface="Segoe UI Semilight" panose="020B0402040204020203" pitchFamily="34" charset="0"/>
              </a:rPr>
              <a:t> environments</a:t>
            </a:r>
            <a:endParaRPr kumimoji="0" lang="en-US" sz="1200" b="0" i="0" u="none" strike="sngStrike" kern="0" cap="none" spc="0" normalizeH="0" baseline="0" noProof="0" dirty="0">
              <a:ln>
                <a:noFill/>
              </a:ln>
              <a:solidFill>
                <a:schemeClr val="tx1"/>
              </a:solidFill>
              <a:effectLst/>
              <a:uLnTx/>
              <a:uFillTx/>
              <a:latin typeface="+mn-lt"/>
            </a:endParaRPr>
          </a:p>
        </p:txBody>
      </p:sp>
      <p:pic>
        <p:nvPicPr>
          <p:cNvPr id="11" name="Graphic 10" descr="Azure Arc icon">
            <a:extLst>
              <a:ext uri="{FF2B5EF4-FFF2-40B4-BE49-F238E27FC236}">
                <a16:creationId xmlns:a16="http://schemas.microsoft.com/office/drawing/2014/main" id="{882033D6-0E1F-48F5-84CE-19F0D816A27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36391" y="1665434"/>
            <a:ext cx="364326" cy="364326"/>
          </a:xfrm>
          <a:prstGeom prst="rect">
            <a:avLst/>
          </a:prstGeom>
        </p:spPr>
      </p:pic>
      <p:pic>
        <p:nvPicPr>
          <p:cNvPr id="13" name="Graphic 12" descr="Azure Arc icon">
            <a:extLst>
              <a:ext uri="{FF2B5EF4-FFF2-40B4-BE49-F238E27FC236}">
                <a16:creationId xmlns:a16="http://schemas.microsoft.com/office/drawing/2014/main" id="{04C1FEDC-748E-4D41-B108-C7ED839DAF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57530" y="1655276"/>
            <a:ext cx="364326" cy="364326"/>
          </a:xfrm>
          <a:prstGeom prst="rect">
            <a:avLst/>
          </a:prstGeom>
        </p:spPr>
      </p:pic>
      <p:pic>
        <p:nvPicPr>
          <p:cNvPr id="14" name="Graphic 13" descr="Azure Arc icon">
            <a:extLst>
              <a:ext uri="{FF2B5EF4-FFF2-40B4-BE49-F238E27FC236}">
                <a16:creationId xmlns:a16="http://schemas.microsoft.com/office/drawing/2014/main" id="{D37A9CFD-9A68-49CD-B351-1A55B62FCE1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88903" y="4941431"/>
            <a:ext cx="513625" cy="513625"/>
          </a:xfrm>
          <a:prstGeom prst="rect">
            <a:avLst/>
          </a:prstGeom>
        </p:spPr>
      </p:pic>
    </p:spTree>
    <p:extLst>
      <p:ext uri="{BB962C8B-B14F-4D97-AF65-F5344CB8AC3E}">
        <p14:creationId xmlns:p14="http://schemas.microsoft.com/office/powerpoint/2010/main" val="19619453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FF4DF-55BD-422C-9FAD-3914C9918F6A}"/>
              </a:ext>
            </a:extLst>
          </p:cNvPr>
          <p:cNvSpPr>
            <a:spLocks noGrp="1"/>
          </p:cNvSpPr>
          <p:nvPr>
            <p:ph type="title"/>
          </p:nvPr>
        </p:nvSpPr>
        <p:spPr/>
        <p:txBody>
          <a:bodyPr>
            <a:normAutofit/>
          </a:bodyPr>
          <a:lstStyle/>
          <a:p>
            <a:r>
              <a:rPr lang="en-US" dirty="0"/>
              <a:t>Azure SQL is the best choice for SQL Server workloads</a:t>
            </a:r>
          </a:p>
        </p:txBody>
      </p:sp>
      <p:sp>
        <p:nvSpPr>
          <p:cNvPr id="45" name="TextBox 44">
            <a:extLst>
              <a:ext uri="{FF2B5EF4-FFF2-40B4-BE49-F238E27FC236}">
                <a16:creationId xmlns:a16="http://schemas.microsoft.com/office/drawing/2014/main" id="{83B364A6-CEBB-4090-80AF-ACF3E1140A2B}"/>
              </a:ext>
            </a:extLst>
          </p:cNvPr>
          <p:cNvSpPr txBox="1"/>
          <p:nvPr/>
        </p:nvSpPr>
        <p:spPr>
          <a:xfrm>
            <a:off x="388307" y="842829"/>
            <a:ext cx="1001239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ln w="3175">
                  <a:noFill/>
                </a:ln>
                <a:solidFill>
                  <a:schemeClr val="accent1"/>
                </a:solidFill>
                <a:latin typeface="+mj-lt"/>
                <a:cs typeface="Segoe UI" pitchFamily="34" charset="0"/>
              </a:rPr>
              <a:t>Run any workload anywhere on the industry-leading SQL Server engine</a:t>
            </a:r>
          </a:p>
        </p:txBody>
      </p:sp>
      <p:sp>
        <p:nvSpPr>
          <p:cNvPr id="58" name="Rounded Rectangle 57">
            <a:extLst>
              <a:ext uri="{FF2B5EF4-FFF2-40B4-BE49-F238E27FC236}">
                <a16:creationId xmlns:a16="http://schemas.microsoft.com/office/drawing/2014/main" id="{36F425B3-0EFD-3646-A903-9CBDCCC60AA3}"/>
              </a:ext>
              <a:ext uri="{C183D7F6-B498-43B3-948B-1728B52AA6E4}">
                <adec:decorative xmlns:adec="http://schemas.microsoft.com/office/drawing/2017/decorative" val="1"/>
              </a:ext>
            </a:extLst>
          </p:cNvPr>
          <p:cNvSpPr/>
          <p:nvPr/>
        </p:nvSpPr>
        <p:spPr>
          <a:xfrm>
            <a:off x="3405116" y="1743889"/>
            <a:ext cx="2572824" cy="1061902"/>
          </a:xfrm>
          <a:prstGeom prst="roundRect">
            <a:avLst>
              <a:gd name="adj" fmla="val 114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68216FA4-EB2F-0D41-BA15-B739EAB7105C}"/>
              </a:ext>
              <a:ext uri="{C183D7F6-B498-43B3-948B-1728B52AA6E4}">
                <adec:decorative xmlns:adec="http://schemas.microsoft.com/office/drawing/2017/decorative" val="1"/>
              </a:ext>
            </a:extLst>
          </p:cNvPr>
          <p:cNvSpPr/>
          <p:nvPr/>
        </p:nvSpPr>
        <p:spPr>
          <a:xfrm>
            <a:off x="3405116" y="2546998"/>
            <a:ext cx="2572824" cy="2622431"/>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8B4A1625-40D2-F04E-BD22-962DDAE3347A}"/>
              </a:ext>
              <a:ext uri="{C183D7F6-B498-43B3-948B-1728B52AA6E4}">
                <adec:decorative xmlns:adec="http://schemas.microsoft.com/office/drawing/2017/decorative" val="1"/>
              </a:ext>
            </a:extLst>
          </p:cNvPr>
          <p:cNvSpPr/>
          <p:nvPr/>
        </p:nvSpPr>
        <p:spPr>
          <a:xfrm>
            <a:off x="6227831" y="1743889"/>
            <a:ext cx="2572824" cy="1061902"/>
          </a:xfrm>
          <a:prstGeom prst="roundRect">
            <a:avLst>
              <a:gd name="adj" fmla="val 114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35A4C179-521D-6E4A-932D-875E8B51D720}"/>
              </a:ext>
              <a:ext uri="{C183D7F6-B498-43B3-948B-1728B52AA6E4}">
                <adec:decorative xmlns:adec="http://schemas.microsoft.com/office/drawing/2017/decorative" val="1"/>
              </a:ext>
            </a:extLst>
          </p:cNvPr>
          <p:cNvSpPr/>
          <p:nvPr/>
        </p:nvSpPr>
        <p:spPr>
          <a:xfrm>
            <a:off x="6227831" y="2546998"/>
            <a:ext cx="2572824" cy="2622431"/>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a:extLst>
              <a:ext uri="{FF2B5EF4-FFF2-40B4-BE49-F238E27FC236}">
                <a16:creationId xmlns:a16="http://schemas.microsoft.com/office/drawing/2014/main" id="{5E02781E-D9D9-0842-8EA0-BBE5FDDEA2C3}"/>
              </a:ext>
              <a:ext uri="{C183D7F6-B498-43B3-948B-1728B52AA6E4}">
                <adec:decorative xmlns:adec="http://schemas.microsoft.com/office/drawing/2017/decorative" val="1"/>
              </a:ext>
            </a:extLst>
          </p:cNvPr>
          <p:cNvSpPr/>
          <p:nvPr/>
        </p:nvSpPr>
        <p:spPr>
          <a:xfrm>
            <a:off x="9050547" y="1743889"/>
            <a:ext cx="2572824" cy="1061902"/>
          </a:xfrm>
          <a:prstGeom prst="roundRect">
            <a:avLst>
              <a:gd name="adj" fmla="val 114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72">
            <a:extLst>
              <a:ext uri="{FF2B5EF4-FFF2-40B4-BE49-F238E27FC236}">
                <a16:creationId xmlns:a16="http://schemas.microsoft.com/office/drawing/2014/main" id="{E0268F2E-5EC6-3144-8862-12E76C894819}"/>
              </a:ext>
              <a:ext uri="{C183D7F6-B498-43B3-948B-1728B52AA6E4}">
                <adec:decorative xmlns:adec="http://schemas.microsoft.com/office/drawing/2017/decorative" val="1"/>
              </a:ext>
            </a:extLst>
          </p:cNvPr>
          <p:cNvSpPr/>
          <p:nvPr/>
        </p:nvSpPr>
        <p:spPr>
          <a:xfrm>
            <a:off x="9050547" y="2546998"/>
            <a:ext cx="2572824" cy="2622431"/>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2E5BFB1B-0C88-D044-B298-89A67B4DFDD8}"/>
              </a:ext>
              <a:ext uri="{C183D7F6-B498-43B3-948B-1728B52AA6E4}">
                <adec:decorative xmlns:adec="http://schemas.microsoft.com/office/drawing/2017/decorative" val="1"/>
              </a:ext>
            </a:extLst>
          </p:cNvPr>
          <p:cNvSpPr/>
          <p:nvPr/>
        </p:nvSpPr>
        <p:spPr>
          <a:xfrm>
            <a:off x="582401" y="1743889"/>
            <a:ext cx="2572824" cy="1061902"/>
          </a:xfrm>
          <a:prstGeom prst="roundRect">
            <a:avLst>
              <a:gd name="adj" fmla="val 114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a:extLst>
              <a:ext uri="{FF2B5EF4-FFF2-40B4-BE49-F238E27FC236}">
                <a16:creationId xmlns:a16="http://schemas.microsoft.com/office/drawing/2014/main" id="{3A8E1164-26C4-2B4E-A2A2-3CD0A519200C}"/>
              </a:ext>
              <a:ext uri="{C183D7F6-B498-43B3-948B-1728B52AA6E4}">
                <adec:decorative xmlns:adec="http://schemas.microsoft.com/office/drawing/2017/decorative" val="1"/>
              </a:ext>
            </a:extLst>
          </p:cNvPr>
          <p:cNvSpPr/>
          <p:nvPr/>
        </p:nvSpPr>
        <p:spPr>
          <a:xfrm>
            <a:off x="582401" y="2546998"/>
            <a:ext cx="2572824" cy="2622431"/>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121">
            <a:extLst>
              <a:ext uri="{FF2B5EF4-FFF2-40B4-BE49-F238E27FC236}">
                <a16:creationId xmlns:a16="http://schemas.microsoft.com/office/drawing/2014/main" id="{25223623-FEDB-4A8F-97DE-825A1DE275B4}"/>
              </a:ext>
              <a:ext uri="{C183D7F6-B498-43B3-948B-1728B52AA6E4}">
                <adec:decorative xmlns:adec="http://schemas.microsoft.com/office/drawing/2017/decorative" val="1"/>
              </a:ext>
            </a:extLst>
          </p:cNvPr>
          <p:cNvGrpSpPr>
            <a:grpSpLocks noChangeAspect="1"/>
          </p:cNvGrpSpPr>
          <p:nvPr/>
        </p:nvGrpSpPr>
        <p:grpSpPr bwMode="auto">
          <a:xfrm>
            <a:off x="1575553" y="3053019"/>
            <a:ext cx="539555" cy="863293"/>
            <a:chOff x="6473" y="999"/>
            <a:chExt cx="195" cy="312"/>
          </a:xfrm>
        </p:grpSpPr>
        <p:sp>
          <p:nvSpPr>
            <p:cNvPr id="86" name="Rectangle 122">
              <a:extLst>
                <a:ext uri="{FF2B5EF4-FFF2-40B4-BE49-F238E27FC236}">
                  <a16:creationId xmlns:a16="http://schemas.microsoft.com/office/drawing/2014/main" id="{E961F5DE-8AC3-4B41-9AAA-3F28231191A5}"/>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23">
              <a:extLst>
                <a:ext uri="{FF2B5EF4-FFF2-40B4-BE49-F238E27FC236}">
                  <a16:creationId xmlns:a16="http://schemas.microsoft.com/office/drawing/2014/main" id="{3B809979-0A59-43B9-B1A8-ADD26A88201E}"/>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24">
              <a:extLst>
                <a:ext uri="{FF2B5EF4-FFF2-40B4-BE49-F238E27FC236}">
                  <a16:creationId xmlns:a16="http://schemas.microsoft.com/office/drawing/2014/main" id="{202AF212-6CC2-4197-8FC1-AFC6A59F20B9}"/>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25">
              <a:extLst>
                <a:ext uri="{FF2B5EF4-FFF2-40B4-BE49-F238E27FC236}">
                  <a16:creationId xmlns:a16="http://schemas.microsoft.com/office/drawing/2014/main" id="{9C243F20-5C42-41B3-A5CE-E9CDCDCF638E}"/>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26">
              <a:extLst>
                <a:ext uri="{FF2B5EF4-FFF2-40B4-BE49-F238E27FC236}">
                  <a16:creationId xmlns:a16="http://schemas.microsoft.com/office/drawing/2014/main" id="{426EC07A-FE8D-4151-A516-070539042AC2}"/>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27">
              <a:extLst>
                <a:ext uri="{FF2B5EF4-FFF2-40B4-BE49-F238E27FC236}">
                  <a16:creationId xmlns:a16="http://schemas.microsoft.com/office/drawing/2014/main" id="{3B4C5D9E-2F5E-4D53-BEDF-CB5070404CC2}"/>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6" name="Graphic 1">
            <a:extLst>
              <a:ext uri="{FF2B5EF4-FFF2-40B4-BE49-F238E27FC236}">
                <a16:creationId xmlns:a16="http://schemas.microsoft.com/office/drawing/2014/main" id="{9E243E77-7AE3-48F7-A48F-C2B541FD0E95}"/>
              </a:ext>
              <a:ext uri="{C183D7F6-B498-43B3-948B-1728B52AA6E4}">
                <adec:decorative xmlns:adec="http://schemas.microsoft.com/office/drawing/2017/decorative" val="1"/>
              </a:ext>
            </a:extLst>
          </p:cNvPr>
          <p:cNvGrpSpPr>
            <a:grpSpLocks noChangeAspect="1"/>
          </p:cNvGrpSpPr>
          <p:nvPr/>
        </p:nvGrpSpPr>
        <p:grpSpPr>
          <a:xfrm>
            <a:off x="4243774" y="2959340"/>
            <a:ext cx="906839" cy="907549"/>
            <a:chOff x="3537040" y="7516899"/>
            <a:chExt cx="395374" cy="395683"/>
          </a:xfrm>
          <a:solidFill>
            <a:schemeClr val="accent1"/>
          </a:solidFill>
        </p:grpSpPr>
        <p:sp>
          <p:nvSpPr>
            <p:cNvPr id="77" name="Freeform: Shape 76">
              <a:extLst>
                <a:ext uri="{FF2B5EF4-FFF2-40B4-BE49-F238E27FC236}">
                  <a16:creationId xmlns:a16="http://schemas.microsoft.com/office/drawing/2014/main" id="{26524D6B-A6FF-4814-9B0D-A018E950CD20}"/>
                </a:ext>
              </a:extLst>
            </p:cNvPr>
            <p:cNvSpPr/>
            <p:nvPr/>
          </p:nvSpPr>
          <p:spPr>
            <a:xfrm>
              <a:off x="3537040" y="7516899"/>
              <a:ext cx="395374" cy="395683"/>
            </a:xfrm>
            <a:custGeom>
              <a:avLst/>
              <a:gdLst>
                <a:gd name="connsiteX0" fmla="*/ 395375 w 395374"/>
                <a:gd name="connsiteY0" fmla="*/ 218553 h 395683"/>
                <a:gd name="connsiteX1" fmla="*/ 395375 w 395374"/>
                <a:gd name="connsiteY1" fmla="*/ 176821 h 395683"/>
                <a:gd name="connsiteX2" fmla="*/ 352406 w 395374"/>
                <a:gd name="connsiteY2" fmla="*/ 176821 h 395683"/>
                <a:gd name="connsiteX3" fmla="*/ 321802 w 395374"/>
                <a:gd name="connsiteY3" fmla="*/ 102940 h 395683"/>
                <a:gd name="connsiteX4" fmla="*/ 352097 w 395374"/>
                <a:gd name="connsiteY4" fmla="*/ 72645 h 395683"/>
                <a:gd name="connsiteX5" fmla="*/ 322730 w 395374"/>
                <a:gd name="connsiteY5" fmla="*/ 43278 h 395683"/>
                <a:gd name="connsiteX6" fmla="*/ 292435 w 395374"/>
                <a:gd name="connsiteY6" fmla="*/ 73572 h 395683"/>
                <a:gd name="connsiteX7" fmla="*/ 218554 w 395374"/>
                <a:gd name="connsiteY7" fmla="*/ 42969 h 395683"/>
                <a:gd name="connsiteX8" fmla="*/ 218554 w 395374"/>
                <a:gd name="connsiteY8" fmla="*/ 0 h 395683"/>
                <a:gd name="connsiteX9" fmla="*/ 176821 w 395374"/>
                <a:gd name="connsiteY9" fmla="*/ 0 h 395683"/>
                <a:gd name="connsiteX10" fmla="*/ 176821 w 395374"/>
                <a:gd name="connsiteY10" fmla="*/ 42969 h 395683"/>
                <a:gd name="connsiteX11" fmla="*/ 102940 w 395374"/>
                <a:gd name="connsiteY11" fmla="*/ 73572 h 395683"/>
                <a:gd name="connsiteX12" fmla="*/ 72645 w 395374"/>
                <a:gd name="connsiteY12" fmla="*/ 43278 h 395683"/>
                <a:gd name="connsiteX13" fmla="*/ 43278 w 395374"/>
                <a:gd name="connsiteY13" fmla="*/ 72645 h 395683"/>
                <a:gd name="connsiteX14" fmla="*/ 73573 w 395374"/>
                <a:gd name="connsiteY14" fmla="*/ 102940 h 395683"/>
                <a:gd name="connsiteX15" fmla="*/ 42969 w 395374"/>
                <a:gd name="connsiteY15" fmla="*/ 176821 h 395683"/>
                <a:gd name="connsiteX16" fmla="*/ 0 w 395374"/>
                <a:gd name="connsiteY16" fmla="*/ 176821 h 395683"/>
                <a:gd name="connsiteX17" fmla="*/ 0 w 395374"/>
                <a:gd name="connsiteY17" fmla="*/ 218553 h 395683"/>
                <a:gd name="connsiteX18" fmla="*/ 42969 w 395374"/>
                <a:gd name="connsiteY18" fmla="*/ 218553 h 395683"/>
                <a:gd name="connsiteX19" fmla="*/ 87483 w 395374"/>
                <a:gd name="connsiteY19" fmla="*/ 308200 h 395683"/>
                <a:gd name="connsiteX20" fmla="*/ 177130 w 395374"/>
                <a:gd name="connsiteY20" fmla="*/ 352715 h 395683"/>
                <a:gd name="connsiteX21" fmla="*/ 177130 w 395374"/>
                <a:gd name="connsiteY21" fmla="*/ 395684 h 395683"/>
                <a:gd name="connsiteX22" fmla="*/ 218863 w 395374"/>
                <a:gd name="connsiteY22" fmla="*/ 395684 h 395683"/>
                <a:gd name="connsiteX23" fmla="*/ 218863 w 395374"/>
                <a:gd name="connsiteY23" fmla="*/ 352715 h 395683"/>
                <a:gd name="connsiteX24" fmla="*/ 292744 w 395374"/>
                <a:gd name="connsiteY24" fmla="*/ 322111 h 395683"/>
                <a:gd name="connsiteX25" fmla="*/ 323039 w 395374"/>
                <a:gd name="connsiteY25" fmla="*/ 352406 h 395683"/>
                <a:gd name="connsiteX26" fmla="*/ 352406 w 395374"/>
                <a:gd name="connsiteY26" fmla="*/ 323039 h 395683"/>
                <a:gd name="connsiteX27" fmla="*/ 322111 w 395374"/>
                <a:gd name="connsiteY27" fmla="*/ 292744 h 395683"/>
                <a:gd name="connsiteX28" fmla="*/ 352715 w 395374"/>
                <a:gd name="connsiteY28" fmla="*/ 218862 h 395683"/>
                <a:gd name="connsiteX29" fmla="*/ 395375 w 395374"/>
                <a:gd name="connsiteY29" fmla="*/ 218862 h 395683"/>
                <a:gd name="connsiteX30" fmla="*/ 82846 w 395374"/>
                <a:gd name="connsiteY30" fmla="*/ 197842 h 395683"/>
                <a:gd name="connsiteX31" fmla="*/ 108813 w 395374"/>
                <a:gd name="connsiteY31" fmla="*/ 125197 h 395683"/>
                <a:gd name="connsiteX32" fmla="*/ 174967 w 395374"/>
                <a:gd name="connsiteY32" fmla="*/ 85628 h 395683"/>
                <a:gd name="connsiteX33" fmla="*/ 251321 w 395374"/>
                <a:gd name="connsiteY33" fmla="*/ 97066 h 395683"/>
                <a:gd name="connsiteX34" fmla="*/ 303255 w 395374"/>
                <a:gd name="connsiteY34" fmla="*/ 154255 h 395683"/>
                <a:gd name="connsiteX35" fmla="*/ 306964 w 395374"/>
                <a:gd name="connsiteY35" fmla="*/ 231228 h 395683"/>
                <a:gd name="connsiteX36" fmla="*/ 260904 w 395374"/>
                <a:gd name="connsiteY36" fmla="*/ 293362 h 395683"/>
                <a:gd name="connsiteX37" fmla="*/ 186095 w 395374"/>
                <a:gd name="connsiteY37" fmla="*/ 312219 h 395683"/>
                <a:gd name="connsiteX38" fmla="*/ 116232 w 395374"/>
                <a:gd name="connsiteY38" fmla="*/ 279142 h 395683"/>
                <a:gd name="connsiteX39" fmla="*/ 91193 w 395374"/>
                <a:gd name="connsiteY39" fmla="*/ 242047 h 395683"/>
                <a:gd name="connsiteX40" fmla="*/ 82846 w 395374"/>
                <a:gd name="connsiteY40" fmla="*/ 197842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5374" h="395683">
                  <a:moveTo>
                    <a:pt x="395375" y="218553"/>
                  </a:moveTo>
                  <a:lnTo>
                    <a:pt x="395375" y="176821"/>
                  </a:lnTo>
                  <a:lnTo>
                    <a:pt x="352406" y="176821"/>
                  </a:lnTo>
                  <a:cubicBezTo>
                    <a:pt x="348696" y="149927"/>
                    <a:pt x="338186" y="124578"/>
                    <a:pt x="321802" y="102940"/>
                  </a:cubicBezTo>
                  <a:lnTo>
                    <a:pt x="352097" y="72645"/>
                  </a:lnTo>
                  <a:lnTo>
                    <a:pt x="322730" y="43278"/>
                  </a:lnTo>
                  <a:lnTo>
                    <a:pt x="292435" y="73572"/>
                  </a:lnTo>
                  <a:cubicBezTo>
                    <a:pt x="270796" y="57189"/>
                    <a:pt x="245448" y="46678"/>
                    <a:pt x="218554" y="42969"/>
                  </a:cubicBezTo>
                  <a:lnTo>
                    <a:pt x="218554" y="0"/>
                  </a:lnTo>
                  <a:lnTo>
                    <a:pt x="176821" y="0"/>
                  </a:lnTo>
                  <a:lnTo>
                    <a:pt x="176821" y="42969"/>
                  </a:lnTo>
                  <a:cubicBezTo>
                    <a:pt x="149927" y="46678"/>
                    <a:pt x="124579" y="57189"/>
                    <a:pt x="102940" y="73572"/>
                  </a:cubicBezTo>
                  <a:lnTo>
                    <a:pt x="72645" y="43278"/>
                  </a:lnTo>
                  <a:lnTo>
                    <a:pt x="43278" y="72645"/>
                  </a:lnTo>
                  <a:lnTo>
                    <a:pt x="73573" y="102940"/>
                  </a:lnTo>
                  <a:cubicBezTo>
                    <a:pt x="57189" y="124578"/>
                    <a:pt x="46679" y="149927"/>
                    <a:pt x="42969" y="176821"/>
                  </a:cubicBezTo>
                  <a:lnTo>
                    <a:pt x="0" y="176821"/>
                  </a:lnTo>
                  <a:lnTo>
                    <a:pt x="0" y="218553"/>
                  </a:lnTo>
                  <a:lnTo>
                    <a:pt x="42969" y="218553"/>
                  </a:lnTo>
                  <a:cubicBezTo>
                    <a:pt x="47606" y="252557"/>
                    <a:pt x="63062" y="284088"/>
                    <a:pt x="87483" y="308200"/>
                  </a:cubicBezTo>
                  <a:cubicBezTo>
                    <a:pt x="111595" y="332312"/>
                    <a:pt x="143126" y="348078"/>
                    <a:pt x="177130" y="352715"/>
                  </a:cubicBezTo>
                  <a:lnTo>
                    <a:pt x="177130" y="395684"/>
                  </a:lnTo>
                  <a:lnTo>
                    <a:pt x="218863" y="395684"/>
                  </a:lnTo>
                  <a:lnTo>
                    <a:pt x="218863" y="352715"/>
                  </a:lnTo>
                  <a:cubicBezTo>
                    <a:pt x="245757" y="349005"/>
                    <a:pt x="271105" y="338495"/>
                    <a:pt x="292744" y="322111"/>
                  </a:cubicBezTo>
                  <a:lnTo>
                    <a:pt x="323039" y="352406"/>
                  </a:lnTo>
                  <a:lnTo>
                    <a:pt x="352406" y="323039"/>
                  </a:lnTo>
                  <a:lnTo>
                    <a:pt x="322111" y="292744"/>
                  </a:lnTo>
                  <a:cubicBezTo>
                    <a:pt x="338495" y="271105"/>
                    <a:pt x="349005" y="245757"/>
                    <a:pt x="352715" y="218862"/>
                  </a:cubicBezTo>
                  <a:lnTo>
                    <a:pt x="395375" y="218862"/>
                  </a:lnTo>
                  <a:close/>
                  <a:moveTo>
                    <a:pt x="82846" y="197842"/>
                  </a:moveTo>
                  <a:cubicBezTo>
                    <a:pt x="82846" y="171257"/>
                    <a:pt x="92120" y="145599"/>
                    <a:pt x="108813" y="125197"/>
                  </a:cubicBezTo>
                  <a:cubicBezTo>
                    <a:pt x="125506" y="104794"/>
                    <a:pt x="149000" y="90574"/>
                    <a:pt x="174967" y="85628"/>
                  </a:cubicBezTo>
                  <a:cubicBezTo>
                    <a:pt x="200933" y="80373"/>
                    <a:pt x="227827" y="84392"/>
                    <a:pt x="251321" y="97066"/>
                  </a:cubicBezTo>
                  <a:cubicBezTo>
                    <a:pt x="274815" y="109431"/>
                    <a:pt x="293053" y="129834"/>
                    <a:pt x="303255" y="154255"/>
                  </a:cubicBezTo>
                  <a:cubicBezTo>
                    <a:pt x="313456" y="178676"/>
                    <a:pt x="314692" y="205879"/>
                    <a:pt x="306964" y="231228"/>
                  </a:cubicBezTo>
                  <a:cubicBezTo>
                    <a:pt x="299236" y="256576"/>
                    <a:pt x="283161" y="278524"/>
                    <a:pt x="260904" y="293362"/>
                  </a:cubicBezTo>
                  <a:cubicBezTo>
                    <a:pt x="238956" y="308200"/>
                    <a:pt x="212371" y="314692"/>
                    <a:pt x="186095" y="312219"/>
                  </a:cubicBezTo>
                  <a:cubicBezTo>
                    <a:pt x="159819" y="309746"/>
                    <a:pt x="135089" y="297999"/>
                    <a:pt x="116232" y="279142"/>
                  </a:cubicBezTo>
                  <a:cubicBezTo>
                    <a:pt x="105413" y="268632"/>
                    <a:pt x="97066" y="255958"/>
                    <a:pt x="91193" y="242047"/>
                  </a:cubicBezTo>
                  <a:cubicBezTo>
                    <a:pt x="85938" y="227827"/>
                    <a:pt x="82846" y="212989"/>
                    <a:pt x="82846" y="197842"/>
                  </a:cubicBezTo>
                  <a:close/>
                </a:path>
              </a:pathLst>
            </a:custGeom>
            <a:solidFill>
              <a:srgbClr val="0078D4"/>
            </a:solidFill>
            <a:ln w="3091"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7A3E312-8434-4FB0-B7D2-6E2099D53D0A}"/>
                </a:ext>
              </a:extLst>
            </p:cNvPr>
            <p:cNvSpPr/>
            <p:nvPr/>
          </p:nvSpPr>
          <p:spPr>
            <a:xfrm>
              <a:off x="3580008" y="7646115"/>
              <a:ext cx="223190" cy="223190"/>
            </a:xfrm>
            <a:custGeom>
              <a:avLst/>
              <a:gdLst>
                <a:gd name="connsiteX0" fmla="*/ 181458 w 223190"/>
                <a:gd name="connsiteY0" fmla="*/ 0 h 223190"/>
                <a:gd name="connsiteX1" fmla="*/ 77282 w 223190"/>
                <a:gd name="connsiteY1" fmla="*/ 0 h 223190"/>
                <a:gd name="connsiteX2" fmla="*/ 77282 w 223190"/>
                <a:gd name="connsiteY2" fmla="*/ 41732 h 223190"/>
                <a:gd name="connsiteX3" fmla="*/ 152091 w 223190"/>
                <a:gd name="connsiteY3" fmla="*/ 41732 h 223190"/>
                <a:gd name="connsiteX4" fmla="*/ 0 w 223190"/>
                <a:gd name="connsiteY4" fmla="*/ 193823 h 223190"/>
                <a:gd name="connsiteX5" fmla="*/ 29367 w 223190"/>
                <a:gd name="connsiteY5" fmla="*/ 223190 h 223190"/>
                <a:gd name="connsiteX6" fmla="*/ 181458 w 223190"/>
                <a:gd name="connsiteY6" fmla="*/ 71099 h 223190"/>
                <a:gd name="connsiteX7" fmla="*/ 181458 w 223190"/>
                <a:gd name="connsiteY7" fmla="*/ 145908 h 223190"/>
                <a:gd name="connsiteX8" fmla="*/ 223190 w 223190"/>
                <a:gd name="connsiteY8" fmla="*/ 145908 h 223190"/>
                <a:gd name="connsiteX9" fmla="*/ 223190 w 223190"/>
                <a:gd name="connsiteY9" fmla="*/ 41732 h 223190"/>
                <a:gd name="connsiteX10" fmla="*/ 223190 w 223190"/>
                <a:gd name="connsiteY10" fmla="*/ 0 h 223190"/>
                <a:gd name="connsiteX11" fmla="*/ 181458 w 223190"/>
                <a:gd name="connsiteY11" fmla="*/ 0 h 2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190" h="223190">
                  <a:moveTo>
                    <a:pt x="181458" y="0"/>
                  </a:moveTo>
                  <a:lnTo>
                    <a:pt x="77282" y="0"/>
                  </a:lnTo>
                  <a:lnTo>
                    <a:pt x="77282" y="41732"/>
                  </a:lnTo>
                  <a:lnTo>
                    <a:pt x="152091" y="41732"/>
                  </a:lnTo>
                  <a:lnTo>
                    <a:pt x="0" y="193823"/>
                  </a:lnTo>
                  <a:lnTo>
                    <a:pt x="29367" y="223190"/>
                  </a:lnTo>
                  <a:lnTo>
                    <a:pt x="181458" y="71099"/>
                  </a:lnTo>
                  <a:lnTo>
                    <a:pt x="181458" y="145908"/>
                  </a:lnTo>
                  <a:lnTo>
                    <a:pt x="223190" y="145908"/>
                  </a:lnTo>
                  <a:lnTo>
                    <a:pt x="223190" y="41732"/>
                  </a:lnTo>
                  <a:lnTo>
                    <a:pt x="223190" y="0"/>
                  </a:lnTo>
                  <a:lnTo>
                    <a:pt x="181458" y="0"/>
                  </a:lnTo>
                  <a:close/>
                </a:path>
              </a:pathLst>
            </a:custGeom>
            <a:solidFill>
              <a:srgbClr val="000000"/>
            </a:solidFill>
            <a:ln w="3091" cap="flat">
              <a:noFill/>
              <a:prstDash val="solid"/>
              <a:miter/>
            </a:ln>
          </p:spPr>
          <p:txBody>
            <a:bodyPr rtlCol="0" anchor="ctr"/>
            <a:lstStyle/>
            <a:p>
              <a:endParaRPr lang="en-US"/>
            </a:p>
          </p:txBody>
        </p:sp>
      </p:grpSp>
      <p:grpSp>
        <p:nvGrpSpPr>
          <p:cNvPr id="151" name="data 4" descr="data, profit, cost savings">
            <a:extLst>
              <a:ext uri="{FF2B5EF4-FFF2-40B4-BE49-F238E27FC236}">
                <a16:creationId xmlns:a16="http://schemas.microsoft.com/office/drawing/2014/main" id="{156CA544-3C92-4F8E-B943-BBDD0989D28E}"/>
              </a:ext>
            </a:extLst>
          </p:cNvPr>
          <p:cNvGrpSpPr/>
          <p:nvPr/>
        </p:nvGrpSpPr>
        <p:grpSpPr>
          <a:xfrm>
            <a:off x="7048651" y="3043575"/>
            <a:ext cx="719833" cy="762015"/>
            <a:chOff x="2634513" y="3079730"/>
            <a:chExt cx="351636" cy="372246"/>
          </a:xfrm>
        </p:grpSpPr>
        <p:sp>
          <p:nvSpPr>
            <p:cNvPr id="152" name="Freeform: Shape 151">
              <a:extLst>
                <a:ext uri="{FF2B5EF4-FFF2-40B4-BE49-F238E27FC236}">
                  <a16:creationId xmlns:a16="http://schemas.microsoft.com/office/drawing/2014/main" id="{1BEA6650-42A3-4217-8913-073F5CC22E6C}"/>
                </a:ext>
              </a:extLst>
            </p:cNvPr>
            <p:cNvSpPr/>
            <p:nvPr/>
          </p:nvSpPr>
          <p:spPr>
            <a:xfrm>
              <a:off x="2947497" y="3371850"/>
              <a:ext cx="38652" cy="77303"/>
            </a:xfrm>
            <a:custGeom>
              <a:avLst/>
              <a:gdLst>
                <a:gd name="connsiteX0" fmla="*/ 1166 w 38651"/>
                <a:gd name="connsiteY0" fmla="*/ 79769 h 77302"/>
                <a:gd name="connsiteX1" fmla="*/ 39946 w 38651"/>
                <a:gd name="connsiteY1" fmla="*/ 79769 h 77302"/>
                <a:gd name="connsiteX2" fmla="*/ 39946 w 38651"/>
                <a:gd name="connsiteY2" fmla="*/ 1166 h 77302"/>
                <a:gd name="connsiteX3" fmla="*/ 1166 w 38651"/>
                <a:gd name="connsiteY3" fmla="*/ 1166 h 77302"/>
                <a:gd name="connsiteX4" fmla="*/ 1166 w 38651"/>
                <a:gd name="connsiteY4" fmla="*/ 79769 h 7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77302">
                  <a:moveTo>
                    <a:pt x="1166" y="79769"/>
                  </a:moveTo>
                  <a:lnTo>
                    <a:pt x="39946" y="79769"/>
                  </a:lnTo>
                  <a:lnTo>
                    <a:pt x="39946" y="1166"/>
                  </a:lnTo>
                  <a:lnTo>
                    <a:pt x="1166" y="1166"/>
                  </a:lnTo>
                  <a:lnTo>
                    <a:pt x="1166" y="79769"/>
                  </a:lnTo>
                  <a:close/>
                </a:path>
              </a:pathLst>
            </a:custGeom>
            <a:solidFill>
              <a:srgbClr val="0078D4"/>
            </a:solidFill>
            <a:ln w="383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1CA15DA7-2F58-4CAF-A920-BF5D30FA8A3D}"/>
                </a:ext>
              </a:extLst>
            </p:cNvPr>
            <p:cNvSpPr/>
            <p:nvPr/>
          </p:nvSpPr>
          <p:spPr>
            <a:xfrm>
              <a:off x="2868955" y="3333395"/>
              <a:ext cx="38652" cy="115954"/>
            </a:xfrm>
            <a:custGeom>
              <a:avLst/>
              <a:gdLst>
                <a:gd name="connsiteX0" fmla="*/ 1166 w 38651"/>
                <a:gd name="connsiteY0" fmla="*/ 118223 h 115954"/>
                <a:gd name="connsiteX1" fmla="*/ 39946 w 38651"/>
                <a:gd name="connsiteY1" fmla="*/ 118223 h 115954"/>
                <a:gd name="connsiteX2" fmla="*/ 39946 w 38651"/>
                <a:gd name="connsiteY2" fmla="*/ 1166 h 115954"/>
                <a:gd name="connsiteX3" fmla="*/ 1166 w 38651"/>
                <a:gd name="connsiteY3" fmla="*/ 1166 h 115954"/>
                <a:gd name="connsiteX4" fmla="*/ 1166 w 38651"/>
                <a:gd name="connsiteY4" fmla="*/ 118223 h 1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15954">
                  <a:moveTo>
                    <a:pt x="1166" y="118223"/>
                  </a:moveTo>
                  <a:lnTo>
                    <a:pt x="39946" y="118223"/>
                  </a:lnTo>
                  <a:lnTo>
                    <a:pt x="39946" y="1166"/>
                  </a:lnTo>
                  <a:lnTo>
                    <a:pt x="1166" y="1166"/>
                  </a:lnTo>
                  <a:lnTo>
                    <a:pt x="1166" y="118223"/>
                  </a:lnTo>
                  <a:close/>
                </a:path>
              </a:pathLst>
            </a:custGeom>
            <a:solidFill>
              <a:srgbClr val="0078D4"/>
            </a:solidFill>
            <a:ln w="383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7332AE5F-4B41-4072-806D-8315606BF153}"/>
                </a:ext>
              </a:extLst>
            </p:cNvPr>
            <p:cNvSpPr/>
            <p:nvPr/>
          </p:nvSpPr>
          <p:spPr>
            <a:xfrm>
              <a:off x="2713119" y="3157093"/>
              <a:ext cx="38652" cy="293750"/>
            </a:xfrm>
            <a:custGeom>
              <a:avLst/>
              <a:gdLst>
                <a:gd name="connsiteX0" fmla="*/ 1166 w 38651"/>
                <a:gd name="connsiteY0" fmla="*/ 294527 h 293750"/>
                <a:gd name="connsiteX1" fmla="*/ 39946 w 38651"/>
                <a:gd name="connsiteY1" fmla="*/ 294527 h 293750"/>
                <a:gd name="connsiteX2" fmla="*/ 39946 w 38651"/>
                <a:gd name="connsiteY2" fmla="*/ 1166 h 293750"/>
                <a:gd name="connsiteX3" fmla="*/ 1166 w 38651"/>
                <a:gd name="connsiteY3" fmla="*/ 1166 h 293750"/>
                <a:gd name="connsiteX4" fmla="*/ 1166 w 38651"/>
                <a:gd name="connsiteY4" fmla="*/ 294527 h 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293750">
                  <a:moveTo>
                    <a:pt x="1166" y="294527"/>
                  </a:moveTo>
                  <a:lnTo>
                    <a:pt x="39946" y="294527"/>
                  </a:lnTo>
                  <a:lnTo>
                    <a:pt x="39946" y="1166"/>
                  </a:lnTo>
                  <a:lnTo>
                    <a:pt x="1166" y="1166"/>
                  </a:lnTo>
                  <a:lnTo>
                    <a:pt x="1166" y="294527"/>
                  </a:lnTo>
                  <a:close/>
                </a:path>
              </a:pathLst>
            </a:custGeom>
            <a:solidFill>
              <a:srgbClr val="0078D4"/>
            </a:solidFill>
            <a:ln w="383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64577F6-628C-428A-9438-CACBE73B72B1}"/>
                </a:ext>
              </a:extLst>
            </p:cNvPr>
            <p:cNvSpPr/>
            <p:nvPr/>
          </p:nvSpPr>
          <p:spPr>
            <a:xfrm>
              <a:off x="2791720" y="3254854"/>
              <a:ext cx="38652" cy="197122"/>
            </a:xfrm>
            <a:custGeom>
              <a:avLst/>
              <a:gdLst>
                <a:gd name="connsiteX0" fmla="*/ 1166 w 38651"/>
                <a:gd name="connsiteY0" fmla="*/ 196762 h 197121"/>
                <a:gd name="connsiteX1" fmla="*/ 39946 w 38651"/>
                <a:gd name="connsiteY1" fmla="*/ 196762 h 197121"/>
                <a:gd name="connsiteX2" fmla="*/ 39946 w 38651"/>
                <a:gd name="connsiteY2" fmla="*/ 1166 h 197121"/>
                <a:gd name="connsiteX3" fmla="*/ 1166 w 38651"/>
                <a:gd name="connsiteY3" fmla="*/ 1166 h 197121"/>
                <a:gd name="connsiteX4" fmla="*/ 1166 w 38651"/>
                <a:gd name="connsiteY4" fmla="*/ 196762 h 19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97121">
                  <a:moveTo>
                    <a:pt x="1166" y="196762"/>
                  </a:moveTo>
                  <a:lnTo>
                    <a:pt x="39946" y="196762"/>
                  </a:lnTo>
                  <a:lnTo>
                    <a:pt x="39946" y="1166"/>
                  </a:lnTo>
                  <a:lnTo>
                    <a:pt x="1166" y="1166"/>
                  </a:lnTo>
                  <a:lnTo>
                    <a:pt x="1166" y="196762"/>
                  </a:lnTo>
                  <a:close/>
                </a:path>
              </a:pathLst>
            </a:custGeom>
            <a:solidFill>
              <a:srgbClr val="0078D4"/>
            </a:solidFill>
            <a:ln w="383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DBD72F3B-E63E-4736-9342-E658DD33C535}"/>
                </a:ext>
              </a:extLst>
            </p:cNvPr>
            <p:cNvSpPr/>
            <p:nvPr/>
          </p:nvSpPr>
          <p:spPr>
            <a:xfrm>
              <a:off x="2634513" y="3079730"/>
              <a:ext cx="38652" cy="371053"/>
            </a:xfrm>
            <a:custGeom>
              <a:avLst/>
              <a:gdLst>
                <a:gd name="connsiteX0" fmla="*/ 1166 w 38651"/>
                <a:gd name="connsiteY0" fmla="*/ 371893 h 371052"/>
                <a:gd name="connsiteX1" fmla="*/ 40142 w 38651"/>
                <a:gd name="connsiteY1" fmla="*/ 371893 h 371052"/>
                <a:gd name="connsiteX2" fmla="*/ 40142 w 38651"/>
                <a:gd name="connsiteY2" fmla="*/ 1166 h 371052"/>
                <a:gd name="connsiteX3" fmla="*/ 1166 w 38651"/>
                <a:gd name="connsiteY3" fmla="*/ 1166 h 371052"/>
                <a:gd name="connsiteX4" fmla="*/ 1166 w 38651"/>
                <a:gd name="connsiteY4" fmla="*/ 371893 h 371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371052">
                  <a:moveTo>
                    <a:pt x="1166" y="371893"/>
                  </a:moveTo>
                  <a:lnTo>
                    <a:pt x="40142" y="371893"/>
                  </a:lnTo>
                  <a:lnTo>
                    <a:pt x="40142" y="1166"/>
                  </a:lnTo>
                  <a:lnTo>
                    <a:pt x="1166" y="1166"/>
                  </a:lnTo>
                  <a:lnTo>
                    <a:pt x="1166" y="371893"/>
                  </a:lnTo>
                  <a:close/>
                </a:path>
              </a:pathLst>
            </a:custGeom>
            <a:solidFill>
              <a:srgbClr val="0078D4"/>
            </a:solidFill>
            <a:ln w="383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93FB5097-D59A-4846-8F26-A0C0700898B4}"/>
                </a:ext>
              </a:extLst>
            </p:cNvPr>
            <p:cNvSpPr/>
            <p:nvPr/>
          </p:nvSpPr>
          <p:spPr>
            <a:xfrm>
              <a:off x="2890399" y="3079730"/>
              <a:ext cx="88899" cy="177796"/>
            </a:xfrm>
            <a:custGeom>
              <a:avLst/>
              <a:gdLst>
                <a:gd name="connsiteX0" fmla="*/ 66148 w 88898"/>
                <a:gd name="connsiteY0" fmla="*/ 119136 h 177796"/>
                <a:gd name="connsiteX1" fmla="*/ 52721 w 88898"/>
                <a:gd name="connsiteY1" fmla="*/ 104145 h 177796"/>
                <a:gd name="connsiteX2" fmla="*/ 52721 w 88898"/>
                <a:gd name="connsiteY2" fmla="*/ 132562 h 177796"/>
                <a:gd name="connsiteX3" fmla="*/ 66148 w 88898"/>
                <a:gd name="connsiteY3" fmla="*/ 119136 h 177796"/>
                <a:gd name="connsiteX4" fmla="*/ 39034 w 88898"/>
                <a:gd name="connsiteY4" fmla="*/ 72404 h 177796"/>
                <a:gd name="connsiteX5" fmla="*/ 39034 w 88898"/>
                <a:gd name="connsiteY5" fmla="*/ 42683 h 177796"/>
                <a:gd name="connsiteX6" fmla="*/ 25998 w 88898"/>
                <a:gd name="connsiteY6" fmla="*/ 56305 h 177796"/>
                <a:gd name="connsiteX7" fmla="*/ 39034 w 88898"/>
                <a:gd name="connsiteY7" fmla="*/ 72404 h 177796"/>
                <a:gd name="connsiteX8" fmla="*/ 91110 w 88898"/>
                <a:gd name="connsiteY8" fmla="*/ 117832 h 177796"/>
                <a:gd name="connsiteX9" fmla="*/ 81334 w 88898"/>
                <a:gd name="connsiteY9" fmla="*/ 142861 h 177796"/>
                <a:gd name="connsiteX10" fmla="*/ 52786 w 88898"/>
                <a:gd name="connsiteY10" fmla="*/ 154462 h 177796"/>
                <a:gd name="connsiteX11" fmla="*/ 52786 w 88898"/>
                <a:gd name="connsiteY11" fmla="*/ 176752 h 177796"/>
                <a:gd name="connsiteX12" fmla="*/ 39099 w 88898"/>
                <a:gd name="connsiteY12" fmla="*/ 176752 h 177796"/>
                <a:gd name="connsiteX13" fmla="*/ 39099 w 88898"/>
                <a:gd name="connsiteY13" fmla="*/ 155048 h 177796"/>
                <a:gd name="connsiteX14" fmla="*/ 3642 w 88898"/>
                <a:gd name="connsiteY14" fmla="*/ 146445 h 177796"/>
                <a:gd name="connsiteX15" fmla="*/ 3642 w 88898"/>
                <a:gd name="connsiteY15" fmla="*/ 120439 h 177796"/>
                <a:gd name="connsiteX16" fmla="*/ 19806 w 88898"/>
                <a:gd name="connsiteY16" fmla="*/ 128456 h 177796"/>
                <a:gd name="connsiteX17" fmla="*/ 39099 w 88898"/>
                <a:gd name="connsiteY17" fmla="*/ 132889 h 177796"/>
                <a:gd name="connsiteX18" fmla="*/ 39099 w 88898"/>
                <a:gd name="connsiteY18" fmla="*/ 98735 h 177796"/>
                <a:gd name="connsiteX19" fmla="*/ 9769 w 88898"/>
                <a:gd name="connsiteY19" fmla="*/ 81920 h 177796"/>
                <a:gd name="connsiteX20" fmla="*/ 1166 w 88898"/>
                <a:gd name="connsiteY20" fmla="*/ 57869 h 177796"/>
                <a:gd name="connsiteX21" fmla="*/ 11790 w 88898"/>
                <a:gd name="connsiteY21" fmla="*/ 32711 h 177796"/>
                <a:gd name="connsiteX22" fmla="*/ 39164 w 88898"/>
                <a:gd name="connsiteY22" fmla="*/ 20784 h 177796"/>
                <a:gd name="connsiteX23" fmla="*/ 39164 w 88898"/>
                <a:gd name="connsiteY23" fmla="*/ 1166 h 177796"/>
                <a:gd name="connsiteX24" fmla="*/ 52852 w 88898"/>
                <a:gd name="connsiteY24" fmla="*/ 1166 h 177796"/>
                <a:gd name="connsiteX25" fmla="*/ 52852 w 88898"/>
                <a:gd name="connsiteY25" fmla="*/ 20393 h 177796"/>
                <a:gd name="connsiteX26" fmla="*/ 82377 w 88898"/>
                <a:gd name="connsiteY26" fmla="*/ 26780 h 177796"/>
                <a:gd name="connsiteX27" fmla="*/ 82377 w 88898"/>
                <a:gd name="connsiteY27" fmla="*/ 52069 h 177796"/>
                <a:gd name="connsiteX28" fmla="*/ 52852 w 88898"/>
                <a:gd name="connsiteY28" fmla="*/ 42292 h 177796"/>
                <a:gd name="connsiteX29" fmla="*/ 52852 w 88898"/>
                <a:gd name="connsiteY29" fmla="*/ 77814 h 177796"/>
                <a:gd name="connsiteX30" fmla="*/ 82377 w 88898"/>
                <a:gd name="connsiteY30" fmla="*/ 94694 h 177796"/>
                <a:gd name="connsiteX31" fmla="*/ 91110 w 88898"/>
                <a:gd name="connsiteY31" fmla="*/ 117832 h 17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898" h="177796">
                  <a:moveTo>
                    <a:pt x="66148" y="119136"/>
                  </a:moveTo>
                  <a:cubicBezTo>
                    <a:pt x="66148" y="113075"/>
                    <a:pt x="61650" y="108056"/>
                    <a:pt x="52721" y="104145"/>
                  </a:cubicBezTo>
                  <a:lnTo>
                    <a:pt x="52721" y="132562"/>
                  </a:lnTo>
                  <a:cubicBezTo>
                    <a:pt x="61716" y="131129"/>
                    <a:pt x="66148" y="126631"/>
                    <a:pt x="66148" y="119136"/>
                  </a:cubicBezTo>
                  <a:close/>
                  <a:moveTo>
                    <a:pt x="39034" y="72404"/>
                  </a:moveTo>
                  <a:lnTo>
                    <a:pt x="39034" y="42683"/>
                  </a:lnTo>
                  <a:cubicBezTo>
                    <a:pt x="30365" y="44247"/>
                    <a:pt x="25998" y="48745"/>
                    <a:pt x="25998" y="56305"/>
                  </a:cubicBezTo>
                  <a:cubicBezTo>
                    <a:pt x="25998" y="62888"/>
                    <a:pt x="30365" y="68233"/>
                    <a:pt x="39034" y="72404"/>
                  </a:cubicBezTo>
                  <a:close/>
                  <a:moveTo>
                    <a:pt x="91110" y="117832"/>
                  </a:moveTo>
                  <a:cubicBezTo>
                    <a:pt x="91110" y="128195"/>
                    <a:pt x="87852" y="136538"/>
                    <a:pt x="81334" y="142861"/>
                  </a:cubicBezTo>
                  <a:cubicBezTo>
                    <a:pt x="74816" y="149182"/>
                    <a:pt x="65300" y="153028"/>
                    <a:pt x="52786" y="154462"/>
                  </a:cubicBezTo>
                  <a:lnTo>
                    <a:pt x="52786" y="176752"/>
                  </a:lnTo>
                  <a:lnTo>
                    <a:pt x="39099" y="176752"/>
                  </a:lnTo>
                  <a:lnTo>
                    <a:pt x="39099" y="155048"/>
                  </a:lnTo>
                  <a:cubicBezTo>
                    <a:pt x="26194" y="154918"/>
                    <a:pt x="14397" y="152050"/>
                    <a:pt x="3642" y="146445"/>
                  </a:cubicBezTo>
                  <a:lnTo>
                    <a:pt x="3642" y="120439"/>
                  </a:lnTo>
                  <a:cubicBezTo>
                    <a:pt x="7032" y="123177"/>
                    <a:pt x="12441" y="125849"/>
                    <a:pt x="19806" y="128456"/>
                  </a:cubicBezTo>
                  <a:cubicBezTo>
                    <a:pt x="27237" y="131063"/>
                    <a:pt x="33624" y="132562"/>
                    <a:pt x="39099" y="132889"/>
                  </a:cubicBezTo>
                  <a:lnTo>
                    <a:pt x="39099" y="98735"/>
                  </a:lnTo>
                  <a:cubicBezTo>
                    <a:pt x="25281" y="93587"/>
                    <a:pt x="15505" y="87981"/>
                    <a:pt x="9769" y="81920"/>
                  </a:cubicBezTo>
                  <a:cubicBezTo>
                    <a:pt x="4033" y="75793"/>
                    <a:pt x="1166" y="67776"/>
                    <a:pt x="1166" y="57869"/>
                  </a:cubicBezTo>
                  <a:cubicBezTo>
                    <a:pt x="1166" y="47963"/>
                    <a:pt x="4685" y="39555"/>
                    <a:pt x="11790" y="32711"/>
                  </a:cubicBezTo>
                  <a:cubicBezTo>
                    <a:pt x="18829" y="25868"/>
                    <a:pt x="27954" y="21892"/>
                    <a:pt x="39164" y="20784"/>
                  </a:cubicBezTo>
                  <a:lnTo>
                    <a:pt x="39164" y="1166"/>
                  </a:lnTo>
                  <a:lnTo>
                    <a:pt x="52852" y="1166"/>
                  </a:lnTo>
                  <a:lnTo>
                    <a:pt x="52852" y="20393"/>
                  </a:lnTo>
                  <a:cubicBezTo>
                    <a:pt x="66017" y="21045"/>
                    <a:pt x="75859" y="23130"/>
                    <a:pt x="82377" y="26780"/>
                  </a:cubicBezTo>
                  <a:lnTo>
                    <a:pt x="82377" y="52069"/>
                  </a:lnTo>
                  <a:cubicBezTo>
                    <a:pt x="73708" y="46790"/>
                    <a:pt x="63866" y="43596"/>
                    <a:pt x="52852" y="42292"/>
                  </a:cubicBezTo>
                  <a:lnTo>
                    <a:pt x="52852" y="77814"/>
                  </a:lnTo>
                  <a:cubicBezTo>
                    <a:pt x="66669" y="82832"/>
                    <a:pt x="76511" y="88438"/>
                    <a:pt x="82377" y="94694"/>
                  </a:cubicBezTo>
                  <a:cubicBezTo>
                    <a:pt x="88178" y="101017"/>
                    <a:pt x="91110" y="108707"/>
                    <a:pt x="91110" y="117832"/>
                  </a:cubicBezTo>
                  <a:close/>
                </a:path>
              </a:pathLst>
            </a:custGeom>
            <a:solidFill>
              <a:schemeClr val="tx1"/>
            </a:solidFill>
            <a:ln w="3830" cap="flat">
              <a:noFill/>
              <a:prstDash val="solid"/>
              <a:miter/>
            </a:ln>
          </p:spPr>
          <p:txBody>
            <a:bodyPr rtlCol="0" anchor="ctr"/>
            <a:lstStyle/>
            <a:p>
              <a:endParaRPr lang="en-US"/>
            </a:p>
          </p:txBody>
        </p:sp>
      </p:grpSp>
      <p:grpSp>
        <p:nvGrpSpPr>
          <p:cNvPr id="62" name="Group 61">
            <a:extLst>
              <a:ext uri="{FF2B5EF4-FFF2-40B4-BE49-F238E27FC236}">
                <a16:creationId xmlns:a16="http://schemas.microsoft.com/office/drawing/2014/main" id="{7CD54D38-D311-4F78-9758-04E803C84271}"/>
              </a:ext>
              <a:ext uri="{C183D7F6-B498-43B3-948B-1728B52AA6E4}">
                <adec:decorative xmlns:adec="http://schemas.microsoft.com/office/drawing/2017/decorative" val="1"/>
              </a:ext>
            </a:extLst>
          </p:cNvPr>
          <p:cNvGrpSpPr/>
          <p:nvPr/>
        </p:nvGrpSpPr>
        <p:grpSpPr>
          <a:xfrm>
            <a:off x="9925951" y="2877483"/>
            <a:ext cx="752179" cy="928288"/>
            <a:chOff x="1980078" y="253998"/>
            <a:chExt cx="3830386" cy="4727197"/>
          </a:xfrm>
        </p:grpSpPr>
        <p:sp>
          <p:nvSpPr>
            <p:cNvPr id="63" name="Rectangle 27">
              <a:extLst>
                <a:ext uri="{FF2B5EF4-FFF2-40B4-BE49-F238E27FC236}">
                  <a16:creationId xmlns:a16="http://schemas.microsoft.com/office/drawing/2014/main" id="{926ED974-0C41-48B5-B6A6-61482DC737A7}"/>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Freeform 29">
              <a:extLst>
                <a:ext uri="{FF2B5EF4-FFF2-40B4-BE49-F238E27FC236}">
                  <a16:creationId xmlns:a16="http://schemas.microsoft.com/office/drawing/2014/main" id="{540C5FD6-FDB7-40E3-B037-CC36DDAD0F6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Freeform 30">
              <a:extLst>
                <a:ext uri="{FF2B5EF4-FFF2-40B4-BE49-F238E27FC236}">
                  <a16:creationId xmlns:a16="http://schemas.microsoft.com/office/drawing/2014/main" id="{6A580B5C-9286-4E7A-A220-8799E7FDCA1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Freeform: Shape 65">
              <a:extLst>
                <a:ext uri="{FF2B5EF4-FFF2-40B4-BE49-F238E27FC236}">
                  <a16:creationId xmlns:a16="http://schemas.microsoft.com/office/drawing/2014/main" id="{4D52DB5A-E7AA-49BC-8800-1F8D4C993F34}"/>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0" name="Rectangle 9">
            <a:extLst>
              <a:ext uri="{FF2B5EF4-FFF2-40B4-BE49-F238E27FC236}">
                <a16:creationId xmlns:a16="http://schemas.microsoft.com/office/drawing/2014/main" id="{A35EC324-126C-45DC-8898-CF9CDCD3CE02}"/>
              </a:ext>
            </a:extLst>
          </p:cNvPr>
          <p:cNvSpPr/>
          <p:nvPr/>
        </p:nvSpPr>
        <p:spPr>
          <a:xfrm>
            <a:off x="686468" y="1843790"/>
            <a:ext cx="2355002" cy="584775"/>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schemeClr val="bg1"/>
                </a:solidFill>
                <a:latin typeface="+mj-lt"/>
                <a:cs typeface="Segoe UI Semibold" panose="020B0702040204020203" pitchFamily="34" charset="0"/>
              </a:rPr>
              <a:t>Fully-managed and always up to date</a:t>
            </a:r>
            <a:endParaRPr kumimoji="0" lang="en-US" sz="1600" b="1" i="0" u="none" strike="noStrike" kern="0" cap="none" spc="0" normalizeH="0" baseline="0" noProof="0" dirty="0">
              <a:ln>
                <a:noFill/>
              </a:ln>
              <a:solidFill>
                <a:schemeClr val="bg1"/>
              </a:solidFill>
              <a:effectLst/>
              <a:uLnTx/>
              <a:uFillTx/>
              <a:latin typeface="+mj-lt"/>
              <a:cs typeface="Segoe UI Semibold" panose="020B0702040204020203" pitchFamily="34" charset="0"/>
            </a:endParaRPr>
          </a:p>
        </p:txBody>
      </p:sp>
      <p:sp>
        <p:nvSpPr>
          <p:cNvPr id="24" name="TextBox 23">
            <a:extLst>
              <a:ext uri="{FF2B5EF4-FFF2-40B4-BE49-F238E27FC236}">
                <a16:creationId xmlns:a16="http://schemas.microsoft.com/office/drawing/2014/main" id="{26B5A0D8-EF87-4BBC-8C1C-AE35BC302C1B}"/>
              </a:ext>
            </a:extLst>
          </p:cNvPr>
          <p:cNvSpPr txBox="1"/>
          <p:nvPr/>
        </p:nvSpPr>
        <p:spPr>
          <a:xfrm>
            <a:off x="753634" y="4069898"/>
            <a:ext cx="2286000" cy="923330"/>
          </a:xfrm>
          <a:prstGeom prst="rect">
            <a:avLst/>
          </a:prstGeom>
          <a:noFill/>
        </p:spPr>
        <p:txBody>
          <a:bodyPr wrap="square" lIns="0" tIns="0" rIns="0" bIns="0" rtlCol="0">
            <a:spAutoFit/>
          </a:bodyPr>
          <a:lstStyle/>
          <a:p>
            <a:r>
              <a:rPr lang="en-US" sz="1200" dirty="0"/>
              <a:t>Be more productive with </a:t>
            </a:r>
            <a:r>
              <a:rPr lang="en-US" sz="1200" b="1" dirty="0"/>
              <a:t>AI-powered features</a:t>
            </a:r>
            <a:r>
              <a:rPr lang="en-US" sz="1200" dirty="0"/>
              <a:t> that automate tasks and optimize performance for you</a:t>
            </a:r>
          </a:p>
          <a:p>
            <a:endParaRPr lang="en-US" sz="1200" dirty="0"/>
          </a:p>
        </p:txBody>
      </p:sp>
      <p:sp>
        <p:nvSpPr>
          <p:cNvPr id="6" name="Rectangle 5">
            <a:extLst>
              <a:ext uri="{FF2B5EF4-FFF2-40B4-BE49-F238E27FC236}">
                <a16:creationId xmlns:a16="http://schemas.microsoft.com/office/drawing/2014/main" id="{4D524B65-B984-4FAE-A886-3186482829BD}"/>
              </a:ext>
            </a:extLst>
          </p:cNvPr>
          <p:cNvSpPr/>
          <p:nvPr/>
        </p:nvSpPr>
        <p:spPr>
          <a:xfrm>
            <a:off x="3497495" y="1861043"/>
            <a:ext cx="2413104" cy="584775"/>
          </a:xfrm>
          <a:prstGeom prst="rect">
            <a:avLst/>
          </a:prstGeom>
          <a:noFill/>
          <a:ln w="10795" cap="flat" cmpd="sng" algn="ctr">
            <a:noFill/>
            <a:prstDash val="solid"/>
          </a:ln>
          <a:effectLst/>
        </p:spPr>
        <p:txBody>
          <a:bodyPr wrap="square" lIns="91440" tIns="45720" rIns="91440" bIns="45720" rtlCol="0" anchor="t" anchorCtr="0">
            <a:spAutoFit/>
          </a:bodyPr>
          <a:lstStyle/>
          <a:p>
            <a:pPr algn="ctr">
              <a:defRPr/>
            </a:pPr>
            <a:r>
              <a:rPr lang="en-US" sz="1600" b="1" kern="0" dirty="0">
                <a:solidFill>
                  <a:schemeClr val="bg1"/>
                </a:solidFill>
                <a:latin typeface="+mj-lt"/>
                <a:cs typeface="Segoe UI Semibold" panose="020B0702040204020203" pitchFamily="34" charset="0"/>
              </a:rPr>
              <a:t>Use your existing SQL experience in the cloud</a:t>
            </a:r>
          </a:p>
        </p:txBody>
      </p:sp>
      <p:sp>
        <p:nvSpPr>
          <p:cNvPr id="19" name="TextBox 18">
            <a:extLst>
              <a:ext uri="{FF2B5EF4-FFF2-40B4-BE49-F238E27FC236}">
                <a16:creationId xmlns:a16="http://schemas.microsoft.com/office/drawing/2014/main" id="{0187D4BD-A5ED-42BD-92BC-61CD0A99AD28}"/>
              </a:ext>
            </a:extLst>
          </p:cNvPr>
          <p:cNvSpPr txBox="1"/>
          <p:nvPr/>
        </p:nvSpPr>
        <p:spPr>
          <a:xfrm>
            <a:off x="3561047" y="4069898"/>
            <a:ext cx="2131186" cy="738664"/>
          </a:xfrm>
          <a:prstGeom prst="rect">
            <a:avLst/>
          </a:prstGeom>
          <a:noFill/>
        </p:spPr>
        <p:txBody>
          <a:bodyPr wrap="square" lIns="0" tIns="0" rIns="0" bIns="0" rtlCol="0">
            <a:spAutoFit/>
          </a:bodyPr>
          <a:lstStyle/>
          <a:p>
            <a:pPr defTabSz="932472" fontAlgn="base">
              <a:spcBef>
                <a:spcPct val="0"/>
              </a:spcBef>
              <a:spcAft>
                <a:spcPts val="600"/>
              </a:spcAft>
            </a:pPr>
            <a:r>
              <a:rPr lang="en-US" sz="1200" dirty="0"/>
              <a:t>Build on what you know with a </a:t>
            </a:r>
            <a:r>
              <a:rPr lang="en-US" sz="1200" b="1" dirty="0"/>
              <a:t>consistent code base </a:t>
            </a:r>
            <a:r>
              <a:rPr lang="en-US" sz="1200" dirty="0"/>
              <a:t>and deploy it anywhere from edge to cloud</a:t>
            </a:r>
          </a:p>
        </p:txBody>
      </p:sp>
      <p:sp>
        <p:nvSpPr>
          <p:cNvPr id="121" name="Rectangle 120">
            <a:extLst>
              <a:ext uri="{FF2B5EF4-FFF2-40B4-BE49-F238E27FC236}">
                <a16:creationId xmlns:a16="http://schemas.microsoft.com/office/drawing/2014/main" id="{ED6A3C3D-A698-4B2A-888B-74F987930A31}"/>
              </a:ext>
            </a:extLst>
          </p:cNvPr>
          <p:cNvSpPr/>
          <p:nvPr/>
        </p:nvSpPr>
        <p:spPr>
          <a:xfrm>
            <a:off x="6252055" y="1861043"/>
            <a:ext cx="2546888" cy="584775"/>
          </a:xfrm>
          <a:prstGeom prst="rect">
            <a:avLst/>
          </a:prstGeom>
          <a:noFill/>
          <a:ln w="10795" cap="flat" cmpd="sng" algn="ctr">
            <a:noFill/>
            <a:prstDash val="solid"/>
          </a:ln>
          <a:effectLst/>
        </p:spPr>
        <p:txBody>
          <a:bodyPr wrap="square" lIns="91440" tIns="45720" rIns="91440" bIns="45720" rtlCol="0" anchor="t" anchorCtr="0">
            <a:spAutoFit/>
          </a:bodyPr>
          <a:lstStyle/>
          <a:p>
            <a:pPr algn="ctr">
              <a:defRPr/>
            </a:pPr>
            <a:r>
              <a:rPr lang="en-US" sz="1600" b="1" kern="0" dirty="0">
                <a:solidFill>
                  <a:schemeClr val="bg1"/>
                </a:solidFill>
                <a:latin typeface="+mj-lt"/>
                <a:cs typeface="Segoe UI Semibold" panose="020B0702040204020203" pitchFamily="34" charset="0"/>
              </a:rPr>
              <a:t>Save with the lowest total cost of ownership</a:t>
            </a:r>
          </a:p>
        </p:txBody>
      </p:sp>
      <p:sp>
        <p:nvSpPr>
          <p:cNvPr id="122" name="TextBox 121">
            <a:extLst>
              <a:ext uri="{FF2B5EF4-FFF2-40B4-BE49-F238E27FC236}">
                <a16:creationId xmlns:a16="http://schemas.microsoft.com/office/drawing/2014/main" id="{0398533C-7884-4B9C-97B9-8681DFF8A1F3}"/>
              </a:ext>
            </a:extLst>
          </p:cNvPr>
          <p:cNvSpPr txBox="1"/>
          <p:nvPr/>
        </p:nvSpPr>
        <p:spPr>
          <a:xfrm>
            <a:off x="6361981" y="4069898"/>
            <a:ext cx="2195423" cy="923330"/>
          </a:xfrm>
          <a:prstGeom prst="rect">
            <a:avLst/>
          </a:prstGeom>
          <a:noFill/>
        </p:spPr>
        <p:txBody>
          <a:bodyPr wrap="square" lIns="0" tIns="0" rIns="0" bIns="0" rtlCol="0">
            <a:spAutoFit/>
          </a:bodyPr>
          <a:lstStyle/>
          <a:p>
            <a:r>
              <a:rPr lang="en-US" sz="1200" dirty="0"/>
              <a:t>Get more cloud for less with </a:t>
            </a:r>
            <a:r>
              <a:rPr lang="en-US" sz="1200" b="1" dirty="0"/>
              <a:t>leading price-performance </a:t>
            </a:r>
            <a:r>
              <a:rPr lang="en-US" sz="1200" dirty="0"/>
              <a:t>and savings up to 85% off pay-as-you-go rates with </a:t>
            </a:r>
            <a:r>
              <a:rPr lang="en-US" sz="1200" b="1" dirty="0"/>
              <a:t>Azure Hybrid Benefit</a:t>
            </a:r>
            <a:r>
              <a:rPr lang="en-US" sz="1200" dirty="0"/>
              <a:t>.</a:t>
            </a:r>
          </a:p>
        </p:txBody>
      </p:sp>
      <p:sp>
        <p:nvSpPr>
          <p:cNvPr id="8" name="Rectangle 7">
            <a:extLst>
              <a:ext uri="{FF2B5EF4-FFF2-40B4-BE49-F238E27FC236}">
                <a16:creationId xmlns:a16="http://schemas.microsoft.com/office/drawing/2014/main" id="{1DE3121D-3CA1-40A0-9E97-72F06808FABC}"/>
              </a:ext>
            </a:extLst>
          </p:cNvPr>
          <p:cNvSpPr/>
          <p:nvPr/>
        </p:nvSpPr>
        <p:spPr>
          <a:xfrm>
            <a:off x="9032700" y="1774779"/>
            <a:ext cx="2560134" cy="757130"/>
          </a:xfrm>
          <a:prstGeom prst="rect">
            <a:avLst/>
          </a:prstGeom>
          <a:noFill/>
          <a:ln w="10795" cap="flat" cmpd="sng" algn="ctr">
            <a:noFill/>
            <a:prstDash val="solid"/>
          </a:ln>
          <a:effectLst/>
        </p:spPr>
        <p:txBody>
          <a:bodyPr wrap="square" lIns="91440" tIns="45720" rIns="91440" bIns="45720" rtlCol="0" anchor="t" anchorCtr="0">
            <a:spAutoFit/>
          </a:bodyPr>
          <a:lstStyle/>
          <a:p>
            <a:pPr lvl="0" algn="ctr" defTabSz="932472" fontAlgn="base">
              <a:lnSpc>
                <a:spcPct val="90000"/>
              </a:lnSpc>
              <a:spcBef>
                <a:spcPct val="0"/>
              </a:spcBef>
              <a:spcAft>
                <a:spcPts val="600"/>
              </a:spcAft>
              <a:defRPr/>
            </a:pPr>
            <a:r>
              <a:rPr lang="en-US" sz="1600" b="1" kern="0" dirty="0">
                <a:solidFill>
                  <a:schemeClr val="bg1"/>
                </a:solidFill>
                <a:latin typeface="+mj-lt"/>
                <a:cs typeface="Segoe UI Semibold" panose="020B0702040204020203" pitchFamily="34" charset="0"/>
              </a:rPr>
              <a:t>Protect your data with built-in, real-time intelligent security</a:t>
            </a:r>
          </a:p>
        </p:txBody>
      </p:sp>
      <p:sp>
        <p:nvSpPr>
          <p:cNvPr id="23" name="TextBox 22">
            <a:extLst>
              <a:ext uri="{FF2B5EF4-FFF2-40B4-BE49-F238E27FC236}">
                <a16:creationId xmlns:a16="http://schemas.microsoft.com/office/drawing/2014/main" id="{30DF7730-09F5-40A0-9EC0-4823B9C67C83}"/>
              </a:ext>
            </a:extLst>
          </p:cNvPr>
          <p:cNvSpPr txBox="1"/>
          <p:nvPr/>
        </p:nvSpPr>
        <p:spPr>
          <a:xfrm>
            <a:off x="9187020" y="4069898"/>
            <a:ext cx="2165343" cy="923330"/>
          </a:xfrm>
          <a:prstGeom prst="rect">
            <a:avLst/>
          </a:prstGeom>
          <a:noFill/>
        </p:spPr>
        <p:txBody>
          <a:bodyPr wrap="square" lIns="0" tIns="0" rIns="0" bIns="0" rtlCol="0">
            <a:spAutoFit/>
          </a:bodyPr>
          <a:lstStyle/>
          <a:p>
            <a:pPr defTabSz="932472" fontAlgn="base">
              <a:spcBef>
                <a:spcPct val="0"/>
              </a:spcBef>
              <a:spcAft>
                <a:spcPts val="600"/>
              </a:spcAft>
            </a:pPr>
            <a:r>
              <a:rPr lang="en-US" sz="1200" dirty="0"/>
              <a:t>Secure your data with layers of protection, built-in controls, </a:t>
            </a:r>
            <a:r>
              <a:rPr lang="en-US" sz="1200" b="1" dirty="0"/>
              <a:t>intelligent threat detection</a:t>
            </a:r>
            <a:r>
              <a:rPr lang="en-US" sz="1200" dirty="0"/>
              <a:t>, and the </a:t>
            </a:r>
            <a:r>
              <a:rPr lang="en-US" sz="1200" b="1" dirty="0"/>
              <a:t>broadest set of compliance offerings</a:t>
            </a:r>
          </a:p>
        </p:txBody>
      </p:sp>
      <p:sp>
        <p:nvSpPr>
          <p:cNvPr id="42" name="Rounded Rectangle 41">
            <a:extLst>
              <a:ext uri="{FF2B5EF4-FFF2-40B4-BE49-F238E27FC236}">
                <a16:creationId xmlns:a16="http://schemas.microsoft.com/office/drawing/2014/main" id="{CEDC4D15-C5CF-4666-ADD1-24B00DE09229}"/>
              </a:ext>
            </a:extLst>
          </p:cNvPr>
          <p:cNvSpPr/>
          <p:nvPr/>
        </p:nvSpPr>
        <p:spPr>
          <a:xfrm>
            <a:off x="587828" y="5403800"/>
            <a:ext cx="11016344" cy="35849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The only cloud with evergreen SQL </a:t>
            </a:r>
          </a:p>
        </p:txBody>
      </p:sp>
      <p:sp>
        <p:nvSpPr>
          <p:cNvPr id="43" name="TextBox 42">
            <a:extLst>
              <a:ext uri="{FF2B5EF4-FFF2-40B4-BE49-F238E27FC236}">
                <a16:creationId xmlns:a16="http://schemas.microsoft.com/office/drawing/2014/main" id="{F1644D12-5E79-4D64-BC34-D06A76F036C9}"/>
              </a:ext>
            </a:extLst>
          </p:cNvPr>
          <p:cNvSpPr txBox="1"/>
          <p:nvPr/>
        </p:nvSpPr>
        <p:spPr>
          <a:xfrm>
            <a:off x="2870603" y="5865986"/>
            <a:ext cx="6450794" cy="184666"/>
          </a:xfrm>
          <a:prstGeom prst="rect">
            <a:avLst/>
          </a:prstGeom>
          <a:noFill/>
        </p:spPr>
        <p:txBody>
          <a:bodyPr wrap="square" lIns="0" tIns="0" rIns="0" bIns="0" rtlCol="0">
            <a:spAutoFit/>
          </a:bodyPr>
          <a:lstStyle/>
          <a:p>
            <a:pPr algn="ctr"/>
            <a:r>
              <a:rPr lang="en-US" sz="1200" b="1" dirty="0">
                <a:gradFill>
                  <a:gsLst>
                    <a:gs pos="2917">
                      <a:schemeClr val="tx1"/>
                    </a:gs>
                    <a:gs pos="30000">
                      <a:schemeClr val="tx1"/>
                    </a:gs>
                  </a:gsLst>
                  <a:lin ang="5400000" scaled="0"/>
                </a:gradFill>
              </a:rPr>
              <a:t>Software is continually updated and never requires patches</a:t>
            </a:r>
          </a:p>
        </p:txBody>
      </p:sp>
    </p:spTree>
    <p:extLst>
      <p:ext uri="{BB962C8B-B14F-4D97-AF65-F5344CB8AC3E}">
        <p14:creationId xmlns:p14="http://schemas.microsoft.com/office/powerpoint/2010/main" val="77032970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16E92-D1BF-4A04-A1A1-E0DF84BA6CB4}"/>
              </a:ext>
            </a:extLst>
          </p:cNvPr>
          <p:cNvSpPr>
            <a:spLocks noGrp="1"/>
          </p:cNvSpPr>
          <p:nvPr>
            <p:ph type="title"/>
          </p:nvPr>
        </p:nvSpPr>
        <p:spPr/>
        <p:txBody>
          <a:bodyPr/>
          <a:lstStyle/>
          <a:p>
            <a:r>
              <a:rPr lang="en-US" dirty="0"/>
              <a:t>Azure SQL provides more price-performance value</a:t>
            </a:r>
          </a:p>
        </p:txBody>
      </p:sp>
      <p:sp>
        <p:nvSpPr>
          <p:cNvPr id="36" name="Rounded Rectangle 35">
            <a:extLst>
              <a:ext uri="{FF2B5EF4-FFF2-40B4-BE49-F238E27FC236}">
                <a16:creationId xmlns:a16="http://schemas.microsoft.com/office/drawing/2014/main" id="{AD7B61CF-1991-A84B-A00F-F0378C77F799}"/>
              </a:ext>
              <a:ext uri="{C183D7F6-B498-43B3-948B-1728B52AA6E4}">
                <adec:decorative xmlns:adec="http://schemas.microsoft.com/office/drawing/2017/decorative" val="1"/>
              </a:ext>
            </a:extLst>
          </p:cNvPr>
          <p:cNvSpPr/>
          <p:nvPr/>
        </p:nvSpPr>
        <p:spPr>
          <a:xfrm>
            <a:off x="584200" y="1435099"/>
            <a:ext cx="5275424" cy="1632205"/>
          </a:xfrm>
          <a:prstGeom prst="roundRect">
            <a:avLst>
              <a:gd name="adj" fmla="val 1142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41" name="Rounded Rectangle 40">
            <a:extLst>
              <a:ext uri="{FF2B5EF4-FFF2-40B4-BE49-F238E27FC236}">
                <a16:creationId xmlns:a16="http://schemas.microsoft.com/office/drawing/2014/main" id="{AAE7E1DA-9060-1748-B3A7-59B7903E402C}"/>
              </a:ext>
              <a:ext uri="{C183D7F6-B498-43B3-948B-1728B52AA6E4}">
                <adec:decorative xmlns:adec="http://schemas.microsoft.com/office/drawing/2017/decorative" val="1"/>
              </a:ext>
            </a:extLst>
          </p:cNvPr>
          <p:cNvSpPr/>
          <p:nvPr/>
        </p:nvSpPr>
        <p:spPr>
          <a:xfrm>
            <a:off x="584200" y="2238209"/>
            <a:ext cx="5275424" cy="4030829"/>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FE7032E-4D6A-3841-BCF0-128FA6A28393}"/>
              </a:ext>
              <a:ext uri="{C183D7F6-B498-43B3-948B-1728B52AA6E4}">
                <adec:decorative xmlns:adec="http://schemas.microsoft.com/office/drawing/2017/decorative" val="1"/>
              </a:ext>
            </a:extLst>
          </p:cNvPr>
          <p:cNvGrpSpPr/>
          <p:nvPr/>
        </p:nvGrpSpPr>
        <p:grpSpPr>
          <a:xfrm>
            <a:off x="1518835" y="2239260"/>
            <a:ext cx="3564740" cy="3086101"/>
            <a:chOff x="1966992" y="2510725"/>
            <a:chExt cx="3271565" cy="3029306"/>
          </a:xfrm>
        </p:grpSpPr>
        <p:pic>
          <p:nvPicPr>
            <p:cNvPr id="51" name="Picture 50">
              <a:extLst>
                <a:ext uri="{FF2B5EF4-FFF2-40B4-BE49-F238E27FC236}">
                  <a16:creationId xmlns:a16="http://schemas.microsoft.com/office/drawing/2014/main" id="{489C974E-8046-A14E-AA94-3DBFC8627DA3}"/>
                </a:ext>
              </a:extLst>
            </p:cNvPr>
            <p:cNvPicPr>
              <a:picLocks noChangeAspect="1"/>
            </p:cNvPicPr>
            <p:nvPr/>
          </p:nvPicPr>
          <p:blipFill>
            <a:blip r:embed="rId3">
              <a:alphaModFix amt="20000"/>
            </a:blip>
            <a:stretch>
              <a:fillRect/>
            </a:stretch>
          </p:blipFill>
          <p:spPr>
            <a:xfrm rot="16200000">
              <a:off x="2921150" y="3222624"/>
              <a:ext cx="3029306" cy="1605508"/>
            </a:xfrm>
            <a:prstGeom prst="rect">
              <a:avLst/>
            </a:prstGeom>
          </p:spPr>
        </p:pic>
        <p:pic>
          <p:nvPicPr>
            <p:cNvPr id="53" name="Picture 52">
              <a:extLst>
                <a:ext uri="{FF2B5EF4-FFF2-40B4-BE49-F238E27FC236}">
                  <a16:creationId xmlns:a16="http://schemas.microsoft.com/office/drawing/2014/main" id="{810484D0-F256-1241-8632-DCC1CC250D52}"/>
                </a:ext>
              </a:extLst>
            </p:cNvPr>
            <p:cNvPicPr>
              <a:picLocks noChangeAspect="1"/>
            </p:cNvPicPr>
            <p:nvPr/>
          </p:nvPicPr>
          <p:blipFill>
            <a:blip r:embed="rId3">
              <a:alphaModFix amt="20000"/>
            </a:blip>
            <a:stretch>
              <a:fillRect/>
            </a:stretch>
          </p:blipFill>
          <p:spPr>
            <a:xfrm rot="16200000">
              <a:off x="1255093" y="3222624"/>
              <a:ext cx="3029306" cy="1605508"/>
            </a:xfrm>
            <a:prstGeom prst="rect">
              <a:avLst/>
            </a:prstGeom>
          </p:spPr>
        </p:pic>
      </p:grpSp>
      <p:sp>
        <p:nvSpPr>
          <p:cNvPr id="49" name="Rounded Rectangle 48">
            <a:extLst>
              <a:ext uri="{FF2B5EF4-FFF2-40B4-BE49-F238E27FC236}">
                <a16:creationId xmlns:a16="http://schemas.microsoft.com/office/drawing/2014/main" id="{B57FBE5B-80D7-EA41-85C4-5479006C2B61}"/>
              </a:ext>
              <a:ext uri="{C183D7F6-B498-43B3-948B-1728B52AA6E4}">
                <adec:decorative xmlns:adec="http://schemas.microsoft.com/office/drawing/2017/decorative" val="1"/>
              </a:ext>
            </a:extLst>
          </p:cNvPr>
          <p:cNvSpPr/>
          <p:nvPr/>
        </p:nvSpPr>
        <p:spPr>
          <a:xfrm>
            <a:off x="6324600" y="1435099"/>
            <a:ext cx="5275424" cy="1632205"/>
          </a:xfrm>
          <a:prstGeom prst="roundRect">
            <a:avLst>
              <a:gd name="adj" fmla="val 1142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50" name="Rounded Rectangle 49">
            <a:extLst>
              <a:ext uri="{FF2B5EF4-FFF2-40B4-BE49-F238E27FC236}">
                <a16:creationId xmlns:a16="http://schemas.microsoft.com/office/drawing/2014/main" id="{C3D0D912-0F44-3943-8709-A5CB9A783232}"/>
              </a:ext>
              <a:ext uri="{C183D7F6-B498-43B3-948B-1728B52AA6E4}">
                <adec:decorative xmlns:adec="http://schemas.microsoft.com/office/drawing/2017/decorative" val="1"/>
              </a:ext>
            </a:extLst>
          </p:cNvPr>
          <p:cNvSpPr/>
          <p:nvPr/>
        </p:nvSpPr>
        <p:spPr>
          <a:xfrm>
            <a:off x="6324600" y="2238209"/>
            <a:ext cx="5275424" cy="4030829"/>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3B224C05-7DAC-9942-96FB-68E59BB9F44C}"/>
              </a:ext>
              <a:ext uri="{C183D7F6-B498-43B3-948B-1728B52AA6E4}">
                <adec:decorative xmlns:adec="http://schemas.microsoft.com/office/drawing/2017/decorative" val="1"/>
              </a:ext>
            </a:extLst>
          </p:cNvPr>
          <p:cNvGrpSpPr/>
          <p:nvPr/>
        </p:nvGrpSpPr>
        <p:grpSpPr>
          <a:xfrm>
            <a:off x="7220918" y="2239261"/>
            <a:ext cx="3564740" cy="3118664"/>
            <a:chOff x="1966992" y="2510725"/>
            <a:chExt cx="3271565" cy="3029306"/>
          </a:xfrm>
        </p:grpSpPr>
        <p:pic>
          <p:nvPicPr>
            <p:cNvPr id="55" name="Picture 54">
              <a:extLst>
                <a:ext uri="{FF2B5EF4-FFF2-40B4-BE49-F238E27FC236}">
                  <a16:creationId xmlns:a16="http://schemas.microsoft.com/office/drawing/2014/main" id="{3ECCEA45-DE73-D843-AC8B-2D02369DA636}"/>
                </a:ext>
              </a:extLst>
            </p:cNvPr>
            <p:cNvPicPr>
              <a:picLocks noChangeAspect="1"/>
            </p:cNvPicPr>
            <p:nvPr/>
          </p:nvPicPr>
          <p:blipFill>
            <a:blip r:embed="rId3">
              <a:alphaModFix amt="20000"/>
            </a:blip>
            <a:stretch>
              <a:fillRect/>
            </a:stretch>
          </p:blipFill>
          <p:spPr>
            <a:xfrm rot="16200000">
              <a:off x="2921150" y="3222624"/>
              <a:ext cx="3029306" cy="1605508"/>
            </a:xfrm>
            <a:prstGeom prst="rect">
              <a:avLst/>
            </a:prstGeom>
          </p:spPr>
        </p:pic>
        <p:pic>
          <p:nvPicPr>
            <p:cNvPr id="56" name="Picture 55">
              <a:extLst>
                <a:ext uri="{FF2B5EF4-FFF2-40B4-BE49-F238E27FC236}">
                  <a16:creationId xmlns:a16="http://schemas.microsoft.com/office/drawing/2014/main" id="{3AADD2E4-2038-054B-87EB-416782BAE01F}"/>
                </a:ext>
              </a:extLst>
            </p:cNvPr>
            <p:cNvPicPr>
              <a:picLocks noChangeAspect="1"/>
            </p:cNvPicPr>
            <p:nvPr/>
          </p:nvPicPr>
          <p:blipFill>
            <a:blip r:embed="rId3">
              <a:alphaModFix amt="20000"/>
            </a:blip>
            <a:stretch>
              <a:fillRect/>
            </a:stretch>
          </p:blipFill>
          <p:spPr>
            <a:xfrm rot="16200000">
              <a:off x="1255093" y="3222624"/>
              <a:ext cx="3029306" cy="1605508"/>
            </a:xfrm>
            <a:prstGeom prst="rect">
              <a:avLst/>
            </a:prstGeom>
          </p:spPr>
        </p:pic>
      </p:grpSp>
      <p:cxnSp>
        <p:nvCxnSpPr>
          <p:cNvPr id="12" name="Straight Connector 11">
            <a:extLst>
              <a:ext uri="{FF2B5EF4-FFF2-40B4-BE49-F238E27FC236}">
                <a16:creationId xmlns:a16="http://schemas.microsoft.com/office/drawing/2014/main" id="{F4E679F3-6BC5-417F-9F99-AC807712435C}"/>
              </a:ext>
              <a:ext uri="{C183D7F6-B498-43B3-948B-1728B52AA6E4}">
                <adec:decorative xmlns:adec="http://schemas.microsoft.com/office/drawing/2017/decorative" val="1"/>
              </a:ext>
            </a:extLst>
          </p:cNvPr>
          <p:cNvCxnSpPr>
            <a:cxnSpLocks/>
          </p:cNvCxnSpPr>
          <p:nvPr/>
        </p:nvCxnSpPr>
        <p:spPr>
          <a:xfrm>
            <a:off x="588936" y="5369925"/>
            <a:ext cx="5269423"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5190D83-AACA-4D53-88B3-943DBF589C1A}"/>
              </a:ext>
              <a:ext uri="{C183D7F6-B498-43B3-948B-1728B52AA6E4}">
                <adec:decorative xmlns:adec="http://schemas.microsoft.com/office/drawing/2017/decorative" val="1"/>
              </a:ext>
            </a:extLst>
          </p:cNvPr>
          <p:cNvCxnSpPr>
            <a:cxnSpLocks/>
          </p:cNvCxnSpPr>
          <p:nvPr/>
        </p:nvCxnSpPr>
        <p:spPr>
          <a:xfrm>
            <a:off x="6323308" y="5363166"/>
            <a:ext cx="5269424"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EEB928-914C-4554-86DE-0680D3DE13C5}"/>
              </a:ext>
            </a:extLst>
          </p:cNvPr>
          <p:cNvSpPr txBox="1"/>
          <p:nvPr/>
        </p:nvSpPr>
        <p:spPr>
          <a:xfrm>
            <a:off x="584199" y="1360456"/>
            <a:ext cx="5266295" cy="880241"/>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mn-cs"/>
              </a:rPr>
              <a:t>Azure SQL Managed Instance vs SQL Server on AWS RDS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a:ea typeface="+mn-ea"/>
                <a:cs typeface="+mn-cs"/>
              </a:rPr>
              <a:t>MSOLTPE Benchmark</a:t>
            </a:r>
          </a:p>
          <a:p>
            <a:pPr marL="0" marR="0" lvl="0" indent="0"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UI Semibold"/>
              </a:rPr>
              <a:t>April 2022</a:t>
            </a:r>
            <a:endParaRPr kumimoji="0" lang="en-US" sz="1200" b="0" i="0" u="none" strike="noStrike" kern="1200" cap="none" spc="0" normalizeH="0" baseline="0" noProof="0" dirty="0">
              <a:ln>
                <a:noFill/>
              </a:ln>
              <a:solidFill>
                <a:schemeClr val="bg1"/>
              </a:solidFill>
              <a:effectLst/>
              <a:uLnTx/>
              <a:uFillTx/>
              <a:latin typeface="Segoe UI Semibold"/>
              <a:ea typeface="+mn-ea"/>
              <a:cs typeface="+mn-cs"/>
            </a:endParaRPr>
          </a:p>
        </p:txBody>
      </p:sp>
      <p:sp>
        <p:nvSpPr>
          <p:cNvPr id="40" name="TextBox 39">
            <a:extLst>
              <a:ext uri="{FF2B5EF4-FFF2-40B4-BE49-F238E27FC236}">
                <a16:creationId xmlns:a16="http://schemas.microsoft.com/office/drawing/2014/main" id="{39BF94A3-E323-4EAF-B0FD-2EA996689089}"/>
              </a:ext>
            </a:extLst>
          </p:cNvPr>
          <p:cNvSpPr txBox="1"/>
          <p:nvPr/>
        </p:nvSpPr>
        <p:spPr>
          <a:xfrm rot="16200000">
            <a:off x="331261" y="3871830"/>
            <a:ext cx="1913987" cy="590931"/>
          </a:xfrm>
          <a:prstGeom prst="rect">
            <a:avLst/>
          </a:prstGeom>
          <a:noFill/>
        </p:spPr>
        <p:txBody>
          <a:bodyPr wrap="square" lIns="91440" tIns="91440" rIns="91440" bIns="109728"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Semibold"/>
                <a:ea typeface="+mn-ea"/>
                <a:cs typeface="+mn-cs"/>
              </a:rPr>
              <a:t>Price/Transactions per second (</a:t>
            </a:r>
            <a:r>
              <a:rPr kumimoji="0" lang="en-US" sz="1400" b="1" i="0" u="none" strike="noStrike" kern="1200" cap="none" spc="0" normalizeH="0" baseline="0" noProof="0" dirty="0" err="1">
                <a:ln>
                  <a:noFill/>
                </a:ln>
                <a:solidFill>
                  <a:srgbClr val="000000"/>
                </a:solidFill>
                <a:effectLst/>
                <a:uLnTx/>
                <a:uFillTx/>
                <a:latin typeface="Segoe UI Semibold"/>
                <a:ea typeface="+mn-ea"/>
                <a:cs typeface="+mn-cs"/>
              </a:rPr>
              <a:t>tps</a:t>
            </a:r>
            <a:r>
              <a:rPr kumimoji="0" lang="en-US" sz="1400" b="1" i="0" u="none" strike="noStrike" kern="1200" cap="none" spc="0" normalizeH="0" baseline="0" noProof="0" dirty="0">
                <a:ln>
                  <a:noFill/>
                </a:ln>
                <a:solidFill>
                  <a:srgbClr val="000000"/>
                </a:solidFill>
                <a:effectLst/>
                <a:uLnTx/>
                <a:uFillTx/>
                <a:latin typeface="Segoe UI Semibold"/>
                <a:ea typeface="+mn-ea"/>
                <a:cs typeface="+mn-cs"/>
              </a:rPr>
              <a:t>)</a:t>
            </a:r>
          </a:p>
        </p:txBody>
      </p:sp>
      <p:pic>
        <p:nvPicPr>
          <p:cNvPr id="8" name="Picture 7" descr="Icon">
            <a:extLst>
              <a:ext uri="{FF2B5EF4-FFF2-40B4-BE49-F238E27FC236}">
                <a16:creationId xmlns:a16="http://schemas.microsoft.com/office/drawing/2014/main" id="{4E633D62-F615-4DAE-8EE8-D15085A036B2}"/>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3979848" y="5499129"/>
            <a:ext cx="388890" cy="233333"/>
          </a:xfrm>
          <a:prstGeom prst="rect">
            <a:avLst/>
          </a:prstGeom>
        </p:spPr>
      </p:pic>
      <p:grpSp>
        <p:nvGrpSpPr>
          <p:cNvPr id="42" name="Group 41" descr="Icon">
            <a:extLst>
              <a:ext uri="{FF2B5EF4-FFF2-40B4-BE49-F238E27FC236}">
                <a16:creationId xmlns:a16="http://schemas.microsoft.com/office/drawing/2014/main" id="{3B55C263-2A8F-8241-94F3-FCA55645E7C2}"/>
              </a:ext>
            </a:extLst>
          </p:cNvPr>
          <p:cNvGrpSpPr>
            <a:grpSpLocks noChangeAspect="1"/>
          </p:cNvGrpSpPr>
          <p:nvPr/>
        </p:nvGrpSpPr>
        <p:grpSpPr>
          <a:xfrm>
            <a:off x="2349851" y="5490887"/>
            <a:ext cx="331859" cy="257404"/>
            <a:chOff x="3486498" y="5451027"/>
            <a:chExt cx="1893396" cy="1468600"/>
          </a:xfrm>
          <a:solidFill>
            <a:schemeClr val="accent1"/>
          </a:solidFill>
        </p:grpSpPr>
        <p:sp>
          <p:nvSpPr>
            <p:cNvPr id="43" name="Freeform: Shape 23">
              <a:extLst>
                <a:ext uri="{FF2B5EF4-FFF2-40B4-BE49-F238E27FC236}">
                  <a16:creationId xmlns:a16="http://schemas.microsoft.com/office/drawing/2014/main" id="{7E276B12-AF91-2F49-925B-56F32963A9A6}"/>
                </a:ext>
              </a:extLst>
            </p:cNvPr>
            <p:cNvSpPr/>
            <p:nvPr/>
          </p:nvSpPr>
          <p:spPr bwMode="auto">
            <a:xfrm>
              <a:off x="3486498" y="5451027"/>
              <a:ext cx="1068765" cy="1323278"/>
            </a:xfrm>
            <a:custGeom>
              <a:avLst/>
              <a:gdLst>
                <a:gd name="connsiteX0" fmla="*/ 1033494 w 1033494"/>
                <a:gd name="connsiteY0" fmla="*/ 0 h 1283793"/>
                <a:gd name="connsiteX1" fmla="*/ 468302 w 1033494"/>
                <a:gd name="connsiteY1" fmla="*/ 458209 h 1283793"/>
                <a:gd name="connsiteX2" fmla="*/ 0 w 1033494"/>
                <a:gd name="connsiteY2" fmla="*/ 1283793 h 1283793"/>
                <a:gd name="connsiteX3" fmla="*/ 446098 w 1033494"/>
                <a:gd name="connsiteY3" fmla="*/ 1283793 h 1283793"/>
                <a:gd name="connsiteX4" fmla="*/ 1033494 w 1033494"/>
                <a:gd name="connsiteY4" fmla="*/ 0 h 1283793"/>
                <a:gd name="connsiteX0" fmla="*/ 1047475 w 1047475"/>
                <a:gd name="connsiteY0" fmla="*/ 0 h 1283793"/>
                <a:gd name="connsiteX1" fmla="*/ 482283 w 1047475"/>
                <a:gd name="connsiteY1" fmla="*/ 458209 h 1283793"/>
                <a:gd name="connsiteX2" fmla="*/ 0 w 1047475"/>
                <a:gd name="connsiteY2" fmla="*/ 1281817 h 1283793"/>
                <a:gd name="connsiteX3" fmla="*/ 460079 w 1047475"/>
                <a:gd name="connsiteY3" fmla="*/ 1283793 h 1283793"/>
                <a:gd name="connsiteX4" fmla="*/ 1047475 w 1047475"/>
                <a:gd name="connsiteY4" fmla="*/ 0 h 1283793"/>
                <a:gd name="connsiteX0" fmla="*/ 1049473 w 1049473"/>
                <a:gd name="connsiteY0" fmla="*/ 0 h 1297628"/>
                <a:gd name="connsiteX1" fmla="*/ 482283 w 1049473"/>
                <a:gd name="connsiteY1" fmla="*/ 472044 h 1297628"/>
                <a:gd name="connsiteX2" fmla="*/ 0 w 1049473"/>
                <a:gd name="connsiteY2" fmla="*/ 1295652 h 1297628"/>
                <a:gd name="connsiteX3" fmla="*/ 460079 w 1049473"/>
                <a:gd name="connsiteY3" fmla="*/ 1297628 h 1297628"/>
                <a:gd name="connsiteX4" fmla="*/ 1049473 w 1049473"/>
                <a:gd name="connsiteY4" fmla="*/ 0 h 1297628"/>
                <a:gd name="connsiteX0" fmla="*/ 1057462 w 1057462"/>
                <a:gd name="connsiteY0" fmla="*/ 0 h 1295651"/>
                <a:gd name="connsiteX1" fmla="*/ 482283 w 1057462"/>
                <a:gd name="connsiteY1" fmla="*/ 470067 h 1295651"/>
                <a:gd name="connsiteX2" fmla="*/ 0 w 1057462"/>
                <a:gd name="connsiteY2" fmla="*/ 1293675 h 1295651"/>
                <a:gd name="connsiteX3" fmla="*/ 460079 w 1057462"/>
                <a:gd name="connsiteY3" fmla="*/ 1295651 h 1295651"/>
                <a:gd name="connsiteX4" fmla="*/ 1057462 w 1057462"/>
                <a:gd name="connsiteY4" fmla="*/ 0 h 129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62" h="1295651">
                  <a:moveTo>
                    <a:pt x="1057462" y="0"/>
                  </a:moveTo>
                  <a:lnTo>
                    <a:pt x="482283" y="470067"/>
                  </a:lnTo>
                  <a:lnTo>
                    <a:pt x="0" y="1293675"/>
                  </a:lnTo>
                  <a:lnTo>
                    <a:pt x="460079" y="1295651"/>
                  </a:lnTo>
                  <a:lnTo>
                    <a:pt x="105746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Freeform: Shape 24">
              <a:extLst>
                <a:ext uri="{FF2B5EF4-FFF2-40B4-BE49-F238E27FC236}">
                  <a16:creationId xmlns:a16="http://schemas.microsoft.com/office/drawing/2014/main" id="{303331B3-F7EC-7442-A546-8FCF94305068}"/>
                </a:ext>
              </a:extLst>
            </p:cNvPr>
            <p:cNvSpPr/>
            <p:nvPr/>
          </p:nvSpPr>
          <p:spPr bwMode="auto">
            <a:xfrm>
              <a:off x="3918466" y="5540962"/>
              <a:ext cx="1461428" cy="1378665"/>
            </a:xfrm>
            <a:custGeom>
              <a:avLst/>
              <a:gdLst>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36276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48387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82268 w 1461426"/>
                <a:gd name="connsiteY0" fmla="*/ 0 h 1378666"/>
                <a:gd name="connsiteX1" fmla="*/ 440043 w 1461426"/>
                <a:gd name="connsiteY1" fmla="*/ 678231 h 1378666"/>
                <a:gd name="connsiteX2" fmla="*/ 876048 w 1461426"/>
                <a:gd name="connsiteY2" fmla="*/ 1207090 h 1378666"/>
                <a:gd name="connsiteX3" fmla="*/ 0 w 1461426"/>
                <a:gd name="connsiteY3" fmla="*/ 1368573 h 1378666"/>
                <a:gd name="connsiteX4" fmla="*/ 1439222 w 1461426"/>
                <a:gd name="connsiteY4" fmla="*/ 1378666 h 1378666"/>
                <a:gd name="connsiteX5" fmla="*/ 1461426 w 1461426"/>
                <a:gd name="connsiteY5" fmla="*/ 1364536 h 1378666"/>
                <a:gd name="connsiteX6" fmla="*/ 682268 w 1461426"/>
                <a:gd name="connsiteY6" fmla="*/ 0 h 137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426" h="1378666">
                  <a:moveTo>
                    <a:pt x="682268" y="0"/>
                  </a:moveTo>
                  <a:lnTo>
                    <a:pt x="440043" y="678231"/>
                  </a:lnTo>
                  <a:lnTo>
                    <a:pt x="876048" y="1207090"/>
                  </a:lnTo>
                  <a:lnTo>
                    <a:pt x="0" y="1368573"/>
                  </a:lnTo>
                  <a:lnTo>
                    <a:pt x="1439222" y="1378666"/>
                  </a:lnTo>
                  <a:lnTo>
                    <a:pt x="1461426" y="1364536"/>
                  </a:lnTo>
                  <a:lnTo>
                    <a:pt x="682268"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 name="TextBox 24">
            <a:extLst>
              <a:ext uri="{FF2B5EF4-FFF2-40B4-BE49-F238E27FC236}">
                <a16:creationId xmlns:a16="http://schemas.microsoft.com/office/drawing/2014/main" id="{11A42D30-2CD3-4294-B5FA-20EA55616D6B}"/>
              </a:ext>
            </a:extLst>
          </p:cNvPr>
          <p:cNvSpPr txBox="1"/>
          <p:nvPr/>
        </p:nvSpPr>
        <p:spPr>
          <a:xfrm>
            <a:off x="6341507" y="1360456"/>
            <a:ext cx="4579395" cy="880241"/>
          </a:xfrm>
          <a:prstGeom prst="rect">
            <a:avLst/>
          </a:prstGeom>
          <a:noFill/>
        </p:spPr>
        <p:txBody>
          <a:bodyPr wrap="none" lIns="182880" tIns="146304" rIns="182880" bIns="146304"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mn-cs"/>
              </a:rPr>
              <a:t>SQL Server on Azure VM vs SQL Server on AWS EC2</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a:ea typeface="+mn-ea"/>
                <a:cs typeface="+mn-cs"/>
              </a:rPr>
              <a:t>Transactional Field Test Benchmark</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a:ea typeface="+mn-ea"/>
                <a:cs typeface="+mn-cs"/>
              </a:rPr>
              <a:t>April 2022</a:t>
            </a:r>
          </a:p>
        </p:txBody>
      </p:sp>
      <p:sp>
        <p:nvSpPr>
          <p:cNvPr id="4" name="TextBox 3">
            <a:extLst>
              <a:ext uri="{FF2B5EF4-FFF2-40B4-BE49-F238E27FC236}">
                <a16:creationId xmlns:a16="http://schemas.microsoft.com/office/drawing/2014/main" id="{B3784213-4007-4173-8201-643BA2B66ADF}"/>
              </a:ext>
            </a:extLst>
          </p:cNvPr>
          <p:cNvSpPr txBox="1"/>
          <p:nvPr/>
        </p:nvSpPr>
        <p:spPr>
          <a:xfrm>
            <a:off x="662913" y="6313602"/>
            <a:ext cx="3691330"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Source: Principled Technologies</a:t>
            </a:r>
          </a:p>
        </p:txBody>
      </p:sp>
      <p:sp>
        <p:nvSpPr>
          <p:cNvPr id="11" name="TextBox 10">
            <a:extLst>
              <a:ext uri="{FF2B5EF4-FFF2-40B4-BE49-F238E27FC236}">
                <a16:creationId xmlns:a16="http://schemas.microsoft.com/office/drawing/2014/main" id="{FB8637AA-5006-4C4A-A7F7-AC9C3B872EF3}"/>
              </a:ext>
            </a:extLst>
          </p:cNvPr>
          <p:cNvSpPr txBox="1"/>
          <p:nvPr/>
        </p:nvSpPr>
        <p:spPr>
          <a:xfrm>
            <a:off x="6341507" y="6313602"/>
            <a:ext cx="3691330"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Source: </a:t>
            </a:r>
            <a:r>
              <a:rPr lang="en-US" sz="1100" dirty="0" err="1">
                <a:gradFill>
                  <a:gsLst>
                    <a:gs pos="2917">
                      <a:schemeClr val="tx1"/>
                    </a:gs>
                    <a:gs pos="30000">
                      <a:schemeClr val="tx1"/>
                    </a:gs>
                  </a:gsLst>
                  <a:lin ang="5400000" scaled="0"/>
                </a:gradFill>
              </a:rPr>
              <a:t>GigaOm</a:t>
            </a:r>
            <a:endParaRPr lang="en-US" sz="1100" dirty="0">
              <a:gradFill>
                <a:gsLst>
                  <a:gs pos="2917">
                    <a:schemeClr val="tx1"/>
                  </a:gs>
                  <a:gs pos="30000">
                    <a:schemeClr val="tx1"/>
                  </a:gs>
                </a:gsLst>
                <a:lin ang="5400000" scaled="0"/>
              </a:gradFill>
            </a:endParaRPr>
          </a:p>
        </p:txBody>
      </p:sp>
      <p:graphicFrame>
        <p:nvGraphicFramePr>
          <p:cNvPr id="7" name="Chart 6" descr="Bar chart">
            <a:extLst>
              <a:ext uri="{FF2B5EF4-FFF2-40B4-BE49-F238E27FC236}">
                <a16:creationId xmlns:a16="http://schemas.microsoft.com/office/drawing/2014/main" id="{0BDFDC0F-B112-8B94-2647-DAD2063D0953}"/>
              </a:ext>
            </a:extLst>
          </p:cNvPr>
          <p:cNvGraphicFramePr/>
          <p:nvPr>
            <p:extLst>
              <p:ext uri="{D42A27DB-BD31-4B8C-83A1-F6EECF244321}">
                <p14:modId xmlns:p14="http://schemas.microsoft.com/office/powerpoint/2010/main" val="1290555904"/>
              </p:ext>
            </p:extLst>
          </p:nvPr>
        </p:nvGraphicFramePr>
        <p:xfrm>
          <a:off x="1524136" y="2279560"/>
          <a:ext cx="3503702" cy="3096776"/>
        </p:xfrm>
        <a:graphic>
          <a:graphicData uri="http://schemas.openxmlformats.org/drawingml/2006/chart">
            <c:chart xmlns:c="http://schemas.openxmlformats.org/drawingml/2006/chart" xmlns:r="http://schemas.openxmlformats.org/officeDocument/2006/relationships" r:id="rId6"/>
          </a:graphicData>
        </a:graphic>
      </p:graphicFrame>
      <p:sp>
        <p:nvSpPr>
          <p:cNvPr id="14" name="Rectangle 14">
            <a:extLst>
              <a:ext uri="{FF2B5EF4-FFF2-40B4-BE49-F238E27FC236}">
                <a16:creationId xmlns:a16="http://schemas.microsoft.com/office/drawing/2014/main" id="{DA5F7761-EAF4-E3FF-7EF3-80A4C58C0B20}"/>
              </a:ext>
              <a:ext uri="{C183D7F6-B498-43B3-948B-1728B52AA6E4}">
                <adec:decorative xmlns:adec="http://schemas.microsoft.com/office/drawing/2017/decorative" val="1"/>
              </a:ext>
            </a:extLst>
          </p:cNvPr>
          <p:cNvSpPr/>
          <p:nvPr/>
        </p:nvSpPr>
        <p:spPr bwMode="auto">
          <a:xfrm>
            <a:off x="2526559" y="2921727"/>
            <a:ext cx="1274352" cy="1944907"/>
          </a:xfrm>
          <a:custGeom>
            <a:avLst/>
            <a:gdLst>
              <a:gd name="connsiteX0" fmla="*/ 0 w 1429105"/>
              <a:gd name="connsiteY0" fmla="*/ 0 h 2218675"/>
              <a:gd name="connsiteX1" fmla="*/ 1429105 w 1429105"/>
              <a:gd name="connsiteY1" fmla="*/ 0 h 2218675"/>
              <a:gd name="connsiteX2" fmla="*/ 1429105 w 1429105"/>
              <a:gd name="connsiteY2" fmla="*/ 2218675 h 2218675"/>
              <a:gd name="connsiteX3" fmla="*/ 0 w 1429105"/>
              <a:gd name="connsiteY3" fmla="*/ 2218675 h 2218675"/>
              <a:gd name="connsiteX4" fmla="*/ 0 w 1429105"/>
              <a:gd name="connsiteY4" fmla="*/ 0 h 2218675"/>
              <a:gd name="connsiteX0" fmla="*/ 1429105 w 1520545"/>
              <a:gd name="connsiteY0" fmla="*/ 2218675 h 2310115"/>
              <a:gd name="connsiteX1" fmla="*/ 0 w 1520545"/>
              <a:gd name="connsiteY1" fmla="*/ 2218675 h 2310115"/>
              <a:gd name="connsiteX2" fmla="*/ 0 w 1520545"/>
              <a:gd name="connsiteY2" fmla="*/ 0 h 2310115"/>
              <a:gd name="connsiteX3" fmla="*/ 1429105 w 1520545"/>
              <a:gd name="connsiteY3" fmla="*/ 0 h 2310115"/>
              <a:gd name="connsiteX4" fmla="*/ 1520545 w 1520545"/>
              <a:gd name="connsiteY4" fmla="*/ 2310115 h 2310115"/>
              <a:gd name="connsiteX0" fmla="*/ 1429105 w 1429105"/>
              <a:gd name="connsiteY0" fmla="*/ 2218675 h 2218675"/>
              <a:gd name="connsiteX1" fmla="*/ 0 w 1429105"/>
              <a:gd name="connsiteY1" fmla="*/ 2218675 h 2218675"/>
              <a:gd name="connsiteX2" fmla="*/ 0 w 1429105"/>
              <a:gd name="connsiteY2" fmla="*/ 0 h 2218675"/>
              <a:gd name="connsiteX3" fmla="*/ 1429105 w 1429105"/>
              <a:gd name="connsiteY3" fmla="*/ 0 h 2218675"/>
              <a:gd name="connsiteX0" fmla="*/ 0 w 1429105"/>
              <a:gd name="connsiteY0" fmla="*/ 2218675 h 2218675"/>
              <a:gd name="connsiteX1" fmla="*/ 0 w 1429105"/>
              <a:gd name="connsiteY1" fmla="*/ 0 h 2218675"/>
              <a:gd name="connsiteX2" fmla="*/ 1429105 w 1429105"/>
              <a:gd name="connsiteY2" fmla="*/ 0 h 2218675"/>
            </a:gdLst>
            <a:ahLst/>
            <a:cxnLst>
              <a:cxn ang="0">
                <a:pos x="connsiteX0" y="connsiteY0"/>
              </a:cxn>
              <a:cxn ang="0">
                <a:pos x="connsiteX1" y="connsiteY1"/>
              </a:cxn>
              <a:cxn ang="0">
                <a:pos x="connsiteX2" y="connsiteY2"/>
              </a:cxn>
            </a:cxnLst>
            <a:rect l="l" t="t" r="r" b="b"/>
            <a:pathLst>
              <a:path w="1429105" h="2218675">
                <a:moveTo>
                  <a:pt x="0" y="2218675"/>
                </a:moveTo>
                <a:lnTo>
                  <a:pt x="0" y="0"/>
                </a:lnTo>
                <a:lnTo>
                  <a:pt x="1429105"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5">
            <a:extLst>
              <a:ext uri="{FF2B5EF4-FFF2-40B4-BE49-F238E27FC236}">
                <a16:creationId xmlns:a16="http://schemas.microsoft.com/office/drawing/2014/main" id="{7EAFECCA-974E-54E2-9B9D-749EEA2740D0}"/>
              </a:ext>
              <a:ext uri="{C183D7F6-B498-43B3-948B-1728B52AA6E4}">
                <adec:decorative xmlns:adec="http://schemas.microsoft.com/office/drawing/2017/decorative" val="1"/>
              </a:ext>
            </a:extLst>
          </p:cNvPr>
          <p:cNvSpPr/>
          <p:nvPr/>
        </p:nvSpPr>
        <p:spPr bwMode="auto">
          <a:xfrm rot="13500000">
            <a:off x="2489469" y="4821822"/>
            <a:ext cx="78502" cy="82296"/>
          </a:xfrm>
          <a:custGeom>
            <a:avLst/>
            <a:gdLst>
              <a:gd name="connsiteX0" fmla="*/ 0 w 200891"/>
              <a:gd name="connsiteY0" fmla="*/ 0 h 200891"/>
              <a:gd name="connsiteX1" fmla="*/ 200891 w 200891"/>
              <a:gd name="connsiteY1" fmla="*/ 0 h 200891"/>
              <a:gd name="connsiteX2" fmla="*/ 200891 w 200891"/>
              <a:gd name="connsiteY2" fmla="*/ 200891 h 200891"/>
              <a:gd name="connsiteX3" fmla="*/ 0 w 200891"/>
              <a:gd name="connsiteY3" fmla="*/ 200891 h 200891"/>
              <a:gd name="connsiteX4" fmla="*/ 0 w 200891"/>
              <a:gd name="connsiteY4" fmla="*/ 0 h 200891"/>
              <a:gd name="connsiteX0" fmla="*/ 200891 w 292331"/>
              <a:gd name="connsiteY0" fmla="*/ 200891 h 292331"/>
              <a:gd name="connsiteX1" fmla="*/ 0 w 292331"/>
              <a:gd name="connsiteY1" fmla="*/ 200891 h 292331"/>
              <a:gd name="connsiteX2" fmla="*/ 0 w 292331"/>
              <a:gd name="connsiteY2" fmla="*/ 0 h 292331"/>
              <a:gd name="connsiteX3" fmla="*/ 200891 w 292331"/>
              <a:gd name="connsiteY3" fmla="*/ 0 h 292331"/>
              <a:gd name="connsiteX4" fmla="*/ 292331 w 292331"/>
              <a:gd name="connsiteY4" fmla="*/ 292331 h 292331"/>
              <a:gd name="connsiteX0" fmla="*/ 200891 w 200891"/>
              <a:gd name="connsiteY0" fmla="*/ 200891 h 200891"/>
              <a:gd name="connsiteX1" fmla="*/ 0 w 200891"/>
              <a:gd name="connsiteY1" fmla="*/ 200891 h 200891"/>
              <a:gd name="connsiteX2" fmla="*/ 0 w 200891"/>
              <a:gd name="connsiteY2" fmla="*/ 0 h 200891"/>
              <a:gd name="connsiteX3" fmla="*/ 200891 w 200891"/>
              <a:gd name="connsiteY3" fmla="*/ 0 h 200891"/>
              <a:gd name="connsiteX0" fmla="*/ 0 w 200891"/>
              <a:gd name="connsiteY0" fmla="*/ 200891 h 200891"/>
              <a:gd name="connsiteX1" fmla="*/ 0 w 200891"/>
              <a:gd name="connsiteY1" fmla="*/ 0 h 200891"/>
              <a:gd name="connsiteX2" fmla="*/ 200891 w 200891"/>
              <a:gd name="connsiteY2" fmla="*/ 0 h 200891"/>
            </a:gdLst>
            <a:ahLst/>
            <a:cxnLst>
              <a:cxn ang="0">
                <a:pos x="connsiteX0" y="connsiteY0"/>
              </a:cxn>
              <a:cxn ang="0">
                <a:pos x="connsiteX1" y="connsiteY1"/>
              </a:cxn>
              <a:cxn ang="0">
                <a:pos x="connsiteX2" y="connsiteY2"/>
              </a:cxn>
            </a:cxnLst>
            <a:rect l="l" t="t" r="r" b="b"/>
            <a:pathLst>
              <a:path w="200891" h="200891">
                <a:moveTo>
                  <a:pt x="0" y="200891"/>
                </a:moveTo>
                <a:lnTo>
                  <a:pt x="0" y="0"/>
                </a:lnTo>
                <a:lnTo>
                  <a:pt x="200891" y="0"/>
                </a:lnTo>
              </a:path>
            </a:pathLst>
          </a:custGeom>
          <a:solidFill>
            <a:schemeClr val="accent2"/>
          </a:solidFill>
          <a:ln w="12700">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19" name="Chart 18" descr="Bar chart">
            <a:extLst>
              <a:ext uri="{FF2B5EF4-FFF2-40B4-BE49-F238E27FC236}">
                <a16:creationId xmlns:a16="http://schemas.microsoft.com/office/drawing/2014/main" id="{27B38741-DA64-41DD-7DBB-2F7EC8AD6868}"/>
              </a:ext>
            </a:extLst>
          </p:cNvPr>
          <p:cNvGraphicFramePr/>
          <p:nvPr>
            <p:extLst>
              <p:ext uri="{D42A27DB-BD31-4B8C-83A1-F6EECF244321}">
                <p14:modId xmlns:p14="http://schemas.microsoft.com/office/powerpoint/2010/main" val="4254176952"/>
              </p:ext>
            </p:extLst>
          </p:nvPr>
        </p:nvGraphicFramePr>
        <p:xfrm>
          <a:off x="7281956" y="2261148"/>
          <a:ext cx="3503702" cy="3096776"/>
        </p:xfrm>
        <a:graphic>
          <a:graphicData uri="http://schemas.openxmlformats.org/drawingml/2006/chart">
            <c:chart xmlns:c="http://schemas.openxmlformats.org/drawingml/2006/chart" xmlns:r="http://schemas.openxmlformats.org/officeDocument/2006/relationships" r:id="rId7"/>
          </a:graphicData>
        </a:graphic>
      </p:graphicFrame>
      <p:pic>
        <p:nvPicPr>
          <p:cNvPr id="68" name="Picture 67" descr="Icon">
            <a:extLst>
              <a:ext uri="{FF2B5EF4-FFF2-40B4-BE49-F238E27FC236}">
                <a16:creationId xmlns:a16="http://schemas.microsoft.com/office/drawing/2014/main" id="{6846A714-00DA-4194-D3FC-FDDE260EBB67}"/>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9766318" y="5456848"/>
            <a:ext cx="388890" cy="233333"/>
          </a:xfrm>
          <a:prstGeom prst="rect">
            <a:avLst/>
          </a:prstGeom>
        </p:spPr>
      </p:pic>
      <p:grpSp>
        <p:nvGrpSpPr>
          <p:cNvPr id="73" name="Group 72" descr="Icon">
            <a:extLst>
              <a:ext uri="{FF2B5EF4-FFF2-40B4-BE49-F238E27FC236}">
                <a16:creationId xmlns:a16="http://schemas.microsoft.com/office/drawing/2014/main" id="{21CA67A7-509A-33BF-0EE9-E2674B975BCF}"/>
              </a:ext>
            </a:extLst>
          </p:cNvPr>
          <p:cNvGrpSpPr>
            <a:grpSpLocks noChangeAspect="1"/>
          </p:cNvGrpSpPr>
          <p:nvPr/>
        </p:nvGrpSpPr>
        <p:grpSpPr>
          <a:xfrm>
            <a:off x="8085203" y="5448606"/>
            <a:ext cx="331859" cy="257404"/>
            <a:chOff x="3486498" y="5451027"/>
            <a:chExt cx="1893396" cy="1468600"/>
          </a:xfrm>
          <a:solidFill>
            <a:schemeClr val="accent1"/>
          </a:solidFill>
        </p:grpSpPr>
        <p:sp>
          <p:nvSpPr>
            <p:cNvPr id="75" name="Freeform: Shape 23">
              <a:extLst>
                <a:ext uri="{FF2B5EF4-FFF2-40B4-BE49-F238E27FC236}">
                  <a16:creationId xmlns:a16="http://schemas.microsoft.com/office/drawing/2014/main" id="{2F83335D-0A95-0710-2168-350FE4DB4352}"/>
                </a:ext>
              </a:extLst>
            </p:cNvPr>
            <p:cNvSpPr/>
            <p:nvPr/>
          </p:nvSpPr>
          <p:spPr bwMode="auto">
            <a:xfrm>
              <a:off x="3486498" y="5451027"/>
              <a:ext cx="1068765" cy="1323278"/>
            </a:xfrm>
            <a:custGeom>
              <a:avLst/>
              <a:gdLst>
                <a:gd name="connsiteX0" fmla="*/ 1033494 w 1033494"/>
                <a:gd name="connsiteY0" fmla="*/ 0 h 1283793"/>
                <a:gd name="connsiteX1" fmla="*/ 468302 w 1033494"/>
                <a:gd name="connsiteY1" fmla="*/ 458209 h 1283793"/>
                <a:gd name="connsiteX2" fmla="*/ 0 w 1033494"/>
                <a:gd name="connsiteY2" fmla="*/ 1283793 h 1283793"/>
                <a:gd name="connsiteX3" fmla="*/ 446098 w 1033494"/>
                <a:gd name="connsiteY3" fmla="*/ 1283793 h 1283793"/>
                <a:gd name="connsiteX4" fmla="*/ 1033494 w 1033494"/>
                <a:gd name="connsiteY4" fmla="*/ 0 h 1283793"/>
                <a:gd name="connsiteX0" fmla="*/ 1047475 w 1047475"/>
                <a:gd name="connsiteY0" fmla="*/ 0 h 1283793"/>
                <a:gd name="connsiteX1" fmla="*/ 482283 w 1047475"/>
                <a:gd name="connsiteY1" fmla="*/ 458209 h 1283793"/>
                <a:gd name="connsiteX2" fmla="*/ 0 w 1047475"/>
                <a:gd name="connsiteY2" fmla="*/ 1281817 h 1283793"/>
                <a:gd name="connsiteX3" fmla="*/ 460079 w 1047475"/>
                <a:gd name="connsiteY3" fmla="*/ 1283793 h 1283793"/>
                <a:gd name="connsiteX4" fmla="*/ 1047475 w 1047475"/>
                <a:gd name="connsiteY4" fmla="*/ 0 h 1283793"/>
                <a:gd name="connsiteX0" fmla="*/ 1049473 w 1049473"/>
                <a:gd name="connsiteY0" fmla="*/ 0 h 1297628"/>
                <a:gd name="connsiteX1" fmla="*/ 482283 w 1049473"/>
                <a:gd name="connsiteY1" fmla="*/ 472044 h 1297628"/>
                <a:gd name="connsiteX2" fmla="*/ 0 w 1049473"/>
                <a:gd name="connsiteY2" fmla="*/ 1295652 h 1297628"/>
                <a:gd name="connsiteX3" fmla="*/ 460079 w 1049473"/>
                <a:gd name="connsiteY3" fmla="*/ 1297628 h 1297628"/>
                <a:gd name="connsiteX4" fmla="*/ 1049473 w 1049473"/>
                <a:gd name="connsiteY4" fmla="*/ 0 h 1297628"/>
                <a:gd name="connsiteX0" fmla="*/ 1057462 w 1057462"/>
                <a:gd name="connsiteY0" fmla="*/ 0 h 1295651"/>
                <a:gd name="connsiteX1" fmla="*/ 482283 w 1057462"/>
                <a:gd name="connsiteY1" fmla="*/ 470067 h 1295651"/>
                <a:gd name="connsiteX2" fmla="*/ 0 w 1057462"/>
                <a:gd name="connsiteY2" fmla="*/ 1293675 h 1295651"/>
                <a:gd name="connsiteX3" fmla="*/ 460079 w 1057462"/>
                <a:gd name="connsiteY3" fmla="*/ 1295651 h 1295651"/>
                <a:gd name="connsiteX4" fmla="*/ 1057462 w 1057462"/>
                <a:gd name="connsiteY4" fmla="*/ 0 h 129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62" h="1295651">
                  <a:moveTo>
                    <a:pt x="1057462" y="0"/>
                  </a:moveTo>
                  <a:lnTo>
                    <a:pt x="482283" y="470067"/>
                  </a:lnTo>
                  <a:lnTo>
                    <a:pt x="0" y="1293675"/>
                  </a:lnTo>
                  <a:lnTo>
                    <a:pt x="460079" y="1295651"/>
                  </a:lnTo>
                  <a:lnTo>
                    <a:pt x="105746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Freeform: Shape 24">
              <a:extLst>
                <a:ext uri="{FF2B5EF4-FFF2-40B4-BE49-F238E27FC236}">
                  <a16:creationId xmlns:a16="http://schemas.microsoft.com/office/drawing/2014/main" id="{3E8D6F04-D579-F560-D28D-726E3A8CB54C}"/>
                </a:ext>
              </a:extLst>
            </p:cNvPr>
            <p:cNvSpPr/>
            <p:nvPr/>
          </p:nvSpPr>
          <p:spPr bwMode="auto">
            <a:xfrm>
              <a:off x="3918466" y="5540962"/>
              <a:ext cx="1461428" cy="1378665"/>
            </a:xfrm>
            <a:custGeom>
              <a:avLst/>
              <a:gdLst>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36276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48387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82268 w 1461426"/>
                <a:gd name="connsiteY0" fmla="*/ 0 h 1378666"/>
                <a:gd name="connsiteX1" fmla="*/ 440043 w 1461426"/>
                <a:gd name="connsiteY1" fmla="*/ 678231 h 1378666"/>
                <a:gd name="connsiteX2" fmla="*/ 876048 w 1461426"/>
                <a:gd name="connsiteY2" fmla="*/ 1207090 h 1378666"/>
                <a:gd name="connsiteX3" fmla="*/ 0 w 1461426"/>
                <a:gd name="connsiteY3" fmla="*/ 1368573 h 1378666"/>
                <a:gd name="connsiteX4" fmla="*/ 1439222 w 1461426"/>
                <a:gd name="connsiteY4" fmla="*/ 1378666 h 1378666"/>
                <a:gd name="connsiteX5" fmla="*/ 1461426 w 1461426"/>
                <a:gd name="connsiteY5" fmla="*/ 1364536 h 1378666"/>
                <a:gd name="connsiteX6" fmla="*/ 682268 w 1461426"/>
                <a:gd name="connsiteY6" fmla="*/ 0 h 137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426" h="1378666">
                  <a:moveTo>
                    <a:pt x="682268" y="0"/>
                  </a:moveTo>
                  <a:lnTo>
                    <a:pt x="440043" y="678231"/>
                  </a:lnTo>
                  <a:lnTo>
                    <a:pt x="876048" y="1207090"/>
                  </a:lnTo>
                  <a:lnTo>
                    <a:pt x="0" y="1368573"/>
                  </a:lnTo>
                  <a:lnTo>
                    <a:pt x="1439222" y="1378666"/>
                  </a:lnTo>
                  <a:lnTo>
                    <a:pt x="1461426" y="1364536"/>
                  </a:lnTo>
                  <a:lnTo>
                    <a:pt x="682268"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3" name="Rectangle 14">
            <a:extLst>
              <a:ext uri="{FF2B5EF4-FFF2-40B4-BE49-F238E27FC236}">
                <a16:creationId xmlns:a16="http://schemas.microsoft.com/office/drawing/2014/main" id="{7532D936-9C37-F7D9-3D9F-AB06DE269BE5}"/>
              </a:ext>
              <a:ext uri="{C183D7F6-B498-43B3-948B-1728B52AA6E4}">
                <adec:decorative xmlns:adec="http://schemas.microsoft.com/office/drawing/2017/decorative" val="1"/>
              </a:ext>
            </a:extLst>
          </p:cNvPr>
          <p:cNvSpPr/>
          <p:nvPr/>
        </p:nvSpPr>
        <p:spPr bwMode="auto">
          <a:xfrm>
            <a:off x="8274288" y="2886020"/>
            <a:ext cx="1274352" cy="489282"/>
          </a:xfrm>
          <a:custGeom>
            <a:avLst/>
            <a:gdLst>
              <a:gd name="connsiteX0" fmla="*/ 0 w 1429105"/>
              <a:gd name="connsiteY0" fmla="*/ 0 h 2218675"/>
              <a:gd name="connsiteX1" fmla="*/ 1429105 w 1429105"/>
              <a:gd name="connsiteY1" fmla="*/ 0 h 2218675"/>
              <a:gd name="connsiteX2" fmla="*/ 1429105 w 1429105"/>
              <a:gd name="connsiteY2" fmla="*/ 2218675 h 2218675"/>
              <a:gd name="connsiteX3" fmla="*/ 0 w 1429105"/>
              <a:gd name="connsiteY3" fmla="*/ 2218675 h 2218675"/>
              <a:gd name="connsiteX4" fmla="*/ 0 w 1429105"/>
              <a:gd name="connsiteY4" fmla="*/ 0 h 2218675"/>
              <a:gd name="connsiteX0" fmla="*/ 1429105 w 1520545"/>
              <a:gd name="connsiteY0" fmla="*/ 2218675 h 2310115"/>
              <a:gd name="connsiteX1" fmla="*/ 0 w 1520545"/>
              <a:gd name="connsiteY1" fmla="*/ 2218675 h 2310115"/>
              <a:gd name="connsiteX2" fmla="*/ 0 w 1520545"/>
              <a:gd name="connsiteY2" fmla="*/ 0 h 2310115"/>
              <a:gd name="connsiteX3" fmla="*/ 1429105 w 1520545"/>
              <a:gd name="connsiteY3" fmla="*/ 0 h 2310115"/>
              <a:gd name="connsiteX4" fmla="*/ 1520545 w 1520545"/>
              <a:gd name="connsiteY4" fmla="*/ 2310115 h 2310115"/>
              <a:gd name="connsiteX0" fmla="*/ 1429105 w 1429105"/>
              <a:gd name="connsiteY0" fmla="*/ 2218675 h 2218675"/>
              <a:gd name="connsiteX1" fmla="*/ 0 w 1429105"/>
              <a:gd name="connsiteY1" fmla="*/ 2218675 h 2218675"/>
              <a:gd name="connsiteX2" fmla="*/ 0 w 1429105"/>
              <a:gd name="connsiteY2" fmla="*/ 0 h 2218675"/>
              <a:gd name="connsiteX3" fmla="*/ 1429105 w 1429105"/>
              <a:gd name="connsiteY3" fmla="*/ 0 h 2218675"/>
              <a:gd name="connsiteX0" fmla="*/ 0 w 1429105"/>
              <a:gd name="connsiteY0" fmla="*/ 2218675 h 2218675"/>
              <a:gd name="connsiteX1" fmla="*/ 0 w 1429105"/>
              <a:gd name="connsiteY1" fmla="*/ 0 h 2218675"/>
              <a:gd name="connsiteX2" fmla="*/ 1429105 w 1429105"/>
              <a:gd name="connsiteY2" fmla="*/ 0 h 2218675"/>
            </a:gdLst>
            <a:ahLst/>
            <a:cxnLst>
              <a:cxn ang="0">
                <a:pos x="connsiteX0" y="connsiteY0"/>
              </a:cxn>
              <a:cxn ang="0">
                <a:pos x="connsiteX1" y="connsiteY1"/>
              </a:cxn>
              <a:cxn ang="0">
                <a:pos x="connsiteX2" y="connsiteY2"/>
              </a:cxn>
            </a:cxnLst>
            <a:rect l="l" t="t" r="r" b="b"/>
            <a:pathLst>
              <a:path w="1429105" h="2218675">
                <a:moveTo>
                  <a:pt x="0" y="2218675"/>
                </a:moveTo>
                <a:lnTo>
                  <a:pt x="0" y="0"/>
                </a:lnTo>
                <a:lnTo>
                  <a:pt x="1429105"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770CC94E-999E-3EFC-8992-57535146C4D3}"/>
              </a:ext>
            </a:extLst>
          </p:cNvPr>
          <p:cNvSpPr txBox="1"/>
          <p:nvPr/>
        </p:nvSpPr>
        <p:spPr>
          <a:xfrm>
            <a:off x="7545546" y="2947333"/>
            <a:ext cx="1367310" cy="35124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600" b="1">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31% LESS</a:t>
            </a:r>
          </a:p>
        </p:txBody>
      </p:sp>
      <p:sp>
        <p:nvSpPr>
          <p:cNvPr id="28" name="Rectangle 15">
            <a:extLst>
              <a:ext uri="{FF2B5EF4-FFF2-40B4-BE49-F238E27FC236}">
                <a16:creationId xmlns:a16="http://schemas.microsoft.com/office/drawing/2014/main" id="{5EBCA7A6-AFFB-177A-AB4F-EBE26D9349D0}"/>
              </a:ext>
              <a:ext uri="{C183D7F6-B498-43B3-948B-1728B52AA6E4}">
                <adec:decorative xmlns:adec="http://schemas.microsoft.com/office/drawing/2017/decorative" val="1"/>
              </a:ext>
            </a:extLst>
          </p:cNvPr>
          <p:cNvSpPr/>
          <p:nvPr/>
        </p:nvSpPr>
        <p:spPr bwMode="auto">
          <a:xfrm rot="13500000">
            <a:off x="8238186" y="3325508"/>
            <a:ext cx="78502" cy="82296"/>
          </a:xfrm>
          <a:custGeom>
            <a:avLst/>
            <a:gdLst>
              <a:gd name="connsiteX0" fmla="*/ 0 w 200891"/>
              <a:gd name="connsiteY0" fmla="*/ 0 h 200891"/>
              <a:gd name="connsiteX1" fmla="*/ 200891 w 200891"/>
              <a:gd name="connsiteY1" fmla="*/ 0 h 200891"/>
              <a:gd name="connsiteX2" fmla="*/ 200891 w 200891"/>
              <a:gd name="connsiteY2" fmla="*/ 200891 h 200891"/>
              <a:gd name="connsiteX3" fmla="*/ 0 w 200891"/>
              <a:gd name="connsiteY3" fmla="*/ 200891 h 200891"/>
              <a:gd name="connsiteX4" fmla="*/ 0 w 200891"/>
              <a:gd name="connsiteY4" fmla="*/ 0 h 200891"/>
              <a:gd name="connsiteX0" fmla="*/ 200891 w 292331"/>
              <a:gd name="connsiteY0" fmla="*/ 200891 h 292331"/>
              <a:gd name="connsiteX1" fmla="*/ 0 w 292331"/>
              <a:gd name="connsiteY1" fmla="*/ 200891 h 292331"/>
              <a:gd name="connsiteX2" fmla="*/ 0 w 292331"/>
              <a:gd name="connsiteY2" fmla="*/ 0 h 292331"/>
              <a:gd name="connsiteX3" fmla="*/ 200891 w 292331"/>
              <a:gd name="connsiteY3" fmla="*/ 0 h 292331"/>
              <a:gd name="connsiteX4" fmla="*/ 292331 w 292331"/>
              <a:gd name="connsiteY4" fmla="*/ 292331 h 292331"/>
              <a:gd name="connsiteX0" fmla="*/ 200891 w 200891"/>
              <a:gd name="connsiteY0" fmla="*/ 200891 h 200891"/>
              <a:gd name="connsiteX1" fmla="*/ 0 w 200891"/>
              <a:gd name="connsiteY1" fmla="*/ 200891 h 200891"/>
              <a:gd name="connsiteX2" fmla="*/ 0 w 200891"/>
              <a:gd name="connsiteY2" fmla="*/ 0 h 200891"/>
              <a:gd name="connsiteX3" fmla="*/ 200891 w 200891"/>
              <a:gd name="connsiteY3" fmla="*/ 0 h 200891"/>
              <a:gd name="connsiteX0" fmla="*/ 0 w 200891"/>
              <a:gd name="connsiteY0" fmla="*/ 200891 h 200891"/>
              <a:gd name="connsiteX1" fmla="*/ 0 w 200891"/>
              <a:gd name="connsiteY1" fmla="*/ 0 h 200891"/>
              <a:gd name="connsiteX2" fmla="*/ 200891 w 200891"/>
              <a:gd name="connsiteY2" fmla="*/ 0 h 200891"/>
            </a:gdLst>
            <a:ahLst/>
            <a:cxnLst>
              <a:cxn ang="0">
                <a:pos x="connsiteX0" y="connsiteY0"/>
              </a:cxn>
              <a:cxn ang="0">
                <a:pos x="connsiteX1" y="connsiteY1"/>
              </a:cxn>
              <a:cxn ang="0">
                <a:pos x="connsiteX2" y="connsiteY2"/>
              </a:cxn>
            </a:cxnLst>
            <a:rect l="l" t="t" r="r" b="b"/>
            <a:pathLst>
              <a:path w="200891" h="200891">
                <a:moveTo>
                  <a:pt x="0" y="200891"/>
                </a:moveTo>
                <a:lnTo>
                  <a:pt x="0" y="0"/>
                </a:lnTo>
                <a:lnTo>
                  <a:pt x="200891" y="0"/>
                </a:lnTo>
              </a:path>
            </a:pathLst>
          </a:custGeom>
          <a:solidFill>
            <a:schemeClr val="accent2"/>
          </a:solidFill>
          <a:ln w="12700">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CCC29ECA-3613-6B51-B02F-8D5CCEF05525}"/>
              </a:ext>
            </a:extLst>
          </p:cNvPr>
          <p:cNvSpPr txBox="1"/>
          <p:nvPr/>
        </p:nvSpPr>
        <p:spPr>
          <a:xfrm>
            <a:off x="1849663" y="2948851"/>
            <a:ext cx="1367310" cy="35124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600" b="1">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93% LESS</a:t>
            </a:r>
          </a:p>
        </p:txBody>
      </p:sp>
      <p:sp>
        <p:nvSpPr>
          <p:cNvPr id="29" name="TextBox 28">
            <a:extLst>
              <a:ext uri="{FF2B5EF4-FFF2-40B4-BE49-F238E27FC236}">
                <a16:creationId xmlns:a16="http://schemas.microsoft.com/office/drawing/2014/main" id="{A97F77C2-C078-955A-AD5B-95F3C48AAFDB}"/>
              </a:ext>
            </a:extLst>
          </p:cNvPr>
          <p:cNvSpPr txBox="1"/>
          <p:nvPr/>
        </p:nvSpPr>
        <p:spPr>
          <a:xfrm rot="16200000">
            <a:off x="6221014" y="4202414"/>
            <a:ext cx="1913987" cy="397032"/>
          </a:xfrm>
          <a:prstGeom prst="rect">
            <a:avLst/>
          </a:prstGeom>
          <a:noFill/>
        </p:spPr>
        <p:txBody>
          <a:bodyPr wrap="square" lIns="91440" tIns="91440" rIns="91440" bIns="109728"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Semibold"/>
                <a:ea typeface="+mn-ea"/>
                <a:cs typeface="+mn-cs"/>
              </a:rPr>
              <a:t>Price/Transaction</a:t>
            </a:r>
          </a:p>
        </p:txBody>
      </p:sp>
      <p:sp>
        <p:nvSpPr>
          <p:cNvPr id="30" name="TextBox 29">
            <a:extLst>
              <a:ext uri="{FF2B5EF4-FFF2-40B4-BE49-F238E27FC236}">
                <a16:creationId xmlns:a16="http://schemas.microsoft.com/office/drawing/2014/main" id="{D86D82EA-EA11-F572-EC4B-B0F83B757500}"/>
              </a:ext>
            </a:extLst>
          </p:cNvPr>
          <p:cNvSpPr txBox="1"/>
          <p:nvPr/>
        </p:nvSpPr>
        <p:spPr>
          <a:xfrm>
            <a:off x="1918288" y="5837371"/>
            <a:ext cx="2831808" cy="369332"/>
          </a:xfrm>
          <a:prstGeom prst="rect">
            <a:avLst/>
          </a:prstGeom>
          <a:noFill/>
        </p:spPr>
        <p:txBody>
          <a:bodyPr wrap="square" rtlCol="0">
            <a:spAutoFit/>
          </a:bodyPr>
          <a:lstStyle/>
          <a:p>
            <a:pPr algn="ctr"/>
            <a:r>
              <a:rPr lang="en-US" sz="900" dirty="0">
                <a:latin typeface="Segoe UI" panose="020B0502040204020203" pitchFamily="34" charset="0"/>
                <a:cs typeface="Segoe UI" panose="020B0502040204020203" pitchFamily="34" charset="0"/>
              </a:rPr>
              <a:t>Price performance comparison. Lower is better.</a:t>
            </a:r>
          </a:p>
          <a:p>
            <a:pPr algn="ctr"/>
            <a:r>
              <a:rPr lang="en-US" sz="900" dirty="0">
                <a:latin typeface="Segoe UI" panose="020B0502040204020203" pitchFamily="34" charset="0"/>
                <a:cs typeface="Segoe UI" panose="020B0502040204020203" pitchFamily="34" charset="0"/>
              </a:rPr>
              <a:t>Includes Azure Hybrid Benefit</a:t>
            </a:r>
          </a:p>
        </p:txBody>
      </p:sp>
      <p:sp>
        <p:nvSpPr>
          <p:cNvPr id="32" name="TextBox 31">
            <a:extLst>
              <a:ext uri="{FF2B5EF4-FFF2-40B4-BE49-F238E27FC236}">
                <a16:creationId xmlns:a16="http://schemas.microsoft.com/office/drawing/2014/main" id="{B6CBE59D-4202-1146-A655-F83C4965E098}"/>
              </a:ext>
            </a:extLst>
          </p:cNvPr>
          <p:cNvSpPr txBox="1"/>
          <p:nvPr/>
        </p:nvSpPr>
        <p:spPr>
          <a:xfrm>
            <a:off x="7617903" y="5837371"/>
            <a:ext cx="2831808" cy="369332"/>
          </a:xfrm>
          <a:prstGeom prst="rect">
            <a:avLst/>
          </a:prstGeom>
          <a:noFill/>
        </p:spPr>
        <p:txBody>
          <a:bodyPr wrap="square" rtlCol="0">
            <a:spAutoFit/>
          </a:bodyPr>
          <a:lstStyle/>
          <a:p>
            <a:pPr algn="ctr"/>
            <a:r>
              <a:rPr lang="en-US" sz="900" dirty="0">
                <a:latin typeface="Segoe UI" panose="020B0502040204020203" pitchFamily="34" charset="0"/>
                <a:cs typeface="Segoe UI" panose="020B0502040204020203" pitchFamily="34" charset="0"/>
              </a:rPr>
              <a:t>Price performance comparison. Lower is better.</a:t>
            </a:r>
          </a:p>
          <a:p>
            <a:pPr algn="ctr"/>
            <a:r>
              <a:rPr lang="en-US" sz="900" dirty="0">
                <a:latin typeface="Segoe UI" panose="020B0502040204020203" pitchFamily="34" charset="0"/>
                <a:cs typeface="Segoe UI" panose="020B0502040204020203" pitchFamily="34" charset="0"/>
              </a:rPr>
              <a:t>Includes Azure Hybrid Benefit and 3-yr commitment</a:t>
            </a:r>
          </a:p>
        </p:txBody>
      </p:sp>
    </p:spTree>
    <p:extLst>
      <p:ext uri="{BB962C8B-B14F-4D97-AF65-F5344CB8AC3E}">
        <p14:creationId xmlns:p14="http://schemas.microsoft.com/office/powerpoint/2010/main" val="334396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1" descr="Image of employees in a workspace">
            <a:extLst>
              <a:ext uri="{FF2B5EF4-FFF2-40B4-BE49-F238E27FC236}">
                <a16:creationId xmlns:a16="http://schemas.microsoft.com/office/drawing/2014/main" id="{5775E926-FDF6-4F29-9828-ADB21BC2ECD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2401" y="2017176"/>
            <a:ext cx="2569464" cy="1445323"/>
          </a:xfrm>
          <a:prstGeom prst="rect">
            <a:avLst/>
          </a:prstGeom>
        </p:spPr>
      </p:pic>
      <p:pic>
        <p:nvPicPr>
          <p:cNvPr id="14" name="Picture Placeholder 7">
            <a:extLst>
              <a:ext uri="{FF2B5EF4-FFF2-40B4-BE49-F238E27FC236}">
                <a16:creationId xmlns:a16="http://schemas.microsoft.com/office/drawing/2014/main" id="{682B6691-F3EA-4C6C-991C-785CB9CE4C0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406236" y="2007099"/>
            <a:ext cx="2569464" cy="1489543"/>
          </a:xfrm>
          <a:prstGeom prst="rect">
            <a:avLst/>
          </a:prstGeom>
        </p:spPr>
      </p:pic>
      <p:pic>
        <p:nvPicPr>
          <p:cNvPr id="15" name="Picture 14">
            <a:extLst>
              <a:ext uri="{FF2B5EF4-FFF2-40B4-BE49-F238E27FC236}">
                <a16:creationId xmlns:a16="http://schemas.microsoft.com/office/drawing/2014/main" id="{F6DA71D5-D22F-4A86-ACB7-B79A613754E3}"/>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230071" y="2002370"/>
            <a:ext cx="2569464" cy="1491543"/>
          </a:xfrm>
          <a:prstGeom prst="rect">
            <a:avLst/>
          </a:prstGeom>
        </p:spPr>
      </p:pic>
      <p:pic>
        <p:nvPicPr>
          <p:cNvPr id="9" name="Picture 8">
            <a:extLst>
              <a:ext uri="{FF2B5EF4-FFF2-40B4-BE49-F238E27FC236}">
                <a16:creationId xmlns:a16="http://schemas.microsoft.com/office/drawing/2014/main" id="{3676314C-DC95-4A86-B567-00F37DFE1DB9}"/>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9053907" y="2002370"/>
            <a:ext cx="2569464" cy="1460480"/>
          </a:xfrm>
          <a:prstGeom prst="rect">
            <a:avLst/>
          </a:prstGeom>
        </p:spPr>
      </p:pic>
      <p:sp>
        <p:nvSpPr>
          <p:cNvPr id="25" name="Rounded Rectangle 24">
            <a:extLst>
              <a:ext uri="{FF2B5EF4-FFF2-40B4-BE49-F238E27FC236}">
                <a16:creationId xmlns:a16="http://schemas.microsoft.com/office/drawing/2014/main" id="{4CDAA0E0-88A5-4E4C-B841-8F5552A56E99}"/>
              </a:ext>
              <a:ext uri="{C183D7F6-B498-43B3-948B-1728B52AA6E4}">
                <adec:decorative xmlns:adec="http://schemas.microsoft.com/office/drawing/2017/decorative" val="1"/>
              </a:ext>
            </a:extLst>
          </p:cNvPr>
          <p:cNvSpPr/>
          <p:nvPr/>
        </p:nvSpPr>
        <p:spPr>
          <a:xfrm>
            <a:off x="3405116" y="3135933"/>
            <a:ext cx="2572824" cy="3219897"/>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DCD35610-80BC-094B-8630-4CDB972588D2}"/>
              </a:ext>
              <a:ext uri="{C183D7F6-B498-43B3-948B-1728B52AA6E4}">
                <adec:decorative xmlns:adec="http://schemas.microsoft.com/office/drawing/2017/decorative" val="1"/>
              </a:ext>
            </a:extLst>
          </p:cNvPr>
          <p:cNvSpPr/>
          <p:nvPr/>
        </p:nvSpPr>
        <p:spPr>
          <a:xfrm>
            <a:off x="6227831" y="3135933"/>
            <a:ext cx="2572824" cy="3219897"/>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9CD115B5-B9C0-4B47-8E30-5E12998EEA96}"/>
              </a:ext>
              <a:ext uri="{C183D7F6-B498-43B3-948B-1728B52AA6E4}">
                <adec:decorative xmlns:adec="http://schemas.microsoft.com/office/drawing/2017/decorative" val="1"/>
              </a:ext>
            </a:extLst>
          </p:cNvPr>
          <p:cNvSpPr/>
          <p:nvPr/>
        </p:nvSpPr>
        <p:spPr>
          <a:xfrm>
            <a:off x="9050547" y="3135933"/>
            <a:ext cx="2572824" cy="3219897"/>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B9E8E96F-A2D1-2A43-8C6D-1FAD603ED852}"/>
              </a:ext>
              <a:ext uri="{C183D7F6-B498-43B3-948B-1728B52AA6E4}">
                <adec:decorative xmlns:adec="http://schemas.microsoft.com/office/drawing/2017/decorative" val="1"/>
              </a:ext>
            </a:extLst>
          </p:cNvPr>
          <p:cNvSpPr/>
          <p:nvPr/>
        </p:nvSpPr>
        <p:spPr>
          <a:xfrm>
            <a:off x="582401" y="3135933"/>
            <a:ext cx="2572824" cy="3219897"/>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349D125-9E90-4CCF-BCCC-C31BBDA52A77}"/>
              </a:ext>
            </a:extLst>
          </p:cNvPr>
          <p:cNvSpPr>
            <a:spLocks noGrp="1"/>
          </p:cNvSpPr>
          <p:nvPr>
            <p:ph type="title"/>
          </p:nvPr>
        </p:nvSpPr>
        <p:spPr/>
        <p:txBody>
          <a:bodyPr/>
          <a:lstStyle/>
          <a:p>
            <a:r>
              <a:rPr lang="en-US" dirty="0"/>
              <a:t>Key use cases</a:t>
            </a:r>
          </a:p>
        </p:txBody>
      </p:sp>
      <p:sp>
        <p:nvSpPr>
          <p:cNvPr id="33" name="TextBox 32">
            <a:extLst>
              <a:ext uri="{FF2B5EF4-FFF2-40B4-BE49-F238E27FC236}">
                <a16:creationId xmlns:a16="http://schemas.microsoft.com/office/drawing/2014/main" id="{2A20BC53-D5B0-432D-8294-DCBBA07E6FDB}"/>
              </a:ext>
              <a:ext uri="{C183D7F6-B498-43B3-948B-1728B52AA6E4}">
                <adec:decorative xmlns:adec="http://schemas.microsoft.com/office/drawing/2017/decorative" val="1"/>
              </a:ext>
            </a:extLst>
          </p:cNvPr>
          <p:cNvSpPr txBox="1"/>
          <p:nvPr/>
        </p:nvSpPr>
        <p:spPr>
          <a:xfrm>
            <a:off x="470213" y="3720022"/>
            <a:ext cx="753123"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solidFill>
                  <a:schemeClr val="accent1"/>
                </a:solidFill>
                <a:effectLst/>
                <a:uLnTx/>
                <a:uFillTx/>
                <a:latin typeface="Segoe UI"/>
                <a:ea typeface="+mn-ea"/>
                <a:cs typeface="+mn-cs"/>
                <a:sym typeface="Wingdings" panose="05000000000000000000" pitchFamily="2" charset="2"/>
              </a:rPr>
              <a:t></a:t>
            </a:r>
            <a:endParaRPr kumimoji="0" lang="en-US" sz="40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B8808E8A-AEC6-45B8-9F06-84DFE82CAE7D}"/>
              </a:ext>
              <a:ext uri="{C183D7F6-B498-43B3-948B-1728B52AA6E4}">
                <adec:decorative xmlns:adec="http://schemas.microsoft.com/office/drawing/2017/decorative" val="1"/>
              </a:ext>
            </a:extLst>
          </p:cNvPr>
          <p:cNvSpPr txBox="1"/>
          <p:nvPr/>
        </p:nvSpPr>
        <p:spPr>
          <a:xfrm>
            <a:off x="3281042" y="3720022"/>
            <a:ext cx="753123" cy="849463"/>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4000" b="0" i="0" u="none" strike="noStrike" cap="none" spc="0" normalizeH="0" baseline="0">
                <a:ln>
                  <a:noFill/>
                </a:ln>
                <a:gradFill flip="none" rotWithShape="1">
                  <a:gsLst>
                    <a:gs pos="0">
                      <a:schemeClr val="accent1"/>
                    </a:gs>
                    <a:gs pos="100000">
                      <a:schemeClr val="accent2"/>
                    </a:gs>
                  </a:gsLst>
                  <a:lin ang="1200000" scaled="0"/>
                  <a:tileRect/>
                </a:gradFill>
                <a:effectLst/>
                <a:uLnTx/>
                <a:uFillTx/>
                <a:latin typeface="Segoe UI"/>
              </a:defRPr>
            </a:lvl1pPr>
          </a:lstStyle>
          <a:p>
            <a:r>
              <a:rPr lang="en-US" dirty="0">
                <a:solidFill>
                  <a:schemeClr val="accent1"/>
                </a:solidFill>
                <a:sym typeface="Wingdings" panose="05000000000000000000" pitchFamily="2" charset="2"/>
              </a:rPr>
              <a:t></a:t>
            </a:r>
            <a:endParaRPr lang="en-US" dirty="0">
              <a:solidFill>
                <a:schemeClr val="accent1"/>
              </a:solidFill>
            </a:endParaRPr>
          </a:p>
        </p:txBody>
      </p:sp>
      <p:sp>
        <p:nvSpPr>
          <p:cNvPr id="34" name="TextBox 33">
            <a:extLst>
              <a:ext uri="{FF2B5EF4-FFF2-40B4-BE49-F238E27FC236}">
                <a16:creationId xmlns:a16="http://schemas.microsoft.com/office/drawing/2014/main" id="{0AEC5FFD-DD59-4DEB-9319-15B1FB66AC8E}"/>
              </a:ext>
              <a:ext uri="{C183D7F6-B498-43B3-948B-1728B52AA6E4}">
                <adec:decorative xmlns:adec="http://schemas.microsoft.com/office/drawing/2017/decorative" val="1"/>
              </a:ext>
            </a:extLst>
          </p:cNvPr>
          <p:cNvSpPr txBox="1"/>
          <p:nvPr/>
        </p:nvSpPr>
        <p:spPr>
          <a:xfrm>
            <a:off x="6115333" y="3720022"/>
            <a:ext cx="753123" cy="849463"/>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4000" b="0" i="0" u="none" strike="noStrike" cap="none" spc="0" normalizeH="0" baseline="0">
                <a:ln>
                  <a:noFill/>
                </a:ln>
                <a:gradFill flip="none" rotWithShape="1">
                  <a:gsLst>
                    <a:gs pos="0">
                      <a:schemeClr val="accent1"/>
                    </a:gs>
                    <a:gs pos="100000">
                      <a:schemeClr val="accent2"/>
                    </a:gs>
                  </a:gsLst>
                  <a:lin ang="1200000" scaled="0"/>
                  <a:tileRect/>
                </a:gradFill>
                <a:effectLst/>
                <a:uLnTx/>
                <a:uFillTx/>
                <a:latin typeface="Segoe UI"/>
              </a:defRPr>
            </a:lvl1pPr>
          </a:lstStyle>
          <a:p>
            <a:r>
              <a:rPr lang="en-US" dirty="0">
                <a:solidFill>
                  <a:schemeClr val="accent1"/>
                </a:solidFill>
                <a:sym typeface="Wingdings" panose="05000000000000000000" pitchFamily="2" charset="2"/>
              </a:rPr>
              <a:t></a:t>
            </a:r>
            <a:endParaRPr lang="en-US" dirty="0">
              <a:solidFill>
                <a:schemeClr val="accent1"/>
              </a:solidFill>
            </a:endParaRPr>
          </a:p>
        </p:txBody>
      </p:sp>
      <p:sp>
        <p:nvSpPr>
          <p:cNvPr id="20" name="TextBox 19">
            <a:extLst>
              <a:ext uri="{FF2B5EF4-FFF2-40B4-BE49-F238E27FC236}">
                <a16:creationId xmlns:a16="http://schemas.microsoft.com/office/drawing/2014/main" id="{263994C0-50B8-4941-BCC8-20913271811F}"/>
              </a:ext>
              <a:ext uri="{C183D7F6-B498-43B3-948B-1728B52AA6E4}">
                <adec:decorative xmlns:adec="http://schemas.microsoft.com/office/drawing/2017/decorative" val="1"/>
              </a:ext>
            </a:extLst>
          </p:cNvPr>
          <p:cNvSpPr txBox="1"/>
          <p:nvPr/>
        </p:nvSpPr>
        <p:spPr>
          <a:xfrm>
            <a:off x="8952733" y="3720022"/>
            <a:ext cx="753123" cy="849463"/>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4000" b="0" i="0" u="none" strike="noStrike" cap="none" spc="0" normalizeH="0" baseline="0">
                <a:ln>
                  <a:noFill/>
                </a:ln>
                <a:gradFill flip="none" rotWithShape="1">
                  <a:gsLst>
                    <a:gs pos="0">
                      <a:schemeClr val="accent1"/>
                    </a:gs>
                    <a:gs pos="100000">
                      <a:schemeClr val="accent2"/>
                    </a:gs>
                  </a:gsLst>
                  <a:lin ang="1200000" scaled="0"/>
                  <a:tileRect/>
                </a:gradFill>
                <a:effectLst/>
                <a:uLnTx/>
                <a:uFillTx/>
                <a:latin typeface="Segoe UI"/>
              </a:defRPr>
            </a:lvl1pPr>
          </a:lstStyle>
          <a:p>
            <a:r>
              <a:rPr lang="en-US" dirty="0">
                <a:solidFill>
                  <a:schemeClr val="accent1"/>
                </a:solidFill>
                <a:sym typeface="Wingdings" panose="05000000000000000000" pitchFamily="2" charset="2"/>
              </a:rPr>
              <a:t></a:t>
            </a:r>
            <a:endParaRPr lang="en-US" dirty="0">
              <a:solidFill>
                <a:schemeClr val="accent1"/>
              </a:solidFill>
            </a:endParaRPr>
          </a:p>
        </p:txBody>
      </p:sp>
      <p:sp>
        <p:nvSpPr>
          <p:cNvPr id="37" name="Freeform 36">
            <a:extLst>
              <a:ext uri="{FF2B5EF4-FFF2-40B4-BE49-F238E27FC236}">
                <a16:creationId xmlns:a16="http://schemas.microsoft.com/office/drawing/2014/main" id="{06263D6B-3111-EC44-B064-7C464293B49D}"/>
              </a:ext>
              <a:ext uri="{C183D7F6-B498-43B3-948B-1728B52AA6E4}">
                <adec:decorative xmlns:adec="http://schemas.microsoft.com/office/drawing/2017/decorative" val="1"/>
              </a:ext>
            </a:extLst>
          </p:cNvPr>
          <p:cNvSpPr/>
          <p:nvPr/>
        </p:nvSpPr>
        <p:spPr>
          <a:xfrm>
            <a:off x="582401" y="1204995"/>
            <a:ext cx="2572824" cy="954733"/>
          </a:xfrm>
          <a:custGeom>
            <a:avLst/>
            <a:gdLst>
              <a:gd name="connsiteX0" fmla="*/ 101035 w 2572824"/>
              <a:gd name="connsiteY0" fmla="*/ 0 h 954733"/>
              <a:gd name="connsiteX1" fmla="*/ 2471789 w 2572824"/>
              <a:gd name="connsiteY1" fmla="*/ 0 h 954733"/>
              <a:gd name="connsiteX2" fmla="*/ 2572824 w 2572824"/>
              <a:gd name="connsiteY2" fmla="*/ 101035 h 954733"/>
              <a:gd name="connsiteX3" fmla="*/ 2572824 w 2572824"/>
              <a:gd name="connsiteY3" fmla="*/ 954733 h 954733"/>
              <a:gd name="connsiteX4" fmla="*/ 2471789 w 2572824"/>
              <a:gd name="connsiteY4" fmla="*/ 853698 h 954733"/>
              <a:gd name="connsiteX5" fmla="*/ 101035 w 2572824"/>
              <a:gd name="connsiteY5" fmla="*/ 853698 h 954733"/>
              <a:gd name="connsiteX6" fmla="*/ 0 w 2572824"/>
              <a:gd name="connsiteY6" fmla="*/ 954733 h 954733"/>
              <a:gd name="connsiteX7" fmla="*/ 0 w 2572824"/>
              <a:gd name="connsiteY7" fmla="*/ 101035 h 954733"/>
              <a:gd name="connsiteX8" fmla="*/ 101035 w 2572824"/>
              <a:gd name="connsiteY8" fmla="*/ 0 h 95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2824" h="954733">
                <a:moveTo>
                  <a:pt x="101035" y="0"/>
                </a:moveTo>
                <a:lnTo>
                  <a:pt x="2471789" y="0"/>
                </a:lnTo>
                <a:cubicBezTo>
                  <a:pt x="2527589" y="0"/>
                  <a:pt x="2572824" y="45235"/>
                  <a:pt x="2572824" y="101035"/>
                </a:cubicBezTo>
                <a:lnTo>
                  <a:pt x="2572824" y="954733"/>
                </a:lnTo>
                <a:cubicBezTo>
                  <a:pt x="2572824" y="898933"/>
                  <a:pt x="2527589" y="853698"/>
                  <a:pt x="2471789" y="853698"/>
                </a:cubicBezTo>
                <a:lnTo>
                  <a:pt x="101035" y="853698"/>
                </a:lnTo>
                <a:cubicBezTo>
                  <a:pt x="45235" y="853698"/>
                  <a:pt x="0" y="898933"/>
                  <a:pt x="0" y="954733"/>
                </a:cubicBezTo>
                <a:lnTo>
                  <a:pt x="0" y="101035"/>
                </a:lnTo>
                <a:cubicBezTo>
                  <a:pt x="0" y="45235"/>
                  <a:pt x="45235" y="0"/>
                  <a:pt x="1010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37">
            <a:extLst>
              <a:ext uri="{FF2B5EF4-FFF2-40B4-BE49-F238E27FC236}">
                <a16:creationId xmlns:a16="http://schemas.microsoft.com/office/drawing/2014/main" id="{BE77FC5A-C32E-774C-A898-D36D601D8A33}"/>
              </a:ext>
              <a:ext uri="{C183D7F6-B498-43B3-948B-1728B52AA6E4}">
                <adec:decorative xmlns:adec="http://schemas.microsoft.com/office/drawing/2017/decorative" val="1"/>
              </a:ext>
            </a:extLst>
          </p:cNvPr>
          <p:cNvSpPr/>
          <p:nvPr/>
        </p:nvSpPr>
        <p:spPr>
          <a:xfrm>
            <a:off x="3406236" y="1204995"/>
            <a:ext cx="2572824" cy="954733"/>
          </a:xfrm>
          <a:custGeom>
            <a:avLst/>
            <a:gdLst>
              <a:gd name="connsiteX0" fmla="*/ 101035 w 2572824"/>
              <a:gd name="connsiteY0" fmla="*/ 0 h 954733"/>
              <a:gd name="connsiteX1" fmla="*/ 2471789 w 2572824"/>
              <a:gd name="connsiteY1" fmla="*/ 0 h 954733"/>
              <a:gd name="connsiteX2" fmla="*/ 2572824 w 2572824"/>
              <a:gd name="connsiteY2" fmla="*/ 101035 h 954733"/>
              <a:gd name="connsiteX3" fmla="*/ 2572824 w 2572824"/>
              <a:gd name="connsiteY3" fmla="*/ 954733 h 954733"/>
              <a:gd name="connsiteX4" fmla="*/ 2471789 w 2572824"/>
              <a:gd name="connsiteY4" fmla="*/ 853698 h 954733"/>
              <a:gd name="connsiteX5" fmla="*/ 101035 w 2572824"/>
              <a:gd name="connsiteY5" fmla="*/ 853698 h 954733"/>
              <a:gd name="connsiteX6" fmla="*/ 0 w 2572824"/>
              <a:gd name="connsiteY6" fmla="*/ 954733 h 954733"/>
              <a:gd name="connsiteX7" fmla="*/ 0 w 2572824"/>
              <a:gd name="connsiteY7" fmla="*/ 101035 h 954733"/>
              <a:gd name="connsiteX8" fmla="*/ 101035 w 2572824"/>
              <a:gd name="connsiteY8" fmla="*/ 0 h 95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2824" h="954733">
                <a:moveTo>
                  <a:pt x="101035" y="0"/>
                </a:moveTo>
                <a:lnTo>
                  <a:pt x="2471789" y="0"/>
                </a:lnTo>
                <a:cubicBezTo>
                  <a:pt x="2527589" y="0"/>
                  <a:pt x="2572824" y="45235"/>
                  <a:pt x="2572824" y="101035"/>
                </a:cubicBezTo>
                <a:lnTo>
                  <a:pt x="2572824" y="954733"/>
                </a:lnTo>
                <a:cubicBezTo>
                  <a:pt x="2572824" y="898933"/>
                  <a:pt x="2527589" y="853698"/>
                  <a:pt x="2471789" y="853698"/>
                </a:cubicBezTo>
                <a:lnTo>
                  <a:pt x="101035" y="853698"/>
                </a:lnTo>
                <a:cubicBezTo>
                  <a:pt x="45235" y="853698"/>
                  <a:pt x="0" y="898933"/>
                  <a:pt x="0" y="954733"/>
                </a:cubicBezTo>
                <a:lnTo>
                  <a:pt x="0" y="101035"/>
                </a:lnTo>
                <a:cubicBezTo>
                  <a:pt x="0" y="45235"/>
                  <a:pt x="45235" y="0"/>
                  <a:pt x="1010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38">
            <a:extLst>
              <a:ext uri="{FF2B5EF4-FFF2-40B4-BE49-F238E27FC236}">
                <a16:creationId xmlns:a16="http://schemas.microsoft.com/office/drawing/2014/main" id="{5FFCD1CB-8992-FD48-A65C-156CC27C1695}"/>
              </a:ext>
              <a:ext uri="{C183D7F6-B498-43B3-948B-1728B52AA6E4}">
                <adec:decorative xmlns:adec="http://schemas.microsoft.com/office/drawing/2017/decorative" val="1"/>
              </a:ext>
            </a:extLst>
          </p:cNvPr>
          <p:cNvSpPr/>
          <p:nvPr/>
        </p:nvSpPr>
        <p:spPr>
          <a:xfrm>
            <a:off x="6230071" y="1204995"/>
            <a:ext cx="2572824" cy="954733"/>
          </a:xfrm>
          <a:custGeom>
            <a:avLst/>
            <a:gdLst>
              <a:gd name="connsiteX0" fmla="*/ 101035 w 2572824"/>
              <a:gd name="connsiteY0" fmla="*/ 0 h 954733"/>
              <a:gd name="connsiteX1" fmla="*/ 2471789 w 2572824"/>
              <a:gd name="connsiteY1" fmla="*/ 0 h 954733"/>
              <a:gd name="connsiteX2" fmla="*/ 2572824 w 2572824"/>
              <a:gd name="connsiteY2" fmla="*/ 101035 h 954733"/>
              <a:gd name="connsiteX3" fmla="*/ 2572824 w 2572824"/>
              <a:gd name="connsiteY3" fmla="*/ 954733 h 954733"/>
              <a:gd name="connsiteX4" fmla="*/ 2471789 w 2572824"/>
              <a:gd name="connsiteY4" fmla="*/ 853698 h 954733"/>
              <a:gd name="connsiteX5" fmla="*/ 101035 w 2572824"/>
              <a:gd name="connsiteY5" fmla="*/ 853698 h 954733"/>
              <a:gd name="connsiteX6" fmla="*/ 0 w 2572824"/>
              <a:gd name="connsiteY6" fmla="*/ 954733 h 954733"/>
              <a:gd name="connsiteX7" fmla="*/ 0 w 2572824"/>
              <a:gd name="connsiteY7" fmla="*/ 101035 h 954733"/>
              <a:gd name="connsiteX8" fmla="*/ 101035 w 2572824"/>
              <a:gd name="connsiteY8" fmla="*/ 0 h 95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2824" h="954733">
                <a:moveTo>
                  <a:pt x="101035" y="0"/>
                </a:moveTo>
                <a:lnTo>
                  <a:pt x="2471789" y="0"/>
                </a:lnTo>
                <a:cubicBezTo>
                  <a:pt x="2527589" y="0"/>
                  <a:pt x="2572824" y="45235"/>
                  <a:pt x="2572824" y="101035"/>
                </a:cubicBezTo>
                <a:lnTo>
                  <a:pt x="2572824" y="954733"/>
                </a:lnTo>
                <a:cubicBezTo>
                  <a:pt x="2572824" y="898933"/>
                  <a:pt x="2527589" y="853698"/>
                  <a:pt x="2471789" y="853698"/>
                </a:cubicBezTo>
                <a:lnTo>
                  <a:pt x="101035" y="853698"/>
                </a:lnTo>
                <a:cubicBezTo>
                  <a:pt x="45235" y="853698"/>
                  <a:pt x="0" y="898933"/>
                  <a:pt x="0" y="954733"/>
                </a:cubicBezTo>
                <a:lnTo>
                  <a:pt x="0" y="101035"/>
                </a:lnTo>
                <a:cubicBezTo>
                  <a:pt x="0" y="45235"/>
                  <a:pt x="45235" y="0"/>
                  <a:pt x="1010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39">
            <a:extLst>
              <a:ext uri="{FF2B5EF4-FFF2-40B4-BE49-F238E27FC236}">
                <a16:creationId xmlns:a16="http://schemas.microsoft.com/office/drawing/2014/main" id="{24805FEF-A487-704D-AC2E-0ABD6A9441BB}"/>
              </a:ext>
              <a:ext uri="{C183D7F6-B498-43B3-948B-1728B52AA6E4}">
                <adec:decorative xmlns:adec="http://schemas.microsoft.com/office/drawing/2017/decorative" val="1"/>
              </a:ext>
            </a:extLst>
          </p:cNvPr>
          <p:cNvSpPr/>
          <p:nvPr/>
        </p:nvSpPr>
        <p:spPr>
          <a:xfrm>
            <a:off x="9053907" y="1204995"/>
            <a:ext cx="2572824" cy="954733"/>
          </a:xfrm>
          <a:custGeom>
            <a:avLst/>
            <a:gdLst>
              <a:gd name="connsiteX0" fmla="*/ 101035 w 2572824"/>
              <a:gd name="connsiteY0" fmla="*/ 0 h 954733"/>
              <a:gd name="connsiteX1" fmla="*/ 2471789 w 2572824"/>
              <a:gd name="connsiteY1" fmla="*/ 0 h 954733"/>
              <a:gd name="connsiteX2" fmla="*/ 2572824 w 2572824"/>
              <a:gd name="connsiteY2" fmla="*/ 101035 h 954733"/>
              <a:gd name="connsiteX3" fmla="*/ 2572824 w 2572824"/>
              <a:gd name="connsiteY3" fmla="*/ 954733 h 954733"/>
              <a:gd name="connsiteX4" fmla="*/ 2471789 w 2572824"/>
              <a:gd name="connsiteY4" fmla="*/ 853698 h 954733"/>
              <a:gd name="connsiteX5" fmla="*/ 101035 w 2572824"/>
              <a:gd name="connsiteY5" fmla="*/ 853698 h 954733"/>
              <a:gd name="connsiteX6" fmla="*/ 0 w 2572824"/>
              <a:gd name="connsiteY6" fmla="*/ 954733 h 954733"/>
              <a:gd name="connsiteX7" fmla="*/ 0 w 2572824"/>
              <a:gd name="connsiteY7" fmla="*/ 101035 h 954733"/>
              <a:gd name="connsiteX8" fmla="*/ 101035 w 2572824"/>
              <a:gd name="connsiteY8" fmla="*/ 0 h 95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2824" h="954733">
                <a:moveTo>
                  <a:pt x="101035" y="0"/>
                </a:moveTo>
                <a:lnTo>
                  <a:pt x="2471789" y="0"/>
                </a:lnTo>
                <a:cubicBezTo>
                  <a:pt x="2527589" y="0"/>
                  <a:pt x="2572824" y="45235"/>
                  <a:pt x="2572824" y="101035"/>
                </a:cubicBezTo>
                <a:lnTo>
                  <a:pt x="2572824" y="954733"/>
                </a:lnTo>
                <a:cubicBezTo>
                  <a:pt x="2572824" y="898933"/>
                  <a:pt x="2527589" y="853698"/>
                  <a:pt x="2471789" y="853698"/>
                </a:cubicBezTo>
                <a:lnTo>
                  <a:pt x="101035" y="853698"/>
                </a:lnTo>
                <a:cubicBezTo>
                  <a:pt x="45235" y="853698"/>
                  <a:pt x="0" y="898933"/>
                  <a:pt x="0" y="954733"/>
                </a:cubicBezTo>
                <a:lnTo>
                  <a:pt x="0" y="101035"/>
                </a:lnTo>
                <a:cubicBezTo>
                  <a:pt x="0" y="45235"/>
                  <a:pt x="45235" y="0"/>
                  <a:pt x="1010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descr="Team system logo">
            <a:extLst>
              <a:ext uri="{FF2B5EF4-FFF2-40B4-BE49-F238E27FC236}">
                <a16:creationId xmlns:a16="http://schemas.microsoft.com/office/drawing/2014/main" id="{DBE0645A-E1E6-4DF4-865A-875DCA246842}"/>
              </a:ext>
            </a:extLst>
          </p:cNvPr>
          <p:cNvPicPr>
            <a:picLocks noChangeAspect="1"/>
          </p:cNvPicPr>
          <p:nvPr/>
        </p:nvPicPr>
        <p:blipFill rotWithShape="1">
          <a:blip r:embed="rId7" cstate="screen">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p:blipFill>
        <p:spPr>
          <a:xfrm>
            <a:off x="627499" y="3233069"/>
            <a:ext cx="1725957" cy="455515"/>
          </a:xfrm>
          <a:prstGeom prst="rect">
            <a:avLst/>
          </a:prstGeom>
          <a:effectLst>
            <a:softEdge rad="76200"/>
          </a:effectLst>
        </p:spPr>
      </p:pic>
      <p:sp>
        <p:nvSpPr>
          <p:cNvPr id="4" name="Rectangle 3">
            <a:extLst>
              <a:ext uri="{FF2B5EF4-FFF2-40B4-BE49-F238E27FC236}">
                <a16:creationId xmlns:a16="http://schemas.microsoft.com/office/drawing/2014/main" id="{C98E6A9F-E674-40C1-85C9-8403B2CC303F}"/>
              </a:ext>
            </a:extLst>
          </p:cNvPr>
          <p:cNvSpPr/>
          <p:nvPr/>
        </p:nvSpPr>
        <p:spPr>
          <a:xfrm>
            <a:off x="495694" y="4140415"/>
            <a:ext cx="2547309" cy="1600438"/>
          </a:xfrm>
          <a:prstGeom prst="rect">
            <a:avLst/>
          </a:prstGeom>
        </p:spPr>
        <p:txBody>
          <a:bodyPr wrap="square" lIns="182880" tIns="0" rIns="0" bIns="0">
            <a:spAutoFit/>
          </a:bodyPr>
          <a:lstStyle/>
          <a:p>
            <a:r>
              <a:rPr lang="en-US" sz="1200" dirty="0"/>
              <a:t>Using Microsoft SQL Server 2017 on Azure, we’ve reduced the effort and cost of running our platform while increasing our agility and speed of deployment—and optimizing performance.” </a:t>
            </a:r>
          </a:p>
          <a:p>
            <a:endParaRPr lang="en-US" sz="1200" dirty="0"/>
          </a:p>
          <a:p>
            <a:r>
              <a:rPr lang="en-US" sz="1000" dirty="0">
                <a:solidFill>
                  <a:srgbClr val="0078D7"/>
                </a:solidFill>
                <a:latin typeface="Segoe UI Semibold"/>
              </a:rPr>
              <a:t>Matteo </a:t>
            </a:r>
            <a:r>
              <a:rPr lang="en-US" sz="1000" dirty="0" err="1">
                <a:solidFill>
                  <a:srgbClr val="0078D7"/>
                </a:solidFill>
                <a:latin typeface="Segoe UI Semibold"/>
              </a:rPr>
              <a:t>Lazzari</a:t>
            </a:r>
            <a:r>
              <a:rPr lang="en-US" sz="1000" dirty="0">
                <a:solidFill>
                  <a:srgbClr val="0078D7"/>
                </a:solidFill>
                <a:latin typeface="Segoe UI Semibold"/>
              </a:rPr>
              <a:t>, Product Owner and </a:t>
            </a:r>
            <a:r>
              <a:rPr lang="en-US" sz="1000" dirty="0" err="1">
                <a:solidFill>
                  <a:srgbClr val="0078D7"/>
                </a:solidFill>
                <a:latin typeface="Segoe UI Semibold"/>
              </a:rPr>
              <a:t>CloudOps</a:t>
            </a:r>
            <a:r>
              <a:rPr lang="en-US" sz="1000" dirty="0">
                <a:solidFill>
                  <a:srgbClr val="0078D7"/>
                </a:solidFill>
                <a:latin typeface="Segoe UI Semibold"/>
              </a:rPr>
              <a:t> ERP Product Team Lead</a:t>
            </a:r>
          </a:p>
        </p:txBody>
      </p:sp>
      <p:sp>
        <p:nvSpPr>
          <p:cNvPr id="19" name="Text Placeholder 2">
            <a:extLst>
              <a:ext uri="{FF2B5EF4-FFF2-40B4-BE49-F238E27FC236}">
                <a16:creationId xmlns:a16="http://schemas.microsoft.com/office/drawing/2014/main" id="{62C8F201-B8F3-4188-AFA0-A0F5EBA566B4}"/>
              </a:ext>
            </a:extLst>
          </p:cNvPr>
          <p:cNvSpPr txBox="1">
            <a:spLocks/>
          </p:cNvSpPr>
          <p:nvPr/>
        </p:nvSpPr>
        <p:spPr>
          <a:xfrm>
            <a:off x="699908" y="1299619"/>
            <a:ext cx="2289841" cy="64633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400" dirty="0">
                <a:solidFill>
                  <a:schemeClr val="bg1"/>
                </a:solidFill>
                <a:latin typeface="+mj-lt"/>
                <a:cs typeface="Segoe UI" panose="020B0502040204020203" pitchFamily="34" charset="0"/>
              </a:rPr>
              <a:t>Rehost on-premises workloads to Linux-based SQL Server virtual machines</a:t>
            </a:r>
          </a:p>
        </p:txBody>
      </p:sp>
      <p:pic>
        <p:nvPicPr>
          <p:cNvPr id="5" name="Picture 4" descr="Shneider electric logo">
            <a:extLst>
              <a:ext uri="{FF2B5EF4-FFF2-40B4-BE49-F238E27FC236}">
                <a16:creationId xmlns:a16="http://schemas.microsoft.com/office/drawing/2014/main" id="{CC60270C-C486-4962-B2D4-165152AAF0C0}"/>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5000"/>
                    </a14:imgEffect>
                  </a14:imgLayer>
                </a14:imgProps>
              </a:ext>
              <a:ext uri="{28A0092B-C50C-407E-A947-70E740481C1C}">
                <a14:useLocalDpi xmlns:a14="http://schemas.microsoft.com/office/drawing/2010/main" val="0"/>
              </a:ext>
            </a:extLst>
          </a:blip>
          <a:srcRect/>
          <a:stretch/>
        </p:blipFill>
        <p:spPr>
          <a:xfrm>
            <a:off x="3416249" y="3109609"/>
            <a:ext cx="1680407" cy="618554"/>
          </a:xfrm>
          <a:prstGeom prst="rect">
            <a:avLst/>
          </a:prstGeom>
          <a:effectLst>
            <a:softEdge rad="76200"/>
          </a:effectLst>
        </p:spPr>
      </p:pic>
      <p:sp>
        <p:nvSpPr>
          <p:cNvPr id="32" name="TextBox 31">
            <a:extLst>
              <a:ext uri="{FF2B5EF4-FFF2-40B4-BE49-F238E27FC236}">
                <a16:creationId xmlns:a16="http://schemas.microsoft.com/office/drawing/2014/main" id="{5917C228-5444-4DF1-8EDF-636D0CE2AF43}"/>
              </a:ext>
            </a:extLst>
          </p:cNvPr>
          <p:cNvSpPr txBox="1"/>
          <p:nvPr/>
        </p:nvSpPr>
        <p:spPr>
          <a:xfrm>
            <a:off x="3368069" y="4140415"/>
            <a:ext cx="2493085" cy="1261884"/>
          </a:xfrm>
          <a:prstGeom prst="rect">
            <a:avLst/>
          </a:prstGeom>
          <a:noFill/>
          <a:ln w="28575">
            <a:noFill/>
          </a:ln>
        </p:spPr>
        <p:txBody>
          <a:bodyPr wrap="square" lIns="182880" tIns="0" rIns="0" bIns="0" rtlCol="0">
            <a:spAutoFit/>
          </a:bodyPr>
          <a:lstStyle/>
          <a:p>
            <a:r>
              <a:rPr lang="en-US" sz="1200" dirty="0"/>
              <a:t>With Azure, we didn’t have to reinvent everything. We could manage the database, its scale, backups, and redundancy right out of the box.”</a:t>
            </a:r>
          </a:p>
          <a:p>
            <a:r>
              <a:rPr lang="en-US" sz="1200" dirty="0"/>
              <a:t> </a:t>
            </a:r>
          </a:p>
          <a:p>
            <a:r>
              <a:rPr lang="en-US" sz="1000" dirty="0">
                <a:solidFill>
                  <a:srgbClr val="0078D7"/>
                </a:solidFill>
                <a:latin typeface="Segoe UI Semibold"/>
              </a:rPr>
              <a:t>Paul Hill, Principal Cloud Architect</a:t>
            </a:r>
          </a:p>
        </p:txBody>
      </p:sp>
      <p:sp>
        <p:nvSpPr>
          <p:cNvPr id="3" name="Text Placeholder 2">
            <a:extLst>
              <a:ext uri="{FF2B5EF4-FFF2-40B4-BE49-F238E27FC236}">
                <a16:creationId xmlns:a16="http://schemas.microsoft.com/office/drawing/2014/main" id="{3D9EB3DF-5F64-4614-AD27-A1A0AAD2803A}"/>
              </a:ext>
            </a:extLst>
          </p:cNvPr>
          <p:cNvSpPr>
            <a:spLocks noGrp="1"/>
          </p:cNvSpPr>
          <p:nvPr>
            <p:ph type="body" sz="quarter" idx="4294967295"/>
          </p:nvPr>
        </p:nvSpPr>
        <p:spPr>
          <a:xfrm>
            <a:off x="3499638" y="1299619"/>
            <a:ext cx="2017760" cy="430887"/>
          </a:xfrm>
        </p:spPr>
        <p:txBody>
          <a:bodyPr/>
          <a:lstStyle/>
          <a:p>
            <a:pPr marL="0" indent="0">
              <a:buNone/>
            </a:pPr>
            <a:r>
              <a:rPr lang="en-US" sz="1400" b="0" dirty="0">
                <a:solidFill>
                  <a:schemeClr val="bg1"/>
                </a:solidFill>
                <a:latin typeface="+mj-lt"/>
                <a:cs typeface="Segoe UI" panose="020B0502040204020203" pitchFamily="34" charset="0"/>
              </a:rPr>
              <a:t>Modernize in the cloud for efficient business operations</a:t>
            </a:r>
          </a:p>
        </p:txBody>
      </p:sp>
      <p:pic>
        <p:nvPicPr>
          <p:cNvPr id="7" name="Picture 6" descr="Icertis logo">
            <a:extLst>
              <a:ext uri="{FF2B5EF4-FFF2-40B4-BE49-F238E27FC236}">
                <a16:creationId xmlns:a16="http://schemas.microsoft.com/office/drawing/2014/main" id="{4FD98C99-D9D4-487A-B2E4-3C9DEBA65844}"/>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5000"/>
                    </a14:imgEffect>
                  </a14:imgLayer>
                </a14:imgProps>
              </a:ext>
              <a:ext uri="{28A0092B-C50C-407E-A947-70E740481C1C}">
                <a14:useLocalDpi xmlns:a14="http://schemas.microsoft.com/office/drawing/2010/main" val="0"/>
              </a:ext>
            </a:extLst>
          </a:blip>
          <a:srcRect t="23615" b="23615"/>
          <a:stretch/>
        </p:blipFill>
        <p:spPr>
          <a:xfrm>
            <a:off x="6312941" y="3211208"/>
            <a:ext cx="959530" cy="506353"/>
          </a:xfrm>
          <a:prstGeom prst="rect">
            <a:avLst/>
          </a:prstGeom>
          <a:effectLst>
            <a:softEdge rad="76200"/>
          </a:effectLst>
        </p:spPr>
      </p:pic>
      <p:sp>
        <p:nvSpPr>
          <p:cNvPr id="35" name="TextBox 34">
            <a:extLst>
              <a:ext uri="{FF2B5EF4-FFF2-40B4-BE49-F238E27FC236}">
                <a16:creationId xmlns:a16="http://schemas.microsoft.com/office/drawing/2014/main" id="{A8282BDC-3266-4054-B2B1-1227CA4DA737}"/>
              </a:ext>
            </a:extLst>
          </p:cNvPr>
          <p:cNvSpPr txBox="1"/>
          <p:nvPr/>
        </p:nvSpPr>
        <p:spPr>
          <a:xfrm>
            <a:off x="6132566" y="4140415"/>
            <a:ext cx="2591710" cy="2000548"/>
          </a:xfrm>
          <a:prstGeom prst="rect">
            <a:avLst/>
          </a:prstGeom>
          <a:noFill/>
          <a:ln w="28575">
            <a:noFill/>
          </a:ln>
        </p:spPr>
        <p:txBody>
          <a:bodyPr wrap="square" lIns="182880" tIns="0" rIns="0" bIns="0" rtlCol="0">
            <a:spAutoFit/>
          </a:bodyPr>
          <a:lstStyle/>
          <a:p>
            <a:r>
              <a:rPr lang="en-US" sz="1200" dirty="0"/>
              <a:t>We’ve realized three major benefits. One: We only pay for what we use. Two: relying on serverless automatic scaling instead of our own home-grown solution frees more time for innovation. And three: It helps our customers always get the right performance levels they need, day or night.” </a:t>
            </a:r>
          </a:p>
          <a:p>
            <a:endParaRPr lang="en-US" sz="1200" dirty="0"/>
          </a:p>
          <a:p>
            <a:r>
              <a:rPr lang="en-US" sz="1000" dirty="0" err="1">
                <a:solidFill>
                  <a:srgbClr val="0078D7"/>
                </a:solidFill>
                <a:latin typeface="Segoe UI Semibold"/>
              </a:rPr>
              <a:t>Purna</a:t>
            </a:r>
            <a:r>
              <a:rPr lang="en-US" sz="1000" dirty="0">
                <a:solidFill>
                  <a:srgbClr val="0078D7"/>
                </a:solidFill>
                <a:latin typeface="Segoe UI Semibold"/>
              </a:rPr>
              <a:t> Rao, Senior DevOps Architect</a:t>
            </a:r>
          </a:p>
        </p:txBody>
      </p:sp>
      <p:sp>
        <p:nvSpPr>
          <p:cNvPr id="13" name="Text Placeholder 2">
            <a:extLst>
              <a:ext uri="{FF2B5EF4-FFF2-40B4-BE49-F238E27FC236}">
                <a16:creationId xmlns:a16="http://schemas.microsoft.com/office/drawing/2014/main" id="{948FFD26-27AE-41CA-BBAF-15B58C0B9612}"/>
              </a:ext>
            </a:extLst>
          </p:cNvPr>
          <p:cNvSpPr txBox="1">
            <a:spLocks/>
          </p:cNvSpPr>
          <p:nvPr/>
        </p:nvSpPr>
        <p:spPr>
          <a:xfrm>
            <a:off x="6340959" y="1299619"/>
            <a:ext cx="2415584" cy="64633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400" dirty="0">
                <a:solidFill>
                  <a:schemeClr val="bg1"/>
                </a:solidFill>
                <a:latin typeface="+mj-lt"/>
                <a:cs typeface="Segoe UI" panose="020B0502040204020203" pitchFamily="34" charset="0"/>
              </a:rPr>
              <a:t>Optimize costs of unpredictable and intermittent workloads</a:t>
            </a:r>
          </a:p>
        </p:txBody>
      </p:sp>
      <p:pic>
        <p:nvPicPr>
          <p:cNvPr id="25602" name="Picture 2" descr="Fugro logo">
            <a:extLst>
              <a:ext uri="{FF2B5EF4-FFF2-40B4-BE49-F238E27FC236}">
                <a16:creationId xmlns:a16="http://schemas.microsoft.com/office/drawing/2014/main" id="{26203479-933C-4A42-9C99-F461F377035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16561" y="3131468"/>
            <a:ext cx="1321721" cy="66086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BB1D169-3D36-493F-8FB7-5E8F06BC3459}"/>
              </a:ext>
            </a:extLst>
          </p:cNvPr>
          <p:cNvSpPr txBox="1"/>
          <p:nvPr/>
        </p:nvSpPr>
        <p:spPr>
          <a:xfrm>
            <a:off x="8984956" y="4140415"/>
            <a:ext cx="2482519" cy="1969770"/>
          </a:xfrm>
          <a:prstGeom prst="rect">
            <a:avLst/>
          </a:prstGeom>
          <a:noFill/>
          <a:ln w="28575">
            <a:noFill/>
          </a:ln>
        </p:spPr>
        <p:txBody>
          <a:bodyPr wrap="square" lIns="182880" tIns="0" rIns="0" bIns="0" rtlCol="0" anchor="t">
            <a:spAutoFit/>
          </a:bodyPr>
          <a:lstStyle/>
          <a:p>
            <a:r>
              <a:rPr lang="en-US" sz="1200" dirty="0"/>
              <a:t>We can remotely deploy Azure SQL Edge and gain SQL capabilities almost instantly. This is a game-changer, opening up possibilities of having multiple dedicated instances, all maintained remotely. ”</a:t>
            </a:r>
          </a:p>
          <a:p>
            <a:endParaRPr lang="en-US" sz="1400" dirty="0"/>
          </a:p>
          <a:p>
            <a:r>
              <a:rPr lang="en-US" sz="1000" dirty="0">
                <a:solidFill>
                  <a:srgbClr val="0078D7"/>
                </a:solidFill>
                <a:latin typeface="Segoe UI Semibold"/>
              </a:rPr>
              <a:t>Pim </a:t>
            </a:r>
            <a:r>
              <a:rPr lang="en-US" sz="1000" dirty="0" err="1">
                <a:solidFill>
                  <a:srgbClr val="0078D7"/>
                </a:solidFill>
                <a:latin typeface="Segoe UI Semibold"/>
              </a:rPr>
              <a:t>Peereboom</a:t>
            </a:r>
            <a:r>
              <a:rPr lang="en-US" sz="1000" dirty="0">
                <a:solidFill>
                  <a:srgbClr val="0078D7"/>
                </a:solidFill>
                <a:latin typeface="Segoe UI Semibold"/>
              </a:rPr>
              <a:t>, Global Project Manager, Integrated Marine Management</a:t>
            </a:r>
          </a:p>
        </p:txBody>
      </p:sp>
      <p:sp>
        <p:nvSpPr>
          <p:cNvPr id="24" name="Text Placeholder 2">
            <a:extLst>
              <a:ext uri="{FF2B5EF4-FFF2-40B4-BE49-F238E27FC236}">
                <a16:creationId xmlns:a16="http://schemas.microsoft.com/office/drawing/2014/main" id="{E44B53D2-7440-44B8-A5EC-406FBC01A088}"/>
              </a:ext>
            </a:extLst>
          </p:cNvPr>
          <p:cNvSpPr txBox="1">
            <a:spLocks/>
          </p:cNvSpPr>
          <p:nvPr/>
        </p:nvSpPr>
        <p:spPr>
          <a:xfrm>
            <a:off x="9149125" y="1299619"/>
            <a:ext cx="2242130" cy="64633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400" dirty="0">
                <a:solidFill>
                  <a:schemeClr val="bg1"/>
                </a:solidFill>
                <a:latin typeface="+mj-lt"/>
                <a:cs typeface="Segoe UI" panose="020B0502040204020203" pitchFamily="34" charset="0"/>
              </a:rPr>
              <a:t>Simplify and secure IoT data with hybrid or edge computing</a:t>
            </a:r>
          </a:p>
        </p:txBody>
      </p:sp>
    </p:spTree>
    <p:extLst>
      <p:ext uri="{BB962C8B-B14F-4D97-AF65-F5344CB8AC3E}">
        <p14:creationId xmlns:p14="http://schemas.microsoft.com/office/powerpoint/2010/main" val="18801115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a:xfrm>
            <a:off x="588263" y="457200"/>
            <a:ext cx="11074085" cy="1161738"/>
          </a:xfrm>
        </p:spPr>
        <p:txBody>
          <a:bodyPr/>
          <a:lstStyle/>
          <a:p>
            <a:r>
              <a:rPr lang="en-US" dirty="0"/>
              <a:t>Migrate to IaaS, continue to PaaS and boost your ROI</a:t>
            </a:r>
          </a:p>
        </p:txBody>
      </p:sp>
      <p:sp>
        <p:nvSpPr>
          <p:cNvPr id="4" name="Text Placeholder 3">
            <a:extLst>
              <a:ext uri="{FF2B5EF4-FFF2-40B4-BE49-F238E27FC236}">
                <a16:creationId xmlns:a16="http://schemas.microsoft.com/office/drawing/2014/main" id="{5051992B-8EA2-47C7-AF44-6C8E3567B44D}"/>
              </a:ext>
            </a:extLst>
          </p:cNvPr>
          <p:cNvSpPr>
            <a:spLocks noGrp="1"/>
          </p:cNvSpPr>
          <p:nvPr>
            <p:ph type="body" sz="quarter" idx="10"/>
          </p:nvPr>
        </p:nvSpPr>
        <p:spPr>
          <a:xfrm>
            <a:off x="586390" y="1224508"/>
            <a:ext cx="9202187" cy="492443"/>
          </a:xfrm>
        </p:spPr>
        <p:txBody>
          <a:bodyPr/>
          <a:lstStyle/>
          <a:p>
            <a:r>
              <a:rPr lang="en-US" sz="1600" dirty="0"/>
              <a:t>Enterprise Strategy Group examined potential cost savings and business benefits enterprises would achieve from migrating on-premises workloads to Azure SQL, first to IaaS then to PaaS.</a:t>
            </a:r>
          </a:p>
        </p:txBody>
      </p:sp>
      <p:sp>
        <p:nvSpPr>
          <p:cNvPr id="14" name="Rounded Rectangle 13">
            <a:extLst>
              <a:ext uri="{FF2B5EF4-FFF2-40B4-BE49-F238E27FC236}">
                <a16:creationId xmlns:a16="http://schemas.microsoft.com/office/drawing/2014/main" id="{813A5768-1B24-4442-8CF0-1143C95CFD62}"/>
              </a:ext>
              <a:ext uri="{C183D7F6-B498-43B3-948B-1728B52AA6E4}">
                <adec:decorative xmlns:adec="http://schemas.microsoft.com/office/drawing/2017/decorative" val="1"/>
              </a:ext>
            </a:extLst>
          </p:cNvPr>
          <p:cNvSpPr/>
          <p:nvPr/>
        </p:nvSpPr>
        <p:spPr>
          <a:xfrm>
            <a:off x="2968052" y="2292847"/>
            <a:ext cx="8699765" cy="3522688"/>
          </a:xfrm>
          <a:prstGeom prst="roundRect">
            <a:avLst>
              <a:gd name="adj" fmla="val 29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147474C5-8F84-3D41-9586-C0B7861E6274}"/>
              </a:ext>
              <a:ext uri="{C183D7F6-B498-43B3-948B-1728B52AA6E4}">
                <adec:decorative xmlns:adec="http://schemas.microsoft.com/office/drawing/2017/decorative" val="1"/>
              </a:ext>
            </a:extLst>
          </p:cNvPr>
          <p:cNvCxnSpPr/>
          <p:nvPr/>
        </p:nvCxnSpPr>
        <p:spPr>
          <a:xfrm>
            <a:off x="6190938" y="2548329"/>
            <a:ext cx="0" cy="3028013"/>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Cover page of the recently published commissioned study that looked at the potential savings and operational benefits of migrating from on-premises to Azure SQL, first to IaaS and then continuing to PaaS by the Enterprise Strategy Group.">
            <a:extLst>
              <a:ext uri="{FF2B5EF4-FFF2-40B4-BE49-F238E27FC236}">
                <a16:creationId xmlns:a16="http://schemas.microsoft.com/office/drawing/2014/main" id="{F35CA8AE-4710-4C9B-AEFE-29C3AF3000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4598" y="2292847"/>
            <a:ext cx="2710258" cy="3523337"/>
          </a:xfrm>
          <a:prstGeom prst="rect">
            <a:avLst/>
          </a:prstGeom>
          <a:ln>
            <a:solidFill>
              <a:srgbClr val="053D5C"/>
            </a:solidFill>
          </a:ln>
          <a:effectLst>
            <a:outerShdw blurRad="158948" dist="100409" dir="2700000" algn="tl" rotWithShape="0">
              <a:prstClr val="black">
                <a:alpha val="24891"/>
              </a:prstClr>
            </a:outerShdw>
          </a:effectLst>
        </p:spPr>
      </p:pic>
      <p:sp>
        <p:nvSpPr>
          <p:cNvPr id="6" name="Content Placeholder 5">
            <a:extLst>
              <a:ext uri="{FF2B5EF4-FFF2-40B4-BE49-F238E27FC236}">
                <a16:creationId xmlns:a16="http://schemas.microsoft.com/office/drawing/2014/main" id="{C963C917-1D0B-49EC-93CE-B2723FFA6352}"/>
              </a:ext>
            </a:extLst>
          </p:cNvPr>
          <p:cNvSpPr>
            <a:spLocks noGrp="1"/>
          </p:cNvSpPr>
          <p:nvPr>
            <p:ph sz="quarter" idx="4294967295"/>
          </p:nvPr>
        </p:nvSpPr>
        <p:spPr>
          <a:xfrm>
            <a:off x="3611901" y="3198084"/>
            <a:ext cx="2384164" cy="339595"/>
          </a:xfrm>
        </p:spPr>
        <p:txBody>
          <a:bodyPr/>
          <a:lstStyle/>
          <a:p>
            <a:pPr marL="0" indent="0" algn="ctr" defTabSz="914225">
              <a:lnSpc>
                <a:spcPct val="90000"/>
              </a:lnSpc>
              <a:spcBef>
                <a:spcPts val="0"/>
              </a:spcBef>
              <a:spcAft>
                <a:spcPts val="600"/>
              </a:spcAft>
              <a:buSzTx/>
              <a:buNone/>
              <a:defRPr/>
            </a:pPr>
            <a:r>
              <a:rPr lang="en-US" sz="1800" dirty="0">
                <a:solidFill>
                  <a:schemeClr val="bg1"/>
                </a:solidFill>
                <a:latin typeface="Segoe UI Semibold"/>
                <a:cs typeface="+mn-cs"/>
              </a:rPr>
              <a:t>Key report benefits and findings</a:t>
            </a:r>
            <a:r>
              <a:rPr lang="en-US" sz="1800" baseline="30000" dirty="0">
                <a:solidFill>
                  <a:schemeClr val="bg1"/>
                </a:solidFill>
                <a:latin typeface="Segoe UI Semibold"/>
                <a:cs typeface="+mn-cs"/>
              </a:rPr>
              <a:t>1</a:t>
            </a:r>
          </a:p>
        </p:txBody>
      </p:sp>
      <p:sp>
        <p:nvSpPr>
          <p:cNvPr id="7" name="Content Placeholder 6">
            <a:extLst>
              <a:ext uri="{FF2B5EF4-FFF2-40B4-BE49-F238E27FC236}">
                <a16:creationId xmlns:a16="http://schemas.microsoft.com/office/drawing/2014/main" id="{5DAB5DA6-8FF5-41CF-B707-B58D34F39629}"/>
              </a:ext>
            </a:extLst>
          </p:cNvPr>
          <p:cNvSpPr>
            <a:spLocks noGrp="1"/>
          </p:cNvSpPr>
          <p:nvPr>
            <p:ph sz="quarter" idx="4294967295"/>
          </p:nvPr>
        </p:nvSpPr>
        <p:spPr>
          <a:xfrm>
            <a:off x="3531668" y="3855438"/>
            <a:ext cx="2509368" cy="830263"/>
          </a:xfrm>
        </p:spPr>
        <p:txBody>
          <a:bodyPr/>
          <a:lstStyle/>
          <a:p>
            <a:pPr marL="0" indent="0" algn="ctr" defTabSz="914225">
              <a:spcBef>
                <a:spcPts val="0"/>
              </a:spcBef>
              <a:buSzTx/>
              <a:buNone/>
              <a:defRPr/>
            </a:pPr>
            <a:r>
              <a:rPr lang="en-US" sz="3000" b="1" dirty="0">
                <a:solidFill>
                  <a:schemeClr val="bg1"/>
                </a:solidFill>
                <a:latin typeface="+mn-lt"/>
                <a:ea typeface="Times New Roman" panose="02020603050405020304" pitchFamily="18" charset="0"/>
                <a:cs typeface="+mn-cs"/>
              </a:rPr>
              <a:t>Up to 47%</a:t>
            </a:r>
            <a:endParaRPr lang="en-US" b="1" dirty="0">
              <a:solidFill>
                <a:schemeClr val="bg1"/>
              </a:solidFill>
              <a:latin typeface="+mn-lt"/>
              <a:ea typeface="Times New Roman" panose="02020603050405020304" pitchFamily="18" charset="0"/>
              <a:cs typeface="+mn-cs"/>
            </a:endParaRPr>
          </a:p>
          <a:p>
            <a:pPr marL="0" indent="0" algn="ctr" defTabSz="914225">
              <a:spcBef>
                <a:spcPts val="0"/>
              </a:spcBef>
              <a:buSzTx/>
              <a:buNone/>
              <a:defRPr/>
            </a:pPr>
            <a:r>
              <a:rPr lang="en-US" sz="1200" dirty="0">
                <a:solidFill>
                  <a:schemeClr val="bg1"/>
                </a:solidFill>
                <a:latin typeface="Segoe UI"/>
                <a:ea typeface="DengXian" panose="02010600030101010101" pitchFamily="2" charset="-122"/>
                <a:cs typeface="+mn-cs"/>
              </a:rPr>
              <a:t>Cost savings on Azure SQL VMs vs on-premises SQL Server</a:t>
            </a:r>
          </a:p>
        </p:txBody>
      </p:sp>
      <p:sp>
        <p:nvSpPr>
          <p:cNvPr id="8" name="Content Placeholder 7">
            <a:extLst>
              <a:ext uri="{FF2B5EF4-FFF2-40B4-BE49-F238E27FC236}">
                <a16:creationId xmlns:a16="http://schemas.microsoft.com/office/drawing/2014/main" id="{66B003B0-FC6A-4F52-BE1C-322511822DB1}"/>
              </a:ext>
            </a:extLst>
          </p:cNvPr>
          <p:cNvSpPr>
            <a:spLocks noGrp="1"/>
          </p:cNvSpPr>
          <p:nvPr>
            <p:ph sz="quarter" idx="4294967295"/>
          </p:nvPr>
        </p:nvSpPr>
        <p:spPr>
          <a:xfrm>
            <a:off x="6161477" y="2670385"/>
            <a:ext cx="5440909" cy="215444"/>
          </a:xfrm>
        </p:spPr>
        <p:txBody>
          <a:bodyPr/>
          <a:lstStyle/>
          <a:p>
            <a:pPr marL="0" indent="0" algn="ctr" defTabSz="914225">
              <a:spcBef>
                <a:spcPts val="0"/>
              </a:spcBef>
              <a:buSzTx/>
              <a:buNone/>
            </a:pPr>
            <a:r>
              <a:rPr lang="en-US" sz="1400" dirty="0">
                <a:solidFill>
                  <a:schemeClr val="bg1"/>
                </a:solidFill>
                <a:latin typeface="Segoe UI"/>
                <a:cs typeface="+mn-cs"/>
              </a:rPr>
              <a:t>Modernizing on Azure SQL yields even </a:t>
            </a:r>
            <a:r>
              <a:rPr lang="en-US" sz="1400" b="1" dirty="0">
                <a:solidFill>
                  <a:schemeClr val="bg1"/>
                </a:solidFill>
                <a:latin typeface="Segoe UI"/>
                <a:cs typeface="+mn-cs"/>
              </a:rPr>
              <a:t>greater</a:t>
            </a:r>
            <a:r>
              <a:rPr lang="en-US" sz="1400" dirty="0">
                <a:solidFill>
                  <a:schemeClr val="bg1"/>
                </a:solidFill>
                <a:latin typeface="Segoe UI"/>
                <a:cs typeface="+mn-cs"/>
              </a:rPr>
              <a:t> benefits…</a:t>
            </a:r>
          </a:p>
        </p:txBody>
      </p:sp>
      <p:sp>
        <p:nvSpPr>
          <p:cNvPr id="9" name="Content Placeholder 8">
            <a:extLst>
              <a:ext uri="{FF2B5EF4-FFF2-40B4-BE49-F238E27FC236}">
                <a16:creationId xmlns:a16="http://schemas.microsoft.com/office/drawing/2014/main" id="{819471DA-4294-403D-AFFC-B53E6C573EFC}"/>
              </a:ext>
            </a:extLst>
          </p:cNvPr>
          <p:cNvSpPr>
            <a:spLocks noGrp="1"/>
          </p:cNvSpPr>
          <p:nvPr>
            <p:ph sz="quarter" idx="4294967295"/>
          </p:nvPr>
        </p:nvSpPr>
        <p:spPr>
          <a:xfrm>
            <a:off x="6770468" y="3097058"/>
            <a:ext cx="2052375" cy="831850"/>
          </a:xfrm>
        </p:spPr>
        <p:txBody>
          <a:bodyPr/>
          <a:lstStyle/>
          <a:p>
            <a:pPr marL="0" indent="0" algn="ctr" defTabSz="914225">
              <a:spcBef>
                <a:spcPts val="0"/>
              </a:spcBef>
              <a:buSzTx/>
              <a:buNone/>
              <a:defRPr/>
            </a:pPr>
            <a:r>
              <a:rPr lang="en-US" sz="3000" b="1" dirty="0">
                <a:solidFill>
                  <a:schemeClr val="bg1"/>
                </a:solidFill>
                <a:latin typeface="+mn-lt"/>
                <a:cs typeface="+mn-cs"/>
              </a:rPr>
              <a:t>+17%</a:t>
            </a:r>
          </a:p>
          <a:p>
            <a:pPr marL="0" indent="0" algn="ctr" defTabSz="914225">
              <a:spcBef>
                <a:spcPts val="0"/>
              </a:spcBef>
              <a:buSzTx/>
              <a:buNone/>
              <a:defRPr/>
            </a:pPr>
            <a:r>
              <a:rPr lang="en-US" sz="1200" dirty="0">
                <a:solidFill>
                  <a:schemeClr val="bg1"/>
                </a:solidFill>
                <a:latin typeface="Segoe UI"/>
                <a:ea typeface="Times New Roman" panose="02020603050405020304" pitchFamily="18" charset="0"/>
                <a:cs typeface="+mn-cs"/>
              </a:rPr>
              <a:t>Additional cost savings on Azure SQL managed databases vs Azure SQL VMs</a:t>
            </a:r>
            <a:endParaRPr lang="en-US" sz="1200" dirty="0">
              <a:solidFill>
                <a:schemeClr val="bg1"/>
              </a:solidFill>
              <a:latin typeface="Segoe UI"/>
              <a:ea typeface="DengXian" panose="02010600030101010101" pitchFamily="2" charset="-122"/>
              <a:cs typeface="+mn-cs"/>
            </a:endParaRPr>
          </a:p>
        </p:txBody>
      </p:sp>
      <p:sp>
        <p:nvSpPr>
          <p:cNvPr id="10" name="Content Placeholder 9">
            <a:extLst>
              <a:ext uri="{FF2B5EF4-FFF2-40B4-BE49-F238E27FC236}">
                <a16:creationId xmlns:a16="http://schemas.microsoft.com/office/drawing/2014/main" id="{F75574FD-3819-4049-8755-DFCDED38E674}"/>
              </a:ext>
            </a:extLst>
          </p:cNvPr>
          <p:cNvSpPr>
            <a:spLocks noGrp="1"/>
          </p:cNvSpPr>
          <p:nvPr>
            <p:ph sz="quarter" idx="4294967295"/>
          </p:nvPr>
        </p:nvSpPr>
        <p:spPr>
          <a:xfrm>
            <a:off x="8974452" y="3101300"/>
            <a:ext cx="2150748" cy="830997"/>
          </a:xfrm>
        </p:spPr>
        <p:txBody>
          <a:bodyPr/>
          <a:lstStyle/>
          <a:p>
            <a:pPr marL="0" indent="0" algn="ctr" defTabSz="914225">
              <a:spcBef>
                <a:spcPts val="0"/>
              </a:spcBef>
              <a:buSzTx/>
              <a:buNone/>
              <a:defRPr/>
            </a:pPr>
            <a:r>
              <a:rPr lang="en-US" sz="3000" b="1" dirty="0">
                <a:solidFill>
                  <a:schemeClr val="bg1"/>
                </a:solidFill>
                <a:latin typeface="+mn-lt"/>
                <a:cs typeface="+mn-cs"/>
              </a:rPr>
              <a:t>53%</a:t>
            </a:r>
          </a:p>
          <a:p>
            <a:pPr marL="0" indent="0" algn="ctr" defTabSz="914225">
              <a:spcBef>
                <a:spcPts val="0"/>
              </a:spcBef>
              <a:buSzTx/>
              <a:buNone/>
              <a:defRPr/>
            </a:pPr>
            <a:r>
              <a:rPr lang="en-US" sz="1200" dirty="0">
                <a:solidFill>
                  <a:schemeClr val="bg1"/>
                </a:solidFill>
                <a:latin typeface="Segoe UI"/>
                <a:ea typeface="Times New Roman" panose="02020603050405020304" pitchFamily="18" charset="0"/>
                <a:cs typeface="+mn-cs"/>
              </a:rPr>
              <a:t>Lower cost of application administration</a:t>
            </a:r>
            <a:endParaRPr lang="en-US" sz="1200" dirty="0">
              <a:solidFill>
                <a:schemeClr val="bg1"/>
              </a:solidFill>
              <a:latin typeface="Segoe UI"/>
              <a:ea typeface="DengXian" panose="02010600030101010101" pitchFamily="2" charset="-122"/>
              <a:cs typeface="+mn-cs"/>
            </a:endParaRPr>
          </a:p>
        </p:txBody>
      </p:sp>
      <p:sp>
        <p:nvSpPr>
          <p:cNvPr id="11" name="Content Placeholder 10">
            <a:extLst>
              <a:ext uri="{FF2B5EF4-FFF2-40B4-BE49-F238E27FC236}">
                <a16:creationId xmlns:a16="http://schemas.microsoft.com/office/drawing/2014/main" id="{68942DD0-3BAD-4138-9D83-196A71DB23F2}"/>
              </a:ext>
            </a:extLst>
          </p:cNvPr>
          <p:cNvSpPr>
            <a:spLocks noGrp="1"/>
          </p:cNvSpPr>
          <p:nvPr>
            <p:ph sz="quarter" idx="4294967295"/>
          </p:nvPr>
        </p:nvSpPr>
        <p:spPr>
          <a:xfrm>
            <a:off x="6609205" y="4300512"/>
            <a:ext cx="2374900" cy="830997"/>
          </a:xfrm>
        </p:spPr>
        <p:txBody>
          <a:bodyPr/>
          <a:lstStyle/>
          <a:p>
            <a:pPr marL="0" indent="0" algn="ctr" defTabSz="914225">
              <a:spcBef>
                <a:spcPts val="0"/>
              </a:spcBef>
              <a:buSzTx/>
              <a:buNone/>
              <a:defRPr/>
            </a:pPr>
            <a:r>
              <a:rPr lang="en-US" sz="3000" b="1" dirty="0">
                <a:solidFill>
                  <a:schemeClr val="bg1"/>
                </a:solidFill>
                <a:latin typeface="+mn-lt"/>
                <a:cs typeface="+mn-cs"/>
              </a:rPr>
              <a:t>90%</a:t>
            </a:r>
          </a:p>
          <a:p>
            <a:pPr marL="0" indent="0" algn="ctr" defTabSz="914225">
              <a:spcBef>
                <a:spcPts val="0"/>
              </a:spcBef>
              <a:buSzTx/>
              <a:buNone/>
              <a:defRPr/>
            </a:pPr>
            <a:r>
              <a:rPr lang="en-US" sz="1200" dirty="0">
                <a:solidFill>
                  <a:schemeClr val="bg1"/>
                </a:solidFill>
                <a:latin typeface="Segoe UI"/>
                <a:ea typeface="DengXian" panose="02010600030101010101" pitchFamily="2" charset="-122"/>
                <a:cs typeface="+mn-cs"/>
              </a:rPr>
              <a:t>Lower cost of systems administration</a:t>
            </a:r>
          </a:p>
        </p:txBody>
      </p:sp>
      <p:sp>
        <p:nvSpPr>
          <p:cNvPr id="12" name="Content Placeholder 11">
            <a:extLst>
              <a:ext uri="{FF2B5EF4-FFF2-40B4-BE49-F238E27FC236}">
                <a16:creationId xmlns:a16="http://schemas.microsoft.com/office/drawing/2014/main" id="{F8CFAD72-2F52-46B5-9164-AB0CBB39E9B0}"/>
              </a:ext>
            </a:extLst>
          </p:cNvPr>
          <p:cNvSpPr>
            <a:spLocks noGrp="1"/>
          </p:cNvSpPr>
          <p:nvPr>
            <p:ph sz="quarter" idx="4294967295"/>
          </p:nvPr>
        </p:nvSpPr>
        <p:spPr>
          <a:xfrm>
            <a:off x="8833735" y="4300512"/>
            <a:ext cx="2428875" cy="830997"/>
          </a:xfrm>
        </p:spPr>
        <p:txBody>
          <a:bodyPr/>
          <a:lstStyle/>
          <a:p>
            <a:pPr marL="0" indent="0" algn="ctr" defTabSz="914225">
              <a:spcBef>
                <a:spcPts val="0"/>
              </a:spcBef>
              <a:buSzTx/>
              <a:buNone/>
              <a:defRPr/>
            </a:pPr>
            <a:r>
              <a:rPr lang="en-US" sz="3000" b="1" dirty="0">
                <a:solidFill>
                  <a:schemeClr val="bg1"/>
                </a:solidFill>
                <a:latin typeface="+mn-lt"/>
                <a:cs typeface="+mn-cs"/>
              </a:rPr>
              <a:t>+$30M</a:t>
            </a:r>
          </a:p>
          <a:p>
            <a:pPr marL="0" indent="0" algn="ctr" defTabSz="914225">
              <a:spcBef>
                <a:spcPts val="0"/>
              </a:spcBef>
              <a:buSzTx/>
              <a:buNone/>
              <a:defRPr/>
            </a:pPr>
            <a:r>
              <a:rPr lang="en-US" sz="1200" dirty="0">
                <a:solidFill>
                  <a:schemeClr val="bg1"/>
                </a:solidFill>
                <a:latin typeface="Segoe UI"/>
                <a:ea typeface="DengXian" panose="02010600030101010101" pitchFamily="2" charset="-122"/>
                <a:cs typeface="+mn-cs"/>
              </a:rPr>
              <a:t>Additional revenue due to faster time to market</a:t>
            </a:r>
          </a:p>
        </p:txBody>
      </p:sp>
      <p:sp>
        <p:nvSpPr>
          <p:cNvPr id="13" name="Content Placeholder 12">
            <a:extLst>
              <a:ext uri="{FF2B5EF4-FFF2-40B4-BE49-F238E27FC236}">
                <a16:creationId xmlns:a16="http://schemas.microsoft.com/office/drawing/2014/main" id="{5A062E5F-084E-4A45-8DE7-C2700063FF94}"/>
              </a:ext>
            </a:extLst>
          </p:cNvPr>
          <p:cNvSpPr>
            <a:spLocks noGrp="1"/>
          </p:cNvSpPr>
          <p:nvPr>
            <p:ph sz="quarter" idx="4294967295"/>
          </p:nvPr>
        </p:nvSpPr>
        <p:spPr>
          <a:xfrm>
            <a:off x="663133" y="6489700"/>
            <a:ext cx="10984224" cy="368300"/>
          </a:xfrm>
        </p:spPr>
        <p:txBody>
          <a:bodyPr/>
          <a:lstStyle/>
          <a:p>
            <a:pPr marL="0" indent="0" defTabSz="914225">
              <a:spcBef>
                <a:spcPts val="0"/>
              </a:spcBef>
              <a:buSzTx/>
              <a:buNone/>
            </a:pPr>
            <a:r>
              <a:rPr lang="en-US" sz="800" baseline="30000" dirty="0">
                <a:solidFill>
                  <a:prstClr val="black"/>
                </a:solidFill>
                <a:latin typeface="Verdana" panose="020B0604030504040204" pitchFamily="34" charset="0"/>
                <a:ea typeface="Times New Roman" panose="02020603050405020304" pitchFamily="18" charset="0"/>
                <a:cs typeface="Arial" panose="020B0604020202020204" pitchFamily="34" charset="0"/>
              </a:rPr>
              <a:t>1</a:t>
            </a:r>
            <a:r>
              <a:rPr lang="en-US" sz="800" dirty="0">
                <a:solidFill>
                  <a:prstClr val="black"/>
                </a:solidFill>
                <a:latin typeface="Verdana" panose="020B0604030504040204" pitchFamily="34" charset="0"/>
                <a:ea typeface="Times New Roman" panose="02020603050405020304" pitchFamily="18" charset="0"/>
                <a:cs typeface="Arial" panose="020B0604020202020204" pitchFamily="34" charset="0"/>
              </a:rPr>
              <a:t> Results are based on interviewed customers. “The Economic Value of Migration On-premises SQL Server Instances to Microsoft Azure SQL Solutions,” a commissioned study conducted by The Enterprise Strategy Group on behalf of Microsoft, October 2020.</a:t>
            </a:r>
            <a:endParaRPr lang="en-US" sz="1000" dirty="0">
              <a:solidFill>
                <a:prstClr val="black"/>
              </a:solidFill>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209809072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a:xfrm>
            <a:off x="588263" y="457200"/>
            <a:ext cx="11018520" cy="553998"/>
          </a:xfrm>
        </p:spPr>
        <p:txBody>
          <a:bodyPr/>
          <a:lstStyle/>
          <a:p>
            <a:r>
              <a:rPr lang="en-US" dirty="0"/>
              <a:t>Modernize directly onto PaaS for maximum benefit</a:t>
            </a:r>
          </a:p>
        </p:txBody>
      </p:sp>
      <p:sp>
        <p:nvSpPr>
          <p:cNvPr id="4" name="Text Placeholder 3">
            <a:extLst>
              <a:ext uri="{FF2B5EF4-FFF2-40B4-BE49-F238E27FC236}">
                <a16:creationId xmlns:a16="http://schemas.microsoft.com/office/drawing/2014/main" id="{5051992B-8EA2-47C7-AF44-6C8E3567B44D}"/>
              </a:ext>
            </a:extLst>
          </p:cNvPr>
          <p:cNvSpPr>
            <a:spLocks noGrp="1"/>
          </p:cNvSpPr>
          <p:nvPr>
            <p:ph type="body" sz="quarter" idx="10"/>
          </p:nvPr>
        </p:nvSpPr>
        <p:spPr>
          <a:xfrm>
            <a:off x="601380" y="1223811"/>
            <a:ext cx="9996666" cy="492443"/>
          </a:xfrm>
        </p:spPr>
        <p:txBody>
          <a:bodyPr/>
          <a:lstStyle/>
          <a:p>
            <a:pPr>
              <a:lnSpc>
                <a:spcPct val="100000"/>
              </a:lnSpc>
            </a:pPr>
            <a:r>
              <a:rPr lang="en-US" sz="1600" dirty="0"/>
              <a:t>Forrester Consulting examined potential cost savings and business benefits enterprises would achieve from migrating on-premises workloads to fully managed Azure SQL Database and Azure SQL Managed Instance</a:t>
            </a:r>
          </a:p>
        </p:txBody>
      </p:sp>
      <p:sp>
        <p:nvSpPr>
          <p:cNvPr id="17" name="Rounded Rectangle 16">
            <a:extLst>
              <a:ext uri="{FF2B5EF4-FFF2-40B4-BE49-F238E27FC236}">
                <a16:creationId xmlns:a16="http://schemas.microsoft.com/office/drawing/2014/main" id="{AC5F00C9-0B39-7748-A285-086574876846}"/>
              </a:ext>
              <a:ext uri="{C183D7F6-B498-43B3-948B-1728B52AA6E4}">
                <adec:decorative xmlns:adec="http://schemas.microsoft.com/office/drawing/2017/decorative" val="1"/>
              </a:ext>
            </a:extLst>
          </p:cNvPr>
          <p:cNvSpPr/>
          <p:nvPr/>
        </p:nvSpPr>
        <p:spPr>
          <a:xfrm>
            <a:off x="2968052" y="2247877"/>
            <a:ext cx="8699765" cy="3522688"/>
          </a:xfrm>
          <a:prstGeom prst="roundRect">
            <a:avLst>
              <a:gd name="adj" fmla="val 29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FA993FC-3264-F745-98AC-799916D4FE86}"/>
              </a:ext>
              <a:ext uri="{C183D7F6-B498-43B3-948B-1728B52AA6E4}">
                <adec:decorative xmlns:adec="http://schemas.microsoft.com/office/drawing/2017/decorative" val="1"/>
              </a:ext>
            </a:extLst>
          </p:cNvPr>
          <p:cNvCxnSpPr/>
          <p:nvPr/>
        </p:nvCxnSpPr>
        <p:spPr>
          <a:xfrm>
            <a:off x="6505731" y="2503359"/>
            <a:ext cx="0" cy="3028013"/>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Thumbnail of published report">
            <a:extLst>
              <a:ext uri="{FF2B5EF4-FFF2-40B4-BE49-F238E27FC236}">
                <a16:creationId xmlns:a16="http://schemas.microsoft.com/office/drawing/2014/main" id="{F35CA8AE-4710-4C9B-AEFE-29C3AF3000E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50243" y="2259561"/>
            <a:ext cx="2720874" cy="3520440"/>
          </a:xfrm>
          <a:prstGeom prst="rect">
            <a:avLst/>
          </a:prstGeom>
          <a:ln>
            <a:solidFill>
              <a:srgbClr val="053D5C"/>
            </a:solidFill>
          </a:ln>
          <a:effectLst>
            <a:outerShdw blurRad="158948" dist="100409" dir="2700000" algn="tl" rotWithShape="0">
              <a:prstClr val="black">
                <a:alpha val="24891"/>
              </a:prstClr>
            </a:outerShdw>
          </a:effectLst>
        </p:spPr>
      </p:pic>
      <p:sp>
        <p:nvSpPr>
          <p:cNvPr id="75" name="TextBox 74">
            <a:extLst>
              <a:ext uri="{FF2B5EF4-FFF2-40B4-BE49-F238E27FC236}">
                <a16:creationId xmlns:a16="http://schemas.microsoft.com/office/drawing/2014/main" id="{A4A5EC5C-717F-405B-AF69-02D6C6A787AA}"/>
              </a:ext>
            </a:extLst>
          </p:cNvPr>
          <p:cNvSpPr txBox="1"/>
          <p:nvPr/>
        </p:nvSpPr>
        <p:spPr>
          <a:xfrm>
            <a:off x="3758215" y="2632874"/>
            <a:ext cx="2342535" cy="498598"/>
          </a:xfrm>
          <a:prstGeom prst="rect">
            <a:avLst/>
          </a:prstGeom>
          <a:noFill/>
          <a:ln w="12700">
            <a:noFill/>
          </a:ln>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i="0" u="none" strike="noStrike" kern="1200" cap="none" spc="0" normalizeH="0" baseline="0" noProof="0" dirty="0">
                <a:ln>
                  <a:noFill/>
                </a:ln>
                <a:solidFill>
                  <a:schemeClr val="bg1"/>
                </a:solidFill>
                <a:effectLst/>
                <a:uLnTx/>
                <a:uFillTx/>
                <a:latin typeface="+mj-lt"/>
                <a:ea typeface="+mn-ea"/>
                <a:cs typeface="+mn-cs"/>
              </a:rPr>
              <a:t>Key report benefits and findings</a:t>
            </a:r>
            <a:r>
              <a:rPr kumimoji="0" lang="en-US" i="0" u="none" strike="noStrike" kern="1200" cap="none" spc="0" normalizeH="0" baseline="30000" noProof="0" dirty="0">
                <a:ln>
                  <a:noFill/>
                </a:ln>
                <a:solidFill>
                  <a:schemeClr val="bg1"/>
                </a:solidFill>
                <a:effectLst/>
                <a:uLnTx/>
                <a:uFillTx/>
                <a:latin typeface="+mj-lt"/>
                <a:ea typeface="+mn-ea"/>
                <a:cs typeface="+mn-cs"/>
              </a:rPr>
              <a:t>1</a:t>
            </a:r>
          </a:p>
        </p:txBody>
      </p:sp>
      <p:sp>
        <p:nvSpPr>
          <p:cNvPr id="70" name="Rectangle 69">
            <a:extLst>
              <a:ext uri="{FF2B5EF4-FFF2-40B4-BE49-F238E27FC236}">
                <a16:creationId xmlns:a16="http://schemas.microsoft.com/office/drawing/2014/main" id="{0F8BAB8E-F153-4DA4-B696-034F3823A1CB}"/>
              </a:ext>
            </a:extLst>
          </p:cNvPr>
          <p:cNvSpPr/>
          <p:nvPr/>
        </p:nvSpPr>
        <p:spPr>
          <a:xfrm>
            <a:off x="3458163" y="3301458"/>
            <a:ext cx="2942638" cy="1107996"/>
          </a:xfrm>
          <a:prstGeom prst="rect">
            <a:avLst/>
          </a:prstGeom>
          <a:noFill/>
          <a:ln>
            <a:noFill/>
          </a:ln>
        </p:spPr>
        <p:txBody>
          <a:bodyPr wrap="square">
            <a:spAutoFit/>
          </a:bodyPr>
          <a:lstStyle/>
          <a:p>
            <a:pPr lvl="0" algn="ctr" defTabSz="914225">
              <a:defRPr/>
            </a:pPr>
            <a:r>
              <a:rPr lang="en-US" sz="3000" b="1" dirty="0">
                <a:solidFill>
                  <a:schemeClr val="bg1"/>
                </a:solidFill>
              </a:rPr>
              <a:t>238% Total ROI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Times New Roman" panose="02020603050405020304" pitchFamily="18" charset="0"/>
                <a:cs typeface="+mn-cs"/>
              </a:rPr>
              <a:t>3 years after initial investment &amp; migration to Azure SQL’s managed databases</a:t>
            </a:r>
            <a:endParaRPr kumimoji="0" lang="en-US" sz="1200" b="0" i="0" u="none" strike="noStrike" kern="1200" cap="none" spc="0" normalizeH="0" baseline="0" noProof="0" dirty="0">
              <a:ln>
                <a:noFill/>
              </a:ln>
              <a:solidFill>
                <a:schemeClr val="bg1"/>
              </a:solidFill>
              <a:effectLst/>
              <a:uLnTx/>
              <a:uFillTx/>
              <a:latin typeface="Segoe UI"/>
              <a:ea typeface="DengXian" panose="02010600030101010101" pitchFamily="2" charset="-122"/>
              <a:cs typeface="+mn-cs"/>
            </a:endParaRPr>
          </a:p>
        </p:txBody>
      </p:sp>
      <p:sp>
        <p:nvSpPr>
          <p:cNvPr id="72" name="Rectangle 71">
            <a:extLst>
              <a:ext uri="{FF2B5EF4-FFF2-40B4-BE49-F238E27FC236}">
                <a16:creationId xmlns:a16="http://schemas.microsoft.com/office/drawing/2014/main" id="{3B5835A5-02DA-4125-B917-A265240A409B}"/>
              </a:ext>
            </a:extLst>
          </p:cNvPr>
          <p:cNvSpPr/>
          <p:nvPr/>
        </p:nvSpPr>
        <p:spPr>
          <a:xfrm>
            <a:off x="3557759" y="4540615"/>
            <a:ext cx="2743447" cy="738664"/>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000" b="1" dirty="0">
                <a:solidFill>
                  <a:schemeClr val="bg1"/>
                </a:solidFill>
              </a:rPr>
              <a:t>3 months </a:t>
            </a:r>
            <a:r>
              <a:rPr kumimoji="0" lang="en-US" sz="1600" b="1" i="0" u="none" strike="noStrike" kern="1200" cap="none" spc="0" normalizeH="0" baseline="0" noProof="0" dirty="0">
                <a:ln>
                  <a:noFill/>
                </a:ln>
                <a:solidFill>
                  <a:schemeClr val="bg1"/>
                </a:solidFill>
                <a:effectLst/>
                <a:uLnTx/>
                <a:uFillTx/>
                <a:ea typeface="Times New Roman" panose="02020603050405020304" pitchFamily="18" charset="0"/>
                <a:cs typeface="+mn-cs"/>
              </a:rPr>
              <a:t>or less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Times New Roman" panose="02020603050405020304" pitchFamily="18" charset="0"/>
                <a:cs typeface="+mn-cs"/>
              </a:rPr>
              <a:t>Payback post migration</a:t>
            </a:r>
            <a:endParaRPr kumimoji="0" lang="en-US" sz="1200" b="0" i="0" u="none" strike="noStrike" kern="1200" cap="none" spc="0" normalizeH="0" baseline="0" noProof="0" dirty="0">
              <a:ln>
                <a:noFill/>
              </a:ln>
              <a:solidFill>
                <a:schemeClr val="bg1"/>
              </a:solidFill>
              <a:effectLst/>
              <a:uLnTx/>
              <a:uFillTx/>
              <a:latin typeface="Segoe UI"/>
              <a:ea typeface="DengXian" panose="02010600030101010101" pitchFamily="2" charset="-122"/>
              <a:cs typeface="+mn-cs"/>
            </a:endParaRPr>
          </a:p>
        </p:txBody>
      </p:sp>
      <p:sp>
        <p:nvSpPr>
          <p:cNvPr id="60" name="TextBox 59">
            <a:extLst>
              <a:ext uri="{FF2B5EF4-FFF2-40B4-BE49-F238E27FC236}">
                <a16:creationId xmlns:a16="http://schemas.microsoft.com/office/drawing/2014/main" id="{BEDF8FFB-23CA-4518-8E7F-F5584FC49B75}"/>
              </a:ext>
            </a:extLst>
          </p:cNvPr>
          <p:cNvSpPr txBox="1"/>
          <p:nvPr/>
        </p:nvSpPr>
        <p:spPr>
          <a:xfrm>
            <a:off x="6552010" y="2521324"/>
            <a:ext cx="1782521" cy="923330"/>
          </a:xfrm>
          <a:prstGeom prst="rect">
            <a:avLst/>
          </a:prstGeom>
          <a:noFill/>
        </p:spPr>
        <p:txBody>
          <a:bodyPr wrap="square" rtlCol="0">
            <a:spAutoFit/>
          </a:bodyPr>
          <a:lstStyle/>
          <a:p>
            <a:pPr marR="0" indent="0" algn="ctr" defTabSz="914225" fontAlgn="auto">
              <a:lnSpc>
                <a:spcPct val="100000"/>
              </a:lnSpc>
              <a:spcBef>
                <a:spcPts val="0"/>
              </a:spcBef>
              <a:spcAft>
                <a:spcPts val="0"/>
              </a:spcAft>
              <a:buClrTx/>
              <a:buSzTx/>
              <a:buFontTx/>
              <a:buNone/>
              <a:tabLst/>
              <a:defRPr/>
            </a:pPr>
            <a:r>
              <a:rPr lang="en-US" sz="3000" b="1" dirty="0">
                <a:solidFill>
                  <a:schemeClr val="bg1"/>
                </a:solidFill>
              </a:rPr>
              <a:t>25%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Times New Roman" panose="02020603050405020304" pitchFamily="18" charset="0"/>
                <a:cs typeface="+mn-cs"/>
              </a:rPr>
              <a:t>Increase in productivity for IT teams</a:t>
            </a:r>
            <a:endParaRPr kumimoji="0" lang="en-US" sz="1200" b="0" i="0" u="none" strike="noStrike" kern="1200" cap="none" spc="0" normalizeH="0" baseline="0" noProof="0" dirty="0">
              <a:ln>
                <a:noFill/>
              </a:ln>
              <a:solidFill>
                <a:schemeClr val="bg1"/>
              </a:solidFill>
              <a:effectLst/>
              <a:uLnTx/>
              <a:uFillTx/>
              <a:latin typeface="Segoe UI"/>
              <a:ea typeface="DengXian" panose="02010600030101010101" pitchFamily="2" charset="-122"/>
              <a:cs typeface="+mn-cs"/>
            </a:endParaRPr>
          </a:p>
        </p:txBody>
      </p:sp>
      <p:sp>
        <p:nvSpPr>
          <p:cNvPr id="58" name="TextBox 57">
            <a:extLst>
              <a:ext uri="{FF2B5EF4-FFF2-40B4-BE49-F238E27FC236}">
                <a16:creationId xmlns:a16="http://schemas.microsoft.com/office/drawing/2014/main" id="{8F3B00D0-5AB3-4C9E-B3C4-A3A565EAFEAA}"/>
              </a:ext>
            </a:extLst>
          </p:cNvPr>
          <p:cNvSpPr txBox="1"/>
          <p:nvPr/>
        </p:nvSpPr>
        <p:spPr>
          <a:xfrm>
            <a:off x="8203997" y="2521324"/>
            <a:ext cx="1779452" cy="1107996"/>
          </a:xfrm>
          <a:prstGeom prst="rect">
            <a:avLst/>
          </a:prstGeom>
          <a:noFill/>
        </p:spPr>
        <p:txBody>
          <a:bodyPr wrap="square" rtlCol="0">
            <a:spAutoFit/>
          </a:bodyPr>
          <a:lstStyle/>
          <a:p>
            <a:pPr lvl="0" algn="ctr" defTabSz="914225">
              <a:defRPr/>
            </a:pPr>
            <a:r>
              <a:rPr lang="en-US" sz="3000" b="1" dirty="0">
                <a:solidFill>
                  <a:schemeClr val="bg1"/>
                </a:solidFill>
              </a:rPr>
              <a:t>40%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Times New Roman" panose="02020603050405020304" pitchFamily="18" charset="0"/>
                <a:cs typeface="+mn-cs"/>
              </a:rPr>
              <a:t>Improvement in productivity for in-house DBAs</a:t>
            </a:r>
            <a:endParaRPr kumimoji="0" lang="en-US" sz="1200" b="0" i="0" u="none" strike="noStrike" kern="1200" cap="none" spc="0" normalizeH="0" baseline="0" noProof="0" dirty="0">
              <a:ln>
                <a:noFill/>
              </a:ln>
              <a:solidFill>
                <a:schemeClr val="bg1"/>
              </a:solidFill>
              <a:effectLst/>
              <a:uLnTx/>
              <a:uFillTx/>
              <a:latin typeface="Segoe UI"/>
              <a:ea typeface="DengXian" panose="02010600030101010101" pitchFamily="2" charset="-122"/>
              <a:cs typeface="+mn-cs"/>
            </a:endParaRPr>
          </a:p>
        </p:txBody>
      </p:sp>
      <p:sp>
        <p:nvSpPr>
          <p:cNvPr id="53" name="Rectangle 52">
            <a:extLst>
              <a:ext uri="{FF2B5EF4-FFF2-40B4-BE49-F238E27FC236}">
                <a16:creationId xmlns:a16="http://schemas.microsoft.com/office/drawing/2014/main" id="{82B8583B-B651-4A9C-9C3D-07E3C0D83B99}"/>
              </a:ext>
            </a:extLst>
          </p:cNvPr>
          <p:cNvSpPr/>
          <p:nvPr/>
        </p:nvSpPr>
        <p:spPr>
          <a:xfrm>
            <a:off x="9674567" y="2521324"/>
            <a:ext cx="1957801" cy="1292662"/>
          </a:xfrm>
          <a:prstGeom prst="rect">
            <a:avLst/>
          </a:prstGeom>
        </p:spPr>
        <p:txBody>
          <a:bodyPr wrap="square">
            <a:spAutoFit/>
          </a:bodyPr>
          <a:lstStyle/>
          <a:p>
            <a:pPr algn="ctr" defTabSz="914225">
              <a:defRPr/>
            </a:pPr>
            <a:r>
              <a:rPr lang="en-US" sz="3000" b="1" dirty="0">
                <a:solidFill>
                  <a:schemeClr val="bg1"/>
                </a:solidFill>
              </a:rPr>
              <a:t>$10.9M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Times New Roman" panose="02020603050405020304" pitchFamily="18" charset="0"/>
                <a:cs typeface="+mn-cs"/>
              </a:rPr>
              <a:t>Savings from avoided hardware, network, storage and ongoing maintenance costs</a:t>
            </a:r>
            <a:endParaRPr kumimoji="0" lang="en-US" sz="1200" b="0" i="0" u="none" strike="noStrike" kern="1200" cap="none" spc="0" normalizeH="0" baseline="0" noProof="0" dirty="0">
              <a:ln>
                <a:noFill/>
              </a:ln>
              <a:solidFill>
                <a:schemeClr val="bg1"/>
              </a:solidFill>
              <a:effectLst/>
              <a:uLnTx/>
              <a:uFillTx/>
              <a:latin typeface="Segoe UI"/>
              <a:ea typeface="DengXian" panose="02010600030101010101" pitchFamily="2" charset="-122"/>
              <a:cs typeface="+mn-cs"/>
            </a:endParaRPr>
          </a:p>
        </p:txBody>
      </p:sp>
      <p:sp>
        <p:nvSpPr>
          <p:cNvPr id="94" name="TextBox 93">
            <a:extLst>
              <a:ext uri="{FF2B5EF4-FFF2-40B4-BE49-F238E27FC236}">
                <a16:creationId xmlns:a16="http://schemas.microsoft.com/office/drawing/2014/main" id="{590B4D36-DA66-44D3-AB92-2699202BEA24}"/>
              </a:ext>
            </a:extLst>
          </p:cNvPr>
          <p:cNvSpPr txBox="1"/>
          <p:nvPr/>
        </p:nvSpPr>
        <p:spPr>
          <a:xfrm>
            <a:off x="6732511" y="3994879"/>
            <a:ext cx="4824905" cy="1435294"/>
          </a:xfrm>
          <a:prstGeom prst="rect">
            <a:avLst/>
          </a:prstGeom>
          <a:noFill/>
          <a:ln w="12700">
            <a:noFill/>
          </a:ln>
        </p:spPr>
        <p:txBody>
          <a:bodyPr wrap="square" lIns="91440" tIns="91440" rIns="91440" bIns="91440" rtlCol="0" anchor="ctr">
            <a:noAutofit/>
          </a:bodyPr>
          <a:lstStyle/>
          <a:p>
            <a:r>
              <a:rPr lang="en-US" sz="1200" dirty="0">
                <a:solidFill>
                  <a:schemeClr val="bg1"/>
                </a:solidFill>
              </a:rPr>
              <a:t>“We needed our DBAs and IT staff to focus on improving the customer experience and other things critical to our company, not on patching databases and trying to manage our own infrastructure.”</a:t>
            </a:r>
          </a:p>
          <a:p>
            <a:endParaRPr lang="en-US" sz="1200" i="1" dirty="0">
              <a:solidFill>
                <a:schemeClr val="bg1"/>
              </a:solidFill>
            </a:endParaRPr>
          </a:p>
          <a:p>
            <a:r>
              <a:rPr lang="en-US" sz="1200" i="1" dirty="0">
                <a:solidFill>
                  <a:schemeClr val="bg1"/>
                </a:solidFill>
              </a:rPr>
              <a:t>Chief architect, financial services company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1" u="none" strike="noStrike" kern="1200" cap="none" spc="0" normalizeH="0" baseline="0" noProof="0" dirty="0">
                <a:ln>
                  <a:noFill/>
                </a:ln>
                <a:solidFill>
                  <a:schemeClr val="bg1"/>
                </a:solidFill>
                <a:effectLst/>
                <a:uLnTx/>
                <a:uFillTx/>
                <a:latin typeface="Segoe UI"/>
                <a:ea typeface="+mn-ea"/>
                <a:cs typeface="+mn-cs"/>
              </a:rPr>
              <a:t>Head of development, </a:t>
            </a:r>
            <a:br>
              <a:rPr kumimoji="0" lang="en-US" sz="1000" b="0" i="1" u="none" strike="noStrike" kern="1200" cap="none" spc="0" normalizeH="0" baseline="0" noProof="0" dirty="0">
                <a:ln>
                  <a:noFill/>
                </a:ln>
                <a:solidFill>
                  <a:schemeClr val="bg1"/>
                </a:solidFill>
                <a:effectLst/>
                <a:uLnTx/>
                <a:uFillTx/>
                <a:latin typeface="Segoe UI"/>
                <a:ea typeface="+mn-ea"/>
                <a:cs typeface="+mn-cs"/>
              </a:rPr>
            </a:br>
            <a:r>
              <a:rPr kumimoji="0" lang="en-US" sz="1000" b="0" i="1" u="none" strike="noStrike" kern="1200" cap="none" spc="0" normalizeH="0" baseline="0" noProof="0" dirty="0">
                <a:ln>
                  <a:noFill/>
                </a:ln>
                <a:solidFill>
                  <a:schemeClr val="bg1"/>
                </a:solidFill>
                <a:effectLst/>
                <a:uLnTx/>
                <a:uFillTx/>
                <a:latin typeface="Segoe UI"/>
                <a:ea typeface="+mn-ea"/>
                <a:cs typeface="+mn-cs"/>
              </a:rPr>
              <a:t>technology company</a:t>
            </a:r>
          </a:p>
        </p:txBody>
      </p:sp>
      <p:sp>
        <p:nvSpPr>
          <p:cNvPr id="3" name="Rectangle 2">
            <a:extLst>
              <a:ext uri="{FF2B5EF4-FFF2-40B4-BE49-F238E27FC236}">
                <a16:creationId xmlns:a16="http://schemas.microsoft.com/office/drawing/2014/main" id="{0D38D31A-57E8-48D3-87A0-D8BC3FB5E5B6}"/>
              </a:ext>
            </a:extLst>
          </p:cNvPr>
          <p:cNvSpPr/>
          <p:nvPr/>
        </p:nvSpPr>
        <p:spPr>
          <a:xfrm>
            <a:off x="524656" y="6441305"/>
            <a:ext cx="11392028" cy="338554"/>
          </a:xfrm>
          <a:prstGeom prst="rect">
            <a:avLst/>
          </a:prstGeom>
        </p:spPr>
        <p:txBody>
          <a:bodyPr wrap="square">
            <a:spAutoFit/>
          </a:bodyPr>
          <a:lstStyle/>
          <a:p>
            <a:r>
              <a:rPr lang="en-US" sz="800" baseline="30000" dirty="0">
                <a:latin typeface="Verdana" panose="020B0604030504040204" pitchFamily="34" charset="0"/>
                <a:ea typeface="Times New Roman" panose="02020603050405020304" pitchFamily="18" charset="0"/>
                <a:cs typeface="Arial" panose="020B0604020202020204" pitchFamily="34" charset="0"/>
              </a:rPr>
              <a:t>1</a:t>
            </a:r>
            <a:r>
              <a:rPr lang="en-US" sz="800" dirty="0">
                <a:latin typeface="Verdana" panose="020B0604030504040204" pitchFamily="34" charset="0"/>
                <a:ea typeface="Times New Roman" panose="02020603050405020304" pitchFamily="18" charset="0"/>
                <a:cs typeface="Arial" panose="020B0604020202020204" pitchFamily="34" charset="0"/>
              </a:rPr>
              <a:t> Results are for a composite organization based on interviewed customers. “The Total Economic </a:t>
            </a:r>
            <a:r>
              <a:rPr lang="en-US" sz="800" dirty="0" err="1">
                <a:latin typeface="Verdana" panose="020B0604030504040204" pitchFamily="34" charset="0"/>
                <a:ea typeface="Times New Roman" panose="02020603050405020304" pitchFamily="18" charset="0"/>
                <a:cs typeface="Arial" panose="020B0604020202020204" pitchFamily="34" charset="0"/>
              </a:rPr>
              <a:t>Impact</a:t>
            </a:r>
            <a:r>
              <a:rPr lang="en-US" sz="800" baseline="30000" dirty="0" err="1">
                <a:latin typeface="Verdana" panose="020B0604030504040204" pitchFamily="34" charset="0"/>
                <a:ea typeface="Times New Roman" panose="02020603050405020304" pitchFamily="18" charset="0"/>
                <a:cs typeface="Arial" panose="020B0604020202020204" pitchFamily="34" charset="0"/>
              </a:rPr>
              <a:t>TM</a:t>
            </a:r>
            <a:r>
              <a:rPr lang="en-US" sz="800" dirty="0">
                <a:latin typeface="Verdana" panose="020B0604030504040204" pitchFamily="34" charset="0"/>
                <a:ea typeface="Times New Roman" panose="02020603050405020304" pitchFamily="18" charset="0"/>
                <a:cs typeface="Arial" panose="020B0604020202020204" pitchFamily="34" charset="0"/>
              </a:rPr>
              <a:t> of Migration to Microsoft Azure SQL Managed Databases,” a commissioned study conducted by Forrester Consulting on behalf of Microsoft, March 2020.</a:t>
            </a:r>
            <a:endParaRPr lang="en-US" sz="10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6507526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ound Same Side Corner Rectangle 69">
            <a:extLst>
              <a:ext uri="{FF2B5EF4-FFF2-40B4-BE49-F238E27FC236}">
                <a16:creationId xmlns:a16="http://schemas.microsoft.com/office/drawing/2014/main" id="{B0311C4F-E4DD-254B-9463-76C18CB3AE8E}"/>
              </a:ext>
              <a:ext uri="{C183D7F6-B498-43B3-948B-1728B52AA6E4}">
                <adec:decorative xmlns:adec="http://schemas.microsoft.com/office/drawing/2017/decorative" val="1"/>
              </a:ext>
            </a:extLst>
          </p:cNvPr>
          <p:cNvSpPr/>
          <p:nvPr/>
        </p:nvSpPr>
        <p:spPr>
          <a:xfrm>
            <a:off x="6187809" y="585788"/>
            <a:ext cx="5421579" cy="6272211"/>
          </a:xfrm>
          <a:prstGeom prst="round2SameRect">
            <a:avLst>
              <a:gd name="adj1" fmla="val 2753"/>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a:xfrm>
            <a:off x="588263" y="457200"/>
            <a:ext cx="5154169" cy="553998"/>
          </a:xfrm>
        </p:spPr>
        <p:txBody>
          <a:bodyPr/>
          <a:lstStyle/>
          <a:p>
            <a:r>
              <a:rPr lang="en-US" sz="3600" spc="0" dirty="0">
                <a:latin typeface="Segoe UI Semibold" panose="020B0502040204020203" pitchFamily="34" charset="0"/>
                <a:cs typeface="Segoe UI Semibold" panose="020B0502040204020203" pitchFamily="34" charset="0"/>
              </a:rPr>
              <a:t>SQL Managed Instance is Azure Arc enabled</a:t>
            </a:r>
            <a:endParaRPr lang="en-US" dirty="0">
              <a:highlight>
                <a:srgbClr val="FFFF00"/>
              </a:highlight>
            </a:endParaRPr>
          </a:p>
        </p:txBody>
      </p:sp>
      <p:sp>
        <p:nvSpPr>
          <p:cNvPr id="132" name="Text Placeholder 3">
            <a:extLst>
              <a:ext uri="{FF2B5EF4-FFF2-40B4-BE49-F238E27FC236}">
                <a16:creationId xmlns:a16="http://schemas.microsoft.com/office/drawing/2014/main" id="{21573822-534B-A94E-A6D6-1A4BD7455280}"/>
              </a:ext>
            </a:extLst>
          </p:cNvPr>
          <p:cNvSpPr txBox="1">
            <a:spLocks/>
          </p:cNvSpPr>
          <p:nvPr/>
        </p:nvSpPr>
        <p:spPr>
          <a:xfrm>
            <a:off x="598950" y="1774696"/>
            <a:ext cx="5825789"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400" fontAlgn="base">
              <a:lnSpc>
                <a:spcPct val="100000"/>
              </a:lnSpc>
              <a:spcBef>
                <a:spcPts val="0"/>
              </a:spcBef>
              <a:buSzTx/>
              <a:defRPr/>
            </a:pPr>
            <a:r>
              <a:rPr lang="en-US" dirty="0">
                <a:solidFill>
                  <a:prstClr val="black"/>
                </a:solidFill>
                <a:latin typeface="Segoe UI" panose="020B0502040204020203" pitchFamily="34" charset="0"/>
                <a:cs typeface="+mn-cs"/>
              </a:rPr>
              <a:t>Some scenarios may require a hybrid approach:</a:t>
            </a:r>
          </a:p>
        </p:txBody>
      </p:sp>
      <p:sp>
        <p:nvSpPr>
          <p:cNvPr id="133" name="Content Placeholder 9">
            <a:extLst>
              <a:ext uri="{FF2B5EF4-FFF2-40B4-BE49-F238E27FC236}">
                <a16:creationId xmlns:a16="http://schemas.microsoft.com/office/drawing/2014/main" id="{73943E0F-AF24-1B4A-BBA2-773E5E3DEA3F}"/>
              </a:ext>
            </a:extLst>
          </p:cNvPr>
          <p:cNvSpPr txBox="1">
            <a:spLocks/>
          </p:cNvSpPr>
          <p:nvPr/>
        </p:nvSpPr>
        <p:spPr>
          <a:xfrm>
            <a:off x="585216" y="2276361"/>
            <a:ext cx="1852771" cy="276999"/>
          </a:xfrm>
          <a:prstGeom prst="rect">
            <a:avLst/>
          </a:prstGeom>
          <a:no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472"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ko-KR" sz="1800" b="1" i="0" u="none" strike="noStrike" kern="1200" cap="none" spc="0" normalizeH="0" baseline="0" noProof="0" dirty="0">
                <a:ln>
                  <a:noFill/>
                </a:ln>
                <a:solidFill>
                  <a:schemeClr val="accent1"/>
                </a:solidFill>
                <a:effectLst/>
                <a:uLnTx/>
                <a:uFillTx/>
                <a:latin typeface="Segoe UI"/>
                <a:ea typeface="+mn-ea"/>
                <a:cs typeface="Segoe UI" pitchFamily="34" charset="0"/>
              </a:rPr>
              <a:t>Data latency</a:t>
            </a:r>
          </a:p>
        </p:txBody>
      </p:sp>
      <p:sp>
        <p:nvSpPr>
          <p:cNvPr id="134" name="Content Placeholder 10">
            <a:extLst>
              <a:ext uri="{FF2B5EF4-FFF2-40B4-BE49-F238E27FC236}">
                <a16:creationId xmlns:a16="http://schemas.microsoft.com/office/drawing/2014/main" id="{E4684BB0-8585-E84A-9629-AFD16412243F}"/>
              </a:ext>
            </a:extLst>
          </p:cNvPr>
          <p:cNvSpPr txBox="1">
            <a:spLocks/>
          </p:cNvSpPr>
          <p:nvPr/>
        </p:nvSpPr>
        <p:spPr>
          <a:xfrm>
            <a:off x="585216" y="2639374"/>
            <a:ext cx="1566481" cy="276999"/>
          </a:xfrm>
          <a:prstGeom prst="rect">
            <a:avLst/>
          </a:prstGeom>
          <a:no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472"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ko-KR" sz="1800" b="1" i="0" u="none" strike="noStrike" kern="1200" cap="none" spc="0" normalizeH="0" baseline="0" noProof="0" dirty="0">
                <a:ln>
                  <a:noFill/>
                </a:ln>
                <a:solidFill>
                  <a:schemeClr val="accent1"/>
                </a:solidFill>
                <a:effectLst/>
                <a:uLnTx/>
                <a:uFillTx/>
                <a:latin typeface="Segoe UI"/>
                <a:ea typeface="+mn-ea"/>
                <a:cs typeface="Segoe UI" pitchFamily="34" charset="0"/>
              </a:rPr>
              <a:t>Regulations</a:t>
            </a:r>
          </a:p>
        </p:txBody>
      </p:sp>
      <p:sp>
        <p:nvSpPr>
          <p:cNvPr id="135" name="Content Placeholder 11">
            <a:extLst>
              <a:ext uri="{FF2B5EF4-FFF2-40B4-BE49-F238E27FC236}">
                <a16:creationId xmlns:a16="http://schemas.microsoft.com/office/drawing/2014/main" id="{2945A55F-F191-8945-BDDC-8FB86471DF57}"/>
              </a:ext>
            </a:extLst>
          </p:cNvPr>
          <p:cNvSpPr txBox="1">
            <a:spLocks/>
          </p:cNvSpPr>
          <p:nvPr/>
        </p:nvSpPr>
        <p:spPr>
          <a:xfrm>
            <a:off x="585216" y="3002387"/>
            <a:ext cx="3315083" cy="276999"/>
          </a:xfrm>
          <a:prstGeom prst="rect">
            <a:avLst/>
          </a:prstGeom>
          <a:no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472"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ko-KR" sz="1800" b="1" i="0" u="none" strike="noStrike" kern="1200" cap="none" spc="0" normalizeH="0" baseline="0" noProof="0" dirty="0">
                <a:ln>
                  <a:noFill/>
                </a:ln>
                <a:solidFill>
                  <a:schemeClr val="accent1"/>
                </a:solidFill>
                <a:effectLst/>
                <a:uLnTx/>
                <a:uFillTx/>
                <a:latin typeface="Segoe UI"/>
                <a:ea typeface="+mn-ea"/>
                <a:cs typeface="Segoe UI" pitchFamily="34" charset="0"/>
              </a:rPr>
              <a:t>Distributed compute</a:t>
            </a:r>
          </a:p>
        </p:txBody>
      </p:sp>
      <p:sp>
        <p:nvSpPr>
          <p:cNvPr id="136" name="Content Placeholder 12">
            <a:extLst>
              <a:ext uri="{FF2B5EF4-FFF2-40B4-BE49-F238E27FC236}">
                <a16:creationId xmlns:a16="http://schemas.microsoft.com/office/drawing/2014/main" id="{967CF7CE-7A9E-9A4E-900C-8F88288C81E4}"/>
              </a:ext>
            </a:extLst>
          </p:cNvPr>
          <p:cNvSpPr txBox="1">
            <a:spLocks/>
          </p:cNvSpPr>
          <p:nvPr/>
        </p:nvSpPr>
        <p:spPr>
          <a:xfrm>
            <a:off x="585216" y="3365399"/>
            <a:ext cx="1548189" cy="276999"/>
          </a:xfrm>
          <a:prstGeom prst="rect">
            <a:avLst/>
          </a:prstGeom>
          <a:no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472"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ko-KR" sz="1800" b="1" i="0" u="none" strike="noStrike" kern="1200" cap="none" spc="0" normalizeH="0" baseline="0" noProof="0">
                <a:ln>
                  <a:noFill/>
                </a:ln>
                <a:solidFill>
                  <a:schemeClr val="accent1"/>
                </a:solidFill>
                <a:effectLst/>
                <a:uLnTx/>
                <a:uFillTx/>
                <a:latin typeface="Segoe UI"/>
                <a:ea typeface="+mn-ea"/>
                <a:cs typeface="Segoe UI" pitchFamily="34" charset="0"/>
              </a:rPr>
              <a:t>Multi-cloud</a:t>
            </a:r>
            <a:endParaRPr kumimoji="0" lang="en-US" altLang="ko-KR" sz="1800" b="1" i="0" u="none" strike="noStrike" kern="1200" cap="none" spc="0" normalizeH="0" baseline="0" noProof="0" dirty="0">
              <a:ln>
                <a:noFill/>
              </a:ln>
              <a:solidFill>
                <a:schemeClr val="accent1"/>
              </a:solidFill>
              <a:effectLst/>
              <a:uLnTx/>
              <a:uFillTx/>
              <a:latin typeface="Segoe UI"/>
              <a:ea typeface="+mn-ea"/>
              <a:cs typeface="Segoe UI" pitchFamily="34" charset="0"/>
            </a:endParaRPr>
          </a:p>
        </p:txBody>
      </p:sp>
      <p:sp>
        <p:nvSpPr>
          <p:cNvPr id="137" name="Content Placeholder 13">
            <a:extLst>
              <a:ext uri="{FF2B5EF4-FFF2-40B4-BE49-F238E27FC236}">
                <a16:creationId xmlns:a16="http://schemas.microsoft.com/office/drawing/2014/main" id="{5098B29A-3940-F64A-A957-53503B5FB7F7}"/>
              </a:ext>
            </a:extLst>
          </p:cNvPr>
          <p:cNvSpPr txBox="1">
            <a:spLocks/>
          </p:cNvSpPr>
          <p:nvPr/>
        </p:nvSpPr>
        <p:spPr>
          <a:xfrm>
            <a:off x="599827" y="3955117"/>
            <a:ext cx="5288910"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fontAlgn="base">
              <a:spcBef>
                <a:spcPts val="0"/>
              </a:spcBef>
              <a:buSzTx/>
              <a:buFont typeface="Wingdings" panose="05000000000000000000" pitchFamily="2" charset="2"/>
              <a:buNone/>
              <a:defRPr/>
            </a:pPr>
            <a:r>
              <a:rPr lang="en-US" sz="1800" dirty="0">
                <a:solidFill>
                  <a:prstClr val="black"/>
                </a:solidFill>
                <a:latin typeface="Segoe UI" panose="020B0502040204020203" pitchFamily="34" charset="0"/>
                <a:cs typeface="+mn-cs"/>
              </a:rPr>
              <a:t>Bring Azure innovation and cloud benefits on-premises, multi-cloud, and at the edge with Azure Arc enabled SQL Managed Instance</a:t>
            </a:r>
            <a:endParaRPr lang="en-US" sz="1800" dirty="0">
              <a:solidFill>
                <a:prstClr val="black"/>
              </a:solidFill>
              <a:latin typeface="Segoe UI"/>
              <a:cs typeface="+mn-cs"/>
            </a:endParaRPr>
          </a:p>
        </p:txBody>
      </p:sp>
      <p:sp>
        <p:nvSpPr>
          <p:cNvPr id="139" name="Content Placeholder 15">
            <a:extLst>
              <a:ext uri="{FF2B5EF4-FFF2-40B4-BE49-F238E27FC236}">
                <a16:creationId xmlns:a16="http://schemas.microsoft.com/office/drawing/2014/main" id="{E0E081E8-B781-DD46-B84A-00BF9395FB50}"/>
              </a:ext>
            </a:extLst>
          </p:cNvPr>
          <p:cNvSpPr txBox="1">
            <a:spLocks/>
          </p:cNvSpPr>
          <p:nvPr/>
        </p:nvSpPr>
        <p:spPr>
          <a:xfrm>
            <a:off x="585216" y="5106627"/>
            <a:ext cx="5065776" cy="64633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spcAft>
                <a:spcPts val="600"/>
              </a:spcAft>
              <a:buSzTx/>
              <a:buFont typeface="Wingdings" panose="05000000000000000000" pitchFamily="2" charset="2"/>
              <a:buNone/>
              <a:defRPr/>
            </a:pPr>
            <a:r>
              <a:rPr lang="en-US" sz="1400" b="1" dirty="0">
                <a:solidFill>
                  <a:schemeClr val="accent1"/>
                </a:solidFill>
                <a:latin typeface="+mn-lt"/>
                <a:cs typeface="+mn-cs"/>
              </a:rPr>
              <a:t>“I really like the SQL version control, which helps reduce the time that senior administrators must spend upgrading all those different versions.”</a:t>
            </a:r>
          </a:p>
        </p:txBody>
      </p:sp>
      <p:sp>
        <p:nvSpPr>
          <p:cNvPr id="141" name="Content Placeholder 18">
            <a:extLst>
              <a:ext uri="{FF2B5EF4-FFF2-40B4-BE49-F238E27FC236}">
                <a16:creationId xmlns:a16="http://schemas.microsoft.com/office/drawing/2014/main" id="{0C83E8A4-52F4-0042-9ABE-E83C25A29244}"/>
              </a:ext>
            </a:extLst>
          </p:cNvPr>
          <p:cNvSpPr txBox="1">
            <a:spLocks/>
          </p:cNvSpPr>
          <p:nvPr/>
        </p:nvSpPr>
        <p:spPr>
          <a:xfrm>
            <a:off x="598208" y="5785188"/>
            <a:ext cx="4357839" cy="18466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spcAft>
                <a:spcPts val="600"/>
              </a:spcAft>
              <a:buSzTx/>
              <a:buFont typeface="Wingdings" panose="05000000000000000000" pitchFamily="2" charset="2"/>
              <a:buNone/>
              <a:defRPr/>
            </a:pPr>
            <a:r>
              <a:rPr lang="en-US" sz="1200" i="1" dirty="0">
                <a:solidFill>
                  <a:srgbClr val="0078D4"/>
                </a:solidFill>
                <a:latin typeface="Segoe UI"/>
                <a:cs typeface="+mn-cs"/>
              </a:rPr>
              <a:t>Kristina Melo</a:t>
            </a:r>
            <a:r>
              <a:rPr lang="pt-BR" sz="1200" i="1" dirty="0">
                <a:solidFill>
                  <a:srgbClr val="0078D4"/>
                </a:solidFill>
                <a:latin typeface="Segoe UI"/>
                <a:cs typeface="+mn-cs"/>
              </a:rPr>
              <a:t>, IT Manager, Ferguson </a:t>
            </a:r>
            <a:r>
              <a:rPr lang="pt-BR" sz="1200" i="1" dirty="0" err="1">
                <a:solidFill>
                  <a:srgbClr val="0078D4"/>
                </a:solidFill>
                <a:latin typeface="Segoe UI"/>
                <a:cs typeface="+mn-cs"/>
              </a:rPr>
              <a:t>Enterprises</a:t>
            </a:r>
            <a:endParaRPr lang="en-US" sz="1200" i="1" dirty="0">
              <a:solidFill>
                <a:srgbClr val="0078D4"/>
              </a:solidFill>
              <a:latin typeface="Segoe UI"/>
              <a:cs typeface="+mn-cs"/>
            </a:endParaRPr>
          </a:p>
        </p:txBody>
      </p:sp>
      <p:sp>
        <p:nvSpPr>
          <p:cNvPr id="142" name="Content Placeholder 19">
            <a:extLst>
              <a:ext uri="{FF2B5EF4-FFF2-40B4-BE49-F238E27FC236}">
                <a16:creationId xmlns:a16="http://schemas.microsoft.com/office/drawing/2014/main" id="{11D4A349-E634-8F41-83E3-394DB0556765}"/>
              </a:ext>
            </a:extLst>
          </p:cNvPr>
          <p:cNvSpPr txBox="1">
            <a:spLocks/>
          </p:cNvSpPr>
          <p:nvPr/>
        </p:nvSpPr>
        <p:spPr>
          <a:xfrm>
            <a:off x="7628046" y="957301"/>
            <a:ext cx="2582754" cy="3323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a:lnSpc>
                <a:spcPct val="90000"/>
              </a:lnSpc>
              <a:spcBef>
                <a:spcPts val="0"/>
              </a:spcBef>
              <a:spcAft>
                <a:spcPts val="600"/>
              </a:spcAft>
              <a:buSzTx/>
              <a:buFont typeface="Wingdings" panose="05000000000000000000" pitchFamily="2" charset="2"/>
              <a:buNone/>
              <a:defRPr/>
            </a:pPr>
            <a:r>
              <a:rPr lang="en-US" sz="2400" b="1" dirty="0">
                <a:solidFill>
                  <a:schemeClr val="bg1"/>
                </a:solidFill>
                <a:latin typeface="+mn-lt"/>
                <a:cs typeface="+mn-cs"/>
              </a:rPr>
              <a:t>Key Benefits</a:t>
            </a:r>
          </a:p>
        </p:txBody>
      </p:sp>
      <p:grpSp>
        <p:nvGrpSpPr>
          <p:cNvPr id="143" name="Group 142">
            <a:extLst>
              <a:ext uri="{FF2B5EF4-FFF2-40B4-BE49-F238E27FC236}">
                <a16:creationId xmlns:a16="http://schemas.microsoft.com/office/drawing/2014/main" id="{0120AE8D-3268-384F-AF16-8E3CFD3C8956}"/>
              </a:ext>
              <a:ext uri="{C183D7F6-B498-43B3-948B-1728B52AA6E4}">
                <adec:decorative xmlns:adec="http://schemas.microsoft.com/office/drawing/2017/decorative" val="1"/>
              </a:ext>
            </a:extLst>
          </p:cNvPr>
          <p:cNvGrpSpPr/>
          <p:nvPr/>
        </p:nvGrpSpPr>
        <p:grpSpPr>
          <a:xfrm>
            <a:off x="6547260" y="1863529"/>
            <a:ext cx="995065" cy="974922"/>
            <a:chOff x="5737913" y="2543671"/>
            <a:chExt cx="705976" cy="699480"/>
          </a:xfrm>
        </p:grpSpPr>
        <p:sp>
          <p:nvSpPr>
            <p:cNvPr id="144" name="Freeform 169">
              <a:extLst>
                <a:ext uri="{FF2B5EF4-FFF2-40B4-BE49-F238E27FC236}">
                  <a16:creationId xmlns:a16="http://schemas.microsoft.com/office/drawing/2014/main" id="{191243D5-7711-DD4C-94BE-90455F1F3D56}"/>
                </a:ext>
                <a:ext uri="{C183D7F6-B498-43B3-948B-1728B52AA6E4}">
                  <adec:decorative xmlns:adec="http://schemas.microsoft.com/office/drawing/2017/decorative" val="1"/>
                </a:ext>
              </a:extLst>
            </p:cNvPr>
            <p:cNvSpPr>
              <a:spLocks/>
            </p:cNvSpPr>
            <p:nvPr/>
          </p:nvSpPr>
          <p:spPr bwMode="auto">
            <a:xfrm>
              <a:off x="6227332" y="2651950"/>
              <a:ext cx="216557" cy="56521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5" name="Freeform 170">
              <a:extLst>
                <a:ext uri="{FF2B5EF4-FFF2-40B4-BE49-F238E27FC236}">
                  <a16:creationId xmlns:a16="http://schemas.microsoft.com/office/drawing/2014/main" id="{FE71E698-CF9C-474E-B6C3-074914B7C6A6}"/>
                </a:ext>
                <a:ext uri="{C183D7F6-B498-43B3-948B-1728B52AA6E4}">
                  <adec:decorative xmlns:adec="http://schemas.microsoft.com/office/drawing/2017/decorative" val="1"/>
                </a:ext>
              </a:extLst>
            </p:cNvPr>
            <p:cNvSpPr>
              <a:spLocks/>
            </p:cNvSpPr>
            <p:nvPr/>
          </p:nvSpPr>
          <p:spPr bwMode="auto">
            <a:xfrm>
              <a:off x="5737913" y="2968123"/>
              <a:ext cx="443942" cy="275028"/>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6" name="Freeform 171">
              <a:extLst>
                <a:ext uri="{FF2B5EF4-FFF2-40B4-BE49-F238E27FC236}">
                  <a16:creationId xmlns:a16="http://schemas.microsoft.com/office/drawing/2014/main" id="{3E3100EB-DD6C-B148-BB5C-BF24870B4137}"/>
                </a:ext>
                <a:ext uri="{C183D7F6-B498-43B3-948B-1728B52AA6E4}">
                  <adec:decorative xmlns:adec="http://schemas.microsoft.com/office/drawing/2017/decorative" val="1"/>
                </a:ext>
              </a:extLst>
            </p:cNvPr>
            <p:cNvSpPr>
              <a:spLocks/>
            </p:cNvSpPr>
            <p:nvPr/>
          </p:nvSpPr>
          <p:spPr bwMode="auto">
            <a:xfrm>
              <a:off x="5753072" y="2543671"/>
              <a:ext cx="526234" cy="34865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 name="Freeform 5">
              <a:extLst>
                <a:ext uri="{FF2B5EF4-FFF2-40B4-BE49-F238E27FC236}">
                  <a16:creationId xmlns:a16="http://schemas.microsoft.com/office/drawing/2014/main" id="{A19B4B3B-FA4B-6341-B01B-CE1FDC522A65}"/>
                </a:ext>
              </a:extLst>
            </p:cNvPr>
            <p:cNvSpPr/>
            <p:nvPr/>
          </p:nvSpPr>
          <p:spPr>
            <a:xfrm>
              <a:off x="5972134" y="2847048"/>
              <a:ext cx="266875" cy="194667"/>
            </a:xfrm>
            <a:custGeom>
              <a:avLst/>
              <a:gdLst>
                <a:gd name="connsiteX0" fmla="*/ 62208 w 266875"/>
                <a:gd name="connsiteY0" fmla="*/ 94818 h 194667"/>
                <a:gd name="connsiteX1" fmla="*/ 0 w 266875"/>
                <a:gd name="connsiteY1" fmla="*/ 74481 h 194667"/>
                <a:gd name="connsiteX2" fmla="*/ 0 w 266875"/>
                <a:gd name="connsiteY2" fmla="*/ 194668 h 194667"/>
                <a:gd name="connsiteX3" fmla="*/ 266875 w 266875"/>
                <a:gd name="connsiteY3" fmla="*/ 194668 h 194667"/>
                <a:gd name="connsiteX4" fmla="*/ 266875 w 266875"/>
                <a:gd name="connsiteY4" fmla="*/ 0 h 194667"/>
                <a:gd name="connsiteX5" fmla="*/ 172042 w 266875"/>
                <a:gd name="connsiteY5" fmla="*/ 419 h 194667"/>
                <a:gd name="connsiteX6" fmla="*/ 166273 w 266875"/>
                <a:gd name="connsiteY6" fmla="*/ 6132 h 194667"/>
                <a:gd name="connsiteX7" fmla="*/ 62208 w 266875"/>
                <a:gd name="connsiteY7" fmla="*/ 94818 h 1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875" h="194667">
                  <a:moveTo>
                    <a:pt x="62208" y="94818"/>
                  </a:moveTo>
                  <a:cubicBezTo>
                    <a:pt x="38919" y="94818"/>
                    <a:pt x="17414" y="87270"/>
                    <a:pt x="0" y="74481"/>
                  </a:cubicBezTo>
                  <a:lnTo>
                    <a:pt x="0" y="194668"/>
                  </a:lnTo>
                  <a:lnTo>
                    <a:pt x="266875" y="194668"/>
                  </a:lnTo>
                  <a:lnTo>
                    <a:pt x="266875" y="0"/>
                  </a:lnTo>
                  <a:lnTo>
                    <a:pt x="172042" y="419"/>
                  </a:lnTo>
                  <a:lnTo>
                    <a:pt x="166273" y="6132"/>
                  </a:lnTo>
                  <a:cubicBezTo>
                    <a:pt x="158300" y="56398"/>
                    <a:pt x="114764" y="94818"/>
                    <a:pt x="62208" y="94818"/>
                  </a:cubicBezTo>
                  <a:close/>
                </a:path>
              </a:pathLst>
            </a:custGeom>
            <a:solidFill>
              <a:schemeClr val="tx1"/>
            </a:solidFill>
            <a:ln w="5054"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6D203EC2-E62D-C848-8BC3-EC8DAFE23C23}"/>
                </a:ext>
              </a:extLst>
            </p:cNvPr>
            <p:cNvSpPr/>
            <p:nvPr/>
          </p:nvSpPr>
          <p:spPr>
            <a:xfrm>
              <a:off x="6134893" y="2805162"/>
              <a:ext cx="104064" cy="48011"/>
            </a:xfrm>
            <a:custGeom>
              <a:avLst/>
              <a:gdLst>
                <a:gd name="connsiteX0" fmla="*/ 0 w 104064"/>
                <a:gd name="connsiteY0" fmla="*/ 0 h 48011"/>
                <a:gd name="connsiteX1" fmla="*/ 3567 w 104064"/>
                <a:gd name="connsiteY1" fmla="*/ 15410 h 48011"/>
                <a:gd name="connsiteX2" fmla="*/ 4773 w 104064"/>
                <a:gd name="connsiteY2" fmla="*/ 31449 h 48011"/>
                <a:gd name="connsiteX3" fmla="*/ 3462 w 104064"/>
                <a:gd name="connsiteY3" fmla="*/ 48012 h 48011"/>
                <a:gd name="connsiteX4" fmla="*/ 104065 w 104064"/>
                <a:gd name="connsiteY4" fmla="*/ 48012 h 48011"/>
                <a:gd name="connsiteX5" fmla="*/ 104065 w 104064"/>
                <a:gd name="connsiteY5" fmla="*/ 157 h 48011"/>
                <a:gd name="connsiteX6" fmla="*/ 0 w 104064"/>
                <a:gd name="connsiteY6" fmla="*/ 0 h 4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64" h="48011">
                  <a:moveTo>
                    <a:pt x="0" y="0"/>
                  </a:moveTo>
                  <a:cubicBezTo>
                    <a:pt x="1574" y="4979"/>
                    <a:pt x="2780" y="10116"/>
                    <a:pt x="3567" y="15410"/>
                  </a:cubicBezTo>
                  <a:cubicBezTo>
                    <a:pt x="4354" y="20652"/>
                    <a:pt x="4773" y="25998"/>
                    <a:pt x="4773" y="31449"/>
                  </a:cubicBezTo>
                  <a:cubicBezTo>
                    <a:pt x="4773" y="37057"/>
                    <a:pt x="4302" y="42613"/>
                    <a:pt x="3462" y="48012"/>
                  </a:cubicBezTo>
                  <a:lnTo>
                    <a:pt x="104065" y="48012"/>
                  </a:lnTo>
                  <a:lnTo>
                    <a:pt x="104065" y="157"/>
                  </a:lnTo>
                  <a:lnTo>
                    <a:pt x="0" y="0"/>
                  </a:lnTo>
                  <a:close/>
                </a:path>
              </a:pathLst>
            </a:custGeom>
            <a:solidFill>
              <a:srgbClr val="50E6FF"/>
            </a:solidFill>
            <a:ln w="5054"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571809FF-F27A-9C4A-91FE-98E8AFC857F8}"/>
                </a:ext>
              </a:extLst>
            </p:cNvPr>
            <p:cNvSpPr/>
            <p:nvPr/>
          </p:nvSpPr>
          <p:spPr>
            <a:xfrm>
              <a:off x="5940137" y="2742480"/>
              <a:ext cx="188406" cy="188274"/>
            </a:xfrm>
            <a:custGeom>
              <a:avLst/>
              <a:gdLst>
                <a:gd name="connsiteX0" fmla="*/ 94204 w 188406"/>
                <a:gd name="connsiteY0" fmla="*/ 188274 h 188274"/>
                <a:gd name="connsiteX1" fmla="*/ 188407 w 188406"/>
                <a:gd name="connsiteY1" fmla="*/ 94137 h 188274"/>
                <a:gd name="connsiteX2" fmla="*/ 94204 w 188406"/>
                <a:gd name="connsiteY2" fmla="*/ 0 h 188274"/>
                <a:gd name="connsiteX3" fmla="*/ 0 w 188406"/>
                <a:gd name="connsiteY3" fmla="*/ 94137 h 188274"/>
                <a:gd name="connsiteX4" fmla="*/ 94204 w 188406"/>
                <a:gd name="connsiteY4" fmla="*/ 188274 h 188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06" h="188274">
                  <a:moveTo>
                    <a:pt x="94204" y="188274"/>
                  </a:moveTo>
                  <a:cubicBezTo>
                    <a:pt x="146231" y="188274"/>
                    <a:pt x="188407" y="146127"/>
                    <a:pt x="188407" y="94137"/>
                  </a:cubicBezTo>
                  <a:cubicBezTo>
                    <a:pt x="188407" y="42147"/>
                    <a:pt x="146231" y="0"/>
                    <a:pt x="94204" y="0"/>
                  </a:cubicBezTo>
                  <a:cubicBezTo>
                    <a:pt x="42176" y="0"/>
                    <a:pt x="0" y="42147"/>
                    <a:pt x="0" y="94137"/>
                  </a:cubicBezTo>
                  <a:cubicBezTo>
                    <a:pt x="0" y="146127"/>
                    <a:pt x="42176" y="188274"/>
                    <a:pt x="94204" y="188274"/>
                  </a:cubicBezTo>
                  <a:close/>
                </a:path>
              </a:pathLst>
            </a:custGeom>
            <a:solidFill>
              <a:srgbClr val="50E6FF"/>
            </a:solidFill>
            <a:ln w="505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461DDCF-4896-4946-9185-21DE686E89A4}"/>
                </a:ext>
              </a:extLst>
            </p:cNvPr>
            <p:cNvSpPr/>
            <p:nvPr/>
          </p:nvSpPr>
          <p:spPr>
            <a:xfrm>
              <a:off x="6034496" y="2765760"/>
              <a:ext cx="15945" cy="86274"/>
            </a:xfrm>
            <a:custGeom>
              <a:avLst/>
              <a:gdLst>
                <a:gd name="connsiteX0" fmla="*/ 15946 w 15945"/>
                <a:gd name="connsiteY0" fmla="*/ 0 h 86274"/>
                <a:gd name="connsiteX1" fmla="*/ 0 w 15945"/>
                <a:gd name="connsiteY1" fmla="*/ 0 h 86274"/>
                <a:gd name="connsiteX2" fmla="*/ 0 w 15945"/>
                <a:gd name="connsiteY2" fmla="*/ 86275 h 86274"/>
                <a:gd name="connsiteX3" fmla="*/ 15946 w 15945"/>
                <a:gd name="connsiteY3" fmla="*/ 86275 h 86274"/>
                <a:gd name="connsiteX4" fmla="*/ 15946 w 15945"/>
                <a:gd name="connsiteY4" fmla="*/ 0 h 86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5" h="86274">
                  <a:moveTo>
                    <a:pt x="15946" y="0"/>
                  </a:moveTo>
                  <a:lnTo>
                    <a:pt x="0" y="0"/>
                  </a:lnTo>
                  <a:lnTo>
                    <a:pt x="0" y="86275"/>
                  </a:lnTo>
                  <a:lnTo>
                    <a:pt x="15946" y="86275"/>
                  </a:lnTo>
                  <a:lnTo>
                    <a:pt x="15946" y="0"/>
                  </a:lnTo>
                  <a:close/>
                </a:path>
              </a:pathLst>
            </a:custGeom>
            <a:solidFill>
              <a:srgbClr val="0078D4"/>
            </a:solidFill>
            <a:ln w="5054"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FEE63FC-AED8-8E4A-962E-9CD2BA0A89A9}"/>
                </a:ext>
              </a:extLst>
            </p:cNvPr>
            <p:cNvSpPr/>
            <p:nvPr/>
          </p:nvSpPr>
          <p:spPr>
            <a:xfrm>
              <a:off x="5963442" y="2836081"/>
              <a:ext cx="86965" cy="15933"/>
            </a:xfrm>
            <a:custGeom>
              <a:avLst/>
              <a:gdLst>
                <a:gd name="connsiteX0" fmla="*/ 0 w 86965"/>
                <a:gd name="connsiteY0" fmla="*/ 0 h 15933"/>
                <a:gd name="connsiteX1" fmla="*/ 0 w 86965"/>
                <a:gd name="connsiteY1" fmla="*/ 15934 h 15933"/>
                <a:gd name="connsiteX2" fmla="*/ 86965 w 86965"/>
                <a:gd name="connsiteY2" fmla="*/ 15934 h 15933"/>
                <a:gd name="connsiteX3" fmla="*/ 86965 w 86965"/>
                <a:gd name="connsiteY3" fmla="*/ 0 h 15933"/>
                <a:gd name="connsiteX4" fmla="*/ 0 w 86965"/>
                <a:gd name="connsiteY4" fmla="*/ 0 h 15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5" h="15933">
                  <a:moveTo>
                    <a:pt x="0" y="0"/>
                  </a:moveTo>
                  <a:lnTo>
                    <a:pt x="0" y="15934"/>
                  </a:lnTo>
                  <a:lnTo>
                    <a:pt x="86965" y="15934"/>
                  </a:lnTo>
                  <a:lnTo>
                    <a:pt x="86965" y="0"/>
                  </a:lnTo>
                  <a:lnTo>
                    <a:pt x="0" y="0"/>
                  </a:lnTo>
                  <a:close/>
                </a:path>
              </a:pathLst>
            </a:custGeom>
            <a:solidFill>
              <a:srgbClr val="0078D4"/>
            </a:solidFill>
            <a:ln w="5054" cap="flat">
              <a:noFill/>
              <a:prstDash val="solid"/>
              <a:miter/>
            </a:ln>
          </p:spPr>
          <p:txBody>
            <a:bodyPr rtlCol="0" anchor="ctr"/>
            <a:lstStyle/>
            <a:p>
              <a:endParaRPr lang="en-US"/>
            </a:p>
          </p:txBody>
        </p:sp>
      </p:grpSp>
      <p:sp>
        <p:nvSpPr>
          <p:cNvPr id="148" name="Content Placeholder 39">
            <a:extLst>
              <a:ext uri="{FF2B5EF4-FFF2-40B4-BE49-F238E27FC236}">
                <a16:creationId xmlns:a16="http://schemas.microsoft.com/office/drawing/2014/main" id="{04A20658-E0BC-454D-BDAD-50C8ED7489BD}"/>
              </a:ext>
            </a:extLst>
          </p:cNvPr>
          <p:cNvSpPr txBox="1">
            <a:spLocks/>
          </p:cNvSpPr>
          <p:nvPr/>
        </p:nvSpPr>
        <p:spPr>
          <a:xfrm>
            <a:off x="7787705" y="1851531"/>
            <a:ext cx="2441424"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72" fontAlgn="base">
              <a:lnSpc>
                <a:spcPct val="90000"/>
              </a:lnSpc>
              <a:spcBef>
                <a:spcPct val="0"/>
              </a:spcBef>
              <a:spcAft>
                <a:spcPts val="600"/>
              </a:spcAft>
              <a:buSzTx/>
              <a:buFont typeface="Wingdings" panose="05000000000000000000" pitchFamily="2" charset="2"/>
              <a:buNone/>
              <a:defRPr/>
            </a:pPr>
            <a:r>
              <a:rPr lang="en-US" sz="2000" b="1">
                <a:solidFill>
                  <a:schemeClr val="bg1"/>
                </a:solidFill>
                <a:latin typeface="Segoe UI Semibold"/>
                <a:cs typeface="+mn-cs"/>
              </a:rPr>
              <a:t>Always current</a:t>
            </a:r>
            <a:endParaRPr lang="en-US" sz="2000" b="1" dirty="0">
              <a:solidFill>
                <a:schemeClr val="bg1"/>
              </a:solidFill>
              <a:latin typeface="Segoe UI Semibold"/>
              <a:cs typeface="+mn-cs"/>
            </a:endParaRPr>
          </a:p>
        </p:txBody>
      </p:sp>
      <p:sp>
        <p:nvSpPr>
          <p:cNvPr id="149" name="Content Placeholder 45">
            <a:extLst>
              <a:ext uri="{FF2B5EF4-FFF2-40B4-BE49-F238E27FC236}">
                <a16:creationId xmlns:a16="http://schemas.microsoft.com/office/drawing/2014/main" id="{2190E47B-C213-5946-8E6B-C7DC8F92C3A3}"/>
              </a:ext>
            </a:extLst>
          </p:cNvPr>
          <p:cNvSpPr txBox="1">
            <a:spLocks/>
          </p:cNvSpPr>
          <p:nvPr/>
        </p:nvSpPr>
        <p:spPr>
          <a:xfrm>
            <a:off x="7787705" y="2129600"/>
            <a:ext cx="3380039" cy="7478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5">
              <a:lnSpc>
                <a:spcPct val="90000"/>
              </a:lnSpc>
              <a:spcBef>
                <a:spcPts val="0"/>
              </a:spcBef>
              <a:spcAft>
                <a:spcPts val="400"/>
              </a:spcAft>
              <a:buSzTx/>
              <a:buFont typeface="Wingdings" panose="05000000000000000000" pitchFamily="2" charset="2"/>
              <a:buNone/>
              <a:defRPr/>
            </a:pPr>
            <a:r>
              <a:rPr lang="en-US" sz="1800" dirty="0">
                <a:solidFill>
                  <a:schemeClr val="bg1"/>
                </a:solidFill>
                <a:latin typeface="Segoe UI" panose="020B0502040204020203" pitchFamily="34" charset="0"/>
                <a:cs typeface="Segoe UI" panose="020B0502040204020203" pitchFamily="34" charset="0"/>
              </a:rPr>
              <a:t>Access the latest Azure features and capabilities for on-premises data workloads</a:t>
            </a:r>
          </a:p>
        </p:txBody>
      </p:sp>
      <p:grpSp>
        <p:nvGrpSpPr>
          <p:cNvPr id="150" name="Group 149">
            <a:extLst>
              <a:ext uri="{FF2B5EF4-FFF2-40B4-BE49-F238E27FC236}">
                <a16:creationId xmlns:a16="http://schemas.microsoft.com/office/drawing/2014/main" id="{57FEBB1E-0EAA-B644-B338-1DB707CE4528}"/>
              </a:ext>
              <a:ext uri="{C183D7F6-B498-43B3-948B-1728B52AA6E4}">
                <adec:decorative xmlns:adec="http://schemas.microsoft.com/office/drawing/2017/decorative" val="1"/>
              </a:ext>
            </a:extLst>
          </p:cNvPr>
          <p:cNvGrpSpPr/>
          <p:nvPr/>
        </p:nvGrpSpPr>
        <p:grpSpPr>
          <a:xfrm>
            <a:off x="6469585" y="3528732"/>
            <a:ext cx="1150415" cy="1014012"/>
            <a:chOff x="8507388" y="2477816"/>
            <a:chExt cx="859591" cy="757673"/>
          </a:xfrm>
        </p:grpSpPr>
        <p:sp>
          <p:nvSpPr>
            <p:cNvPr id="151" name="Freeform: Shape 23">
              <a:extLst>
                <a:ext uri="{FF2B5EF4-FFF2-40B4-BE49-F238E27FC236}">
                  <a16:creationId xmlns:a16="http://schemas.microsoft.com/office/drawing/2014/main" id="{8146F170-2D74-CD4A-931D-E8599BC3EFB7}"/>
                </a:ext>
                <a:ext uri="{C183D7F6-B498-43B3-948B-1728B52AA6E4}">
                  <adec:decorative xmlns:adec="http://schemas.microsoft.com/office/drawing/2017/decorative" val="1"/>
                </a:ext>
              </a:extLst>
            </p:cNvPr>
            <p:cNvSpPr/>
            <p:nvPr/>
          </p:nvSpPr>
          <p:spPr>
            <a:xfrm>
              <a:off x="8621363" y="2749937"/>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chemeClr val="bg1"/>
            </a:solidFill>
            <a:ln w="50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2" name="Freeform: Shape 24">
              <a:extLst>
                <a:ext uri="{FF2B5EF4-FFF2-40B4-BE49-F238E27FC236}">
                  <a16:creationId xmlns:a16="http://schemas.microsoft.com/office/drawing/2014/main" id="{FBDD30A8-E227-F446-AFE6-23127FD0D6E4}"/>
                </a:ext>
                <a:ext uri="{C183D7F6-B498-43B3-948B-1728B52AA6E4}">
                  <adec:decorative xmlns:adec="http://schemas.microsoft.com/office/drawing/2017/decorative" val="1"/>
                </a:ext>
              </a:extLst>
            </p:cNvPr>
            <p:cNvSpPr/>
            <p:nvPr/>
          </p:nvSpPr>
          <p:spPr>
            <a:xfrm>
              <a:off x="8507388"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chemeClr val="tx1"/>
            </a:solidFill>
            <a:ln w="50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3" name="Freeform: Shape 25">
              <a:extLst>
                <a:ext uri="{FF2B5EF4-FFF2-40B4-BE49-F238E27FC236}">
                  <a16:creationId xmlns:a16="http://schemas.microsoft.com/office/drawing/2014/main" id="{6D6BD19F-98F7-934C-98AF-4ED1A981C2AC}"/>
                </a:ext>
                <a:ext uri="{C183D7F6-B498-43B3-948B-1728B52AA6E4}">
                  <adec:decorative xmlns:adec="http://schemas.microsoft.com/office/drawing/2017/decorative" val="1"/>
                </a:ext>
              </a:extLst>
            </p:cNvPr>
            <p:cNvSpPr/>
            <p:nvPr/>
          </p:nvSpPr>
          <p:spPr>
            <a:xfrm>
              <a:off x="8548846"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4" name="Freeform: Shape 26">
              <a:extLst>
                <a:ext uri="{FF2B5EF4-FFF2-40B4-BE49-F238E27FC236}">
                  <a16:creationId xmlns:a16="http://schemas.microsoft.com/office/drawing/2014/main" id="{F08EB215-0F63-7945-A8F0-267EA530D643}"/>
                </a:ext>
                <a:ext uri="{C183D7F6-B498-43B3-948B-1728B52AA6E4}">
                  <adec:decorative xmlns:adec="http://schemas.microsoft.com/office/drawing/2017/decorative" val="1"/>
                </a:ext>
              </a:extLst>
            </p:cNvPr>
            <p:cNvSpPr/>
            <p:nvPr/>
          </p:nvSpPr>
          <p:spPr>
            <a:xfrm>
              <a:off x="9097149"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chemeClr val="tx1"/>
            </a:solidFill>
            <a:ln w="50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5" name="Freeform: Shape 27">
              <a:extLst>
                <a:ext uri="{FF2B5EF4-FFF2-40B4-BE49-F238E27FC236}">
                  <a16:creationId xmlns:a16="http://schemas.microsoft.com/office/drawing/2014/main" id="{39ACE2F7-B9A4-1845-96BC-274D76BCA6C4}"/>
                </a:ext>
                <a:ext uri="{C183D7F6-B498-43B3-948B-1728B52AA6E4}">
                  <adec:decorative xmlns:adec="http://schemas.microsoft.com/office/drawing/2017/decorative" val="1"/>
                </a:ext>
              </a:extLst>
            </p:cNvPr>
            <p:cNvSpPr/>
            <p:nvPr/>
          </p:nvSpPr>
          <p:spPr>
            <a:xfrm>
              <a:off x="9138607"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6" name="Freeform: Shape 28">
              <a:extLst>
                <a:ext uri="{FF2B5EF4-FFF2-40B4-BE49-F238E27FC236}">
                  <a16:creationId xmlns:a16="http://schemas.microsoft.com/office/drawing/2014/main" id="{645B22D1-8C11-6A4D-BDA6-5EF37BE4577F}"/>
                </a:ext>
                <a:ext uri="{C183D7F6-B498-43B3-948B-1728B52AA6E4}">
                  <adec:decorative xmlns:adec="http://schemas.microsoft.com/office/drawing/2017/decorative" val="1"/>
                </a:ext>
              </a:extLst>
            </p:cNvPr>
            <p:cNvSpPr/>
            <p:nvPr/>
          </p:nvSpPr>
          <p:spPr>
            <a:xfrm>
              <a:off x="8801953"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chemeClr val="tx1"/>
            </a:solidFill>
            <a:ln w="50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7" name="Freeform: Shape 29">
              <a:extLst>
                <a:ext uri="{FF2B5EF4-FFF2-40B4-BE49-F238E27FC236}">
                  <a16:creationId xmlns:a16="http://schemas.microsoft.com/office/drawing/2014/main" id="{ACF1D0B9-F9E5-8E4E-BE57-2121ADA283AA}"/>
                </a:ext>
                <a:ext uri="{C183D7F6-B498-43B3-948B-1728B52AA6E4}">
                  <adec:decorative xmlns:adec="http://schemas.microsoft.com/office/drawing/2017/decorative" val="1"/>
                </a:ext>
              </a:extLst>
            </p:cNvPr>
            <p:cNvSpPr/>
            <p:nvPr/>
          </p:nvSpPr>
          <p:spPr>
            <a:xfrm>
              <a:off x="8843411"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8" name="Freeform: Shape 30">
              <a:extLst>
                <a:ext uri="{FF2B5EF4-FFF2-40B4-BE49-F238E27FC236}">
                  <a16:creationId xmlns:a16="http://schemas.microsoft.com/office/drawing/2014/main" id="{766E30F4-1939-A74A-B014-8DECDEC01EBC}"/>
                </a:ext>
                <a:ext uri="{C183D7F6-B498-43B3-948B-1728B52AA6E4}">
                  <adec:decorative xmlns:adec="http://schemas.microsoft.com/office/drawing/2017/decorative" val="1"/>
                </a:ext>
              </a:extLst>
            </p:cNvPr>
            <p:cNvSpPr/>
            <p:nvPr/>
          </p:nvSpPr>
          <p:spPr>
            <a:xfrm>
              <a:off x="8597121"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9" name="Freeform: Shape 31">
              <a:extLst>
                <a:ext uri="{FF2B5EF4-FFF2-40B4-BE49-F238E27FC236}">
                  <a16:creationId xmlns:a16="http://schemas.microsoft.com/office/drawing/2014/main" id="{F826E78E-700A-AB4B-9886-DCE8C4074053}"/>
                </a:ext>
                <a:ext uri="{C183D7F6-B498-43B3-948B-1728B52AA6E4}">
                  <adec:decorative xmlns:adec="http://schemas.microsoft.com/office/drawing/2017/decorative" val="1"/>
                </a:ext>
              </a:extLst>
            </p:cNvPr>
            <p:cNvSpPr/>
            <p:nvPr/>
          </p:nvSpPr>
          <p:spPr>
            <a:xfrm>
              <a:off x="8891755"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0" name="Freeform: Shape 32">
              <a:extLst>
                <a:ext uri="{FF2B5EF4-FFF2-40B4-BE49-F238E27FC236}">
                  <a16:creationId xmlns:a16="http://schemas.microsoft.com/office/drawing/2014/main" id="{62875C2B-A5F7-5D4E-9AAC-F681D2D7A0D5}"/>
                </a:ext>
                <a:ext uri="{C183D7F6-B498-43B3-948B-1728B52AA6E4}">
                  <adec:decorative xmlns:adec="http://schemas.microsoft.com/office/drawing/2017/decorative" val="1"/>
                </a:ext>
              </a:extLst>
            </p:cNvPr>
            <p:cNvSpPr/>
            <p:nvPr/>
          </p:nvSpPr>
          <p:spPr>
            <a:xfrm>
              <a:off x="9186882" y="3093546"/>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61" name="quick setup 1" descr="quick setup">
              <a:extLst>
                <a:ext uri="{FF2B5EF4-FFF2-40B4-BE49-F238E27FC236}">
                  <a16:creationId xmlns:a16="http://schemas.microsoft.com/office/drawing/2014/main" id="{7EAA8AA2-7CAF-864E-8BC7-ECFDD881D2D1}"/>
                </a:ext>
              </a:extLst>
            </p:cNvPr>
            <p:cNvGrpSpPr>
              <a:grpSpLocks noChangeAspect="1"/>
            </p:cNvGrpSpPr>
            <p:nvPr/>
          </p:nvGrpSpPr>
          <p:grpSpPr bwMode="auto">
            <a:xfrm>
              <a:off x="8800654" y="2477816"/>
              <a:ext cx="280016" cy="281318"/>
              <a:chOff x="3422" y="784"/>
              <a:chExt cx="215" cy="216"/>
            </a:xfrm>
          </p:grpSpPr>
          <p:sp>
            <p:nvSpPr>
              <p:cNvPr id="162" name="AutoShape 46">
                <a:extLst>
                  <a:ext uri="{FF2B5EF4-FFF2-40B4-BE49-F238E27FC236}">
                    <a16:creationId xmlns:a16="http://schemas.microsoft.com/office/drawing/2014/main" id="{93960852-728E-4540-8BD7-A00534063C9F}"/>
                  </a:ext>
                  <a:ext uri="{C183D7F6-B498-43B3-948B-1728B52AA6E4}">
                    <adec:decorative xmlns:adec="http://schemas.microsoft.com/office/drawing/2017/decorative" val="1"/>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3" name="Freeform 48">
                <a:extLst>
                  <a:ext uri="{FF2B5EF4-FFF2-40B4-BE49-F238E27FC236}">
                    <a16:creationId xmlns:a16="http://schemas.microsoft.com/office/drawing/2014/main" id="{0C2AE091-2F13-DF42-B024-0CA17D365152}"/>
                  </a:ext>
                  <a:ext uri="{C183D7F6-B498-43B3-948B-1728B52AA6E4}">
                    <adec:decorative xmlns:adec="http://schemas.microsoft.com/office/drawing/2017/decorative" val="1"/>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4" name="Rectangle 49">
                <a:extLst>
                  <a:ext uri="{FF2B5EF4-FFF2-40B4-BE49-F238E27FC236}">
                    <a16:creationId xmlns:a16="http://schemas.microsoft.com/office/drawing/2014/main" id="{F7AD5296-187B-B544-9B0A-ED5348856428}"/>
                  </a:ext>
                  <a:ext uri="{C183D7F6-B498-43B3-948B-1728B52AA6E4}">
                    <adec:decorative xmlns:adec="http://schemas.microsoft.com/office/drawing/2017/decorative" val="1"/>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5" name="Freeform 50">
                <a:extLst>
                  <a:ext uri="{FF2B5EF4-FFF2-40B4-BE49-F238E27FC236}">
                    <a16:creationId xmlns:a16="http://schemas.microsoft.com/office/drawing/2014/main" id="{4F6B9D0F-15BA-C949-8B76-672D06F1328A}"/>
                  </a:ext>
                  <a:ext uri="{C183D7F6-B498-43B3-948B-1728B52AA6E4}">
                    <adec:decorative xmlns:adec="http://schemas.microsoft.com/office/drawing/2017/decorative" val="1"/>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6" name="Freeform 51">
                <a:extLst>
                  <a:ext uri="{FF2B5EF4-FFF2-40B4-BE49-F238E27FC236}">
                    <a16:creationId xmlns:a16="http://schemas.microsoft.com/office/drawing/2014/main" id="{20719AAD-A0D1-294E-A7DF-6317405DE75F}"/>
                  </a:ext>
                  <a:ext uri="{C183D7F6-B498-43B3-948B-1728B52AA6E4}">
                    <adec:decorative xmlns:adec="http://schemas.microsoft.com/office/drawing/2017/decorative" val="1"/>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sp>
        <p:nvSpPr>
          <p:cNvPr id="167" name="Content Placeholder 46">
            <a:extLst>
              <a:ext uri="{FF2B5EF4-FFF2-40B4-BE49-F238E27FC236}">
                <a16:creationId xmlns:a16="http://schemas.microsoft.com/office/drawing/2014/main" id="{F7359D29-8ACB-F741-A96B-7F9A3CE306CE}"/>
              </a:ext>
            </a:extLst>
          </p:cNvPr>
          <p:cNvSpPr txBox="1">
            <a:spLocks/>
          </p:cNvSpPr>
          <p:nvPr/>
        </p:nvSpPr>
        <p:spPr>
          <a:xfrm>
            <a:off x="7787705" y="3497842"/>
            <a:ext cx="1582059"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72" fontAlgn="base">
              <a:lnSpc>
                <a:spcPct val="90000"/>
              </a:lnSpc>
              <a:spcBef>
                <a:spcPct val="0"/>
              </a:spcBef>
              <a:spcAft>
                <a:spcPts val="600"/>
              </a:spcAft>
              <a:buSzTx/>
              <a:buFont typeface="Wingdings" panose="05000000000000000000" pitchFamily="2" charset="2"/>
              <a:buNone/>
              <a:defRPr/>
            </a:pPr>
            <a:r>
              <a:rPr lang="en-US" sz="2000" dirty="0">
                <a:solidFill>
                  <a:schemeClr val="bg1"/>
                </a:solidFill>
                <a:latin typeface="Segoe UI Semibold"/>
                <a:cs typeface="Segoe UI" pitchFamily="34" charset="0"/>
              </a:rPr>
              <a:t>Elastic scale</a:t>
            </a:r>
          </a:p>
        </p:txBody>
      </p:sp>
      <p:sp>
        <p:nvSpPr>
          <p:cNvPr id="168" name="Text Placeholder 5">
            <a:extLst>
              <a:ext uri="{FF2B5EF4-FFF2-40B4-BE49-F238E27FC236}">
                <a16:creationId xmlns:a16="http://schemas.microsoft.com/office/drawing/2014/main" id="{F04274A9-A078-5143-AFA5-6C95F7D9AAAB}"/>
              </a:ext>
            </a:extLst>
          </p:cNvPr>
          <p:cNvSpPr txBox="1">
            <a:spLocks/>
          </p:cNvSpPr>
          <p:nvPr/>
        </p:nvSpPr>
        <p:spPr>
          <a:xfrm>
            <a:off x="7787705" y="3798688"/>
            <a:ext cx="3021552" cy="7478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5">
              <a:lnSpc>
                <a:spcPct val="90000"/>
              </a:lnSpc>
              <a:spcBef>
                <a:spcPts val="0"/>
              </a:spcBef>
              <a:spcAft>
                <a:spcPts val="400"/>
              </a:spcAft>
              <a:buSzTx/>
              <a:buFont typeface="Wingdings" panose="05000000000000000000" pitchFamily="2" charset="2"/>
              <a:buNone/>
              <a:defRPr/>
            </a:pPr>
            <a:r>
              <a:rPr lang="en-US" sz="1800" dirty="0">
                <a:solidFill>
                  <a:schemeClr val="bg1"/>
                </a:solidFill>
                <a:latin typeface="Segoe UI" panose="020B0502040204020203" pitchFamily="34" charset="0"/>
                <a:cs typeface="Segoe UI" panose="020B0502040204020203" pitchFamily="34" charset="0"/>
              </a:rPr>
              <a:t>Dynamically scale up or out your data workloads based on capacity</a:t>
            </a:r>
          </a:p>
        </p:txBody>
      </p:sp>
      <p:grpSp>
        <p:nvGrpSpPr>
          <p:cNvPr id="169" name="Group 168">
            <a:extLst>
              <a:ext uri="{FF2B5EF4-FFF2-40B4-BE49-F238E27FC236}">
                <a16:creationId xmlns:a16="http://schemas.microsoft.com/office/drawing/2014/main" id="{97E22001-D34C-7E4B-83CD-62145ADD3D68}"/>
              </a:ext>
              <a:ext uri="{C183D7F6-B498-43B3-948B-1728B52AA6E4}">
                <adec:decorative xmlns:adec="http://schemas.microsoft.com/office/drawing/2017/decorative" val="1"/>
              </a:ext>
            </a:extLst>
          </p:cNvPr>
          <p:cNvGrpSpPr/>
          <p:nvPr/>
        </p:nvGrpSpPr>
        <p:grpSpPr>
          <a:xfrm>
            <a:off x="6553210" y="5150390"/>
            <a:ext cx="983164" cy="1071783"/>
            <a:chOff x="7598738" y="5494718"/>
            <a:chExt cx="471619" cy="581070"/>
          </a:xfrm>
        </p:grpSpPr>
        <p:grpSp>
          <p:nvGrpSpPr>
            <p:cNvPr id="170" name="decentralized identity" descr="decentralized identity">
              <a:extLst>
                <a:ext uri="{FF2B5EF4-FFF2-40B4-BE49-F238E27FC236}">
                  <a16:creationId xmlns:a16="http://schemas.microsoft.com/office/drawing/2014/main" id="{D85F89BA-07D9-2749-8A64-E7A25A513BA4}"/>
                </a:ext>
              </a:extLst>
            </p:cNvPr>
            <p:cNvGrpSpPr/>
            <p:nvPr/>
          </p:nvGrpSpPr>
          <p:grpSpPr>
            <a:xfrm>
              <a:off x="7598738" y="5494718"/>
              <a:ext cx="471619" cy="581070"/>
              <a:chOff x="7299144" y="3026630"/>
              <a:chExt cx="411707" cy="458859"/>
            </a:xfrm>
          </p:grpSpPr>
          <p:sp>
            <p:nvSpPr>
              <p:cNvPr id="177" name="Freeform: Shape 66">
                <a:extLst>
                  <a:ext uri="{FF2B5EF4-FFF2-40B4-BE49-F238E27FC236}">
                    <a16:creationId xmlns:a16="http://schemas.microsoft.com/office/drawing/2014/main" id="{A139D704-9EDF-7342-ABC9-B07A9BAB5472}"/>
                  </a:ext>
                  <a:ext uri="{C183D7F6-B498-43B3-948B-1728B52AA6E4}">
                    <adec:decorative xmlns:adec="http://schemas.microsoft.com/office/drawing/2017/decorative" val="1"/>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78" name="Freeform: Shape 67">
                <a:extLst>
                  <a:ext uri="{FF2B5EF4-FFF2-40B4-BE49-F238E27FC236}">
                    <a16:creationId xmlns:a16="http://schemas.microsoft.com/office/drawing/2014/main" id="{9BFE0EE2-F43C-8047-998D-0C8AADEBD969}"/>
                  </a:ext>
                  <a:ext uri="{C183D7F6-B498-43B3-948B-1728B52AA6E4}">
                    <adec:decorative xmlns:adec="http://schemas.microsoft.com/office/drawing/2017/decorative" val="1"/>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chemeClr val="tx1"/>
              </a:solidFill>
              <a:ln w="47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79" name="Freeform: Shape 68">
                <a:extLst>
                  <a:ext uri="{FF2B5EF4-FFF2-40B4-BE49-F238E27FC236}">
                    <a16:creationId xmlns:a16="http://schemas.microsoft.com/office/drawing/2014/main" id="{94BBC64E-A014-C344-8789-2600A35E3CED}"/>
                  </a:ext>
                  <a:ext uri="{C183D7F6-B498-43B3-948B-1728B52AA6E4}">
                    <adec:decorative xmlns:adec="http://schemas.microsoft.com/office/drawing/2017/decorative" val="1"/>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chemeClr val="tx1"/>
              </a:solidFill>
              <a:ln w="47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0" name="Freeform: Shape 70">
                <a:extLst>
                  <a:ext uri="{FF2B5EF4-FFF2-40B4-BE49-F238E27FC236}">
                    <a16:creationId xmlns:a16="http://schemas.microsoft.com/office/drawing/2014/main" id="{82416D5B-C674-0641-BCC8-A5B8CCBBFE1A}"/>
                  </a:ext>
                  <a:ext uri="{C183D7F6-B498-43B3-948B-1728B52AA6E4}">
                    <adec:decorative xmlns:adec="http://schemas.microsoft.com/office/drawing/2017/decorative" val="1"/>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chemeClr val="tx1"/>
              </a:solidFill>
              <a:ln w="47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1" name="Freeform: Shape 72">
                <a:extLst>
                  <a:ext uri="{FF2B5EF4-FFF2-40B4-BE49-F238E27FC236}">
                    <a16:creationId xmlns:a16="http://schemas.microsoft.com/office/drawing/2014/main" id="{2FB49659-1194-6E4B-9D77-31D8A90742F9}"/>
                  </a:ext>
                  <a:ext uri="{C183D7F6-B498-43B3-948B-1728B52AA6E4}">
                    <adec:decorative xmlns:adec="http://schemas.microsoft.com/office/drawing/2017/decorative" val="1"/>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chemeClr val="tx1"/>
              </a:solidFill>
              <a:ln w="47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2" name="Freeform: Shape 73">
                <a:extLst>
                  <a:ext uri="{FF2B5EF4-FFF2-40B4-BE49-F238E27FC236}">
                    <a16:creationId xmlns:a16="http://schemas.microsoft.com/office/drawing/2014/main" id="{C2AB45D8-2D40-FD4F-A8C0-E3C014F9302F}"/>
                  </a:ext>
                  <a:ext uri="{C183D7F6-B498-43B3-948B-1728B52AA6E4}">
                    <adec:decorative xmlns:adec="http://schemas.microsoft.com/office/drawing/2017/decorative" val="1"/>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chemeClr val="tx1"/>
              </a:solidFill>
              <a:ln w="47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3" name="Freeform: Shape 75">
                <a:extLst>
                  <a:ext uri="{FF2B5EF4-FFF2-40B4-BE49-F238E27FC236}">
                    <a16:creationId xmlns:a16="http://schemas.microsoft.com/office/drawing/2014/main" id="{572BEA8D-E710-8F4E-AF48-FFBCA42838F0}"/>
                  </a:ext>
                  <a:ext uri="{C183D7F6-B498-43B3-948B-1728B52AA6E4}">
                    <adec:decorative xmlns:adec="http://schemas.microsoft.com/office/drawing/2017/decorative" val="1"/>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chemeClr val="tx1"/>
              </a:solidFill>
              <a:ln w="47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171" name="Group 170">
              <a:extLst>
                <a:ext uri="{FF2B5EF4-FFF2-40B4-BE49-F238E27FC236}">
                  <a16:creationId xmlns:a16="http://schemas.microsoft.com/office/drawing/2014/main" id="{16439128-4A46-8C4F-B6DB-5BF0913DD705}"/>
                </a:ext>
              </a:extLst>
            </p:cNvPr>
            <p:cNvGrpSpPr/>
            <p:nvPr/>
          </p:nvGrpSpPr>
          <p:grpSpPr>
            <a:xfrm>
              <a:off x="7686665" y="5717140"/>
              <a:ext cx="280362" cy="113911"/>
              <a:chOff x="1954412" y="2652778"/>
              <a:chExt cx="419935" cy="146289"/>
            </a:xfrm>
          </p:grpSpPr>
          <p:sp>
            <p:nvSpPr>
              <p:cNvPr id="172" name="Freeform: Shape 61">
                <a:extLst>
                  <a:ext uri="{FF2B5EF4-FFF2-40B4-BE49-F238E27FC236}">
                    <a16:creationId xmlns:a16="http://schemas.microsoft.com/office/drawing/2014/main" id="{C20ED9CF-F7FB-D847-9725-5B16F584DF56}"/>
                  </a:ext>
                  <a:ext uri="{C183D7F6-B498-43B3-948B-1728B52AA6E4}">
                    <adec:decorative xmlns:adec="http://schemas.microsoft.com/office/drawing/2017/decorative" val="1"/>
                  </a:ext>
                </a:extLst>
              </p:cNvPr>
              <p:cNvSpPr/>
              <p:nvPr/>
            </p:nvSpPr>
            <p:spPr>
              <a:xfrm>
                <a:off x="1954412" y="2652778"/>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chemeClr val="bg1"/>
              </a:solidFill>
              <a:ln w="422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3" name="Group 172">
                <a:extLst>
                  <a:ext uri="{FF2B5EF4-FFF2-40B4-BE49-F238E27FC236}">
                    <a16:creationId xmlns:a16="http://schemas.microsoft.com/office/drawing/2014/main" id="{94129EC1-9417-5748-B871-337F51F46F40}"/>
                  </a:ext>
                </a:extLst>
              </p:cNvPr>
              <p:cNvGrpSpPr/>
              <p:nvPr/>
            </p:nvGrpSpPr>
            <p:grpSpPr>
              <a:xfrm>
                <a:off x="2165589" y="2658178"/>
                <a:ext cx="208758" cy="139791"/>
                <a:chOff x="2222738" y="2658178"/>
                <a:chExt cx="391875" cy="262412"/>
              </a:xfrm>
            </p:grpSpPr>
            <p:sp>
              <p:nvSpPr>
                <p:cNvPr id="174" name="Rectangle 173">
                  <a:extLst>
                    <a:ext uri="{FF2B5EF4-FFF2-40B4-BE49-F238E27FC236}">
                      <a16:creationId xmlns:a16="http://schemas.microsoft.com/office/drawing/2014/main" id="{B68EEEF8-FEBD-4145-928A-6F5CDCE8D74B}"/>
                    </a:ext>
                    <a:ext uri="{C183D7F6-B498-43B3-948B-1728B52AA6E4}">
                      <adec:decorative xmlns:adec="http://schemas.microsoft.com/office/drawing/2017/decorative" val="1"/>
                    </a:ext>
                  </a:extLst>
                </p:cNvPr>
                <p:cNvSpPr/>
                <p:nvPr/>
              </p:nvSpPr>
              <p:spPr bwMode="auto">
                <a:xfrm>
                  <a:off x="2222738" y="2658178"/>
                  <a:ext cx="391875"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ectangle 174">
                  <a:extLst>
                    <a:ext uri="{FF2B5EF4-FFF2-40B4-BE49-F238E27FC236}">
                      <a16:creationId xmlns:a16="http://schemas.microsoft.com/office/drawing/2014/main" id="{A623B132-8DE8-F24D-9A03-2053D0F11727}"/>
                    </a:ext>
                    <a:ext uri="{C183D7F6-B498-43B3-948B-1728B52AA6E4}">
                      <adec:decorative xmlns:adec="http://schemas.microsoft.com/office/drawing/2017/decorative" val="1"/>
                    </a:ext>
                  </a:extLst>
                </p:cNvPr>
                <p:cNvSpPr/>
                <p:nvPr/>
              </p:nvSpPr>
              <p:spPr bwMode="auto">
                <a:xfrm>
                  <a:off x="2222738" y="2766525"/>
                  <a:ext cx="391875"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B643A096-B516-9E40-B784-9674EF03DF47}"/>
                    </a:ext>
                    <a:ext uri="{C183D7F6-B498-43B3-948B-1728B52AA6E4}">
                      <adec:decorative xmlns:adec="http://schemas.microsoft.com/office/drawing/2017/decorative" val="1"/>
                    </a:ext>
                  </a:extLst>
                </p:cNvPr>
                <p:cNvSpPr/>
                <p:nvPr/>
              </p:nvSpPr>
              <p:spPr bwMode="auto">
                <a:xfrm>
                  <a:off x="2222738" y="2874871"/>
                  <a:ext cx="391875"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84" name="Content Placeholder 9">
            <a:extLst>
              <a:ext uri="{FF2B5EF4-FFF2-40B4-BE49-F238E27FC236}">
                <a16:creationId xmlns:a16="http://schemas.microsoft.com/office/drawing/2014/main" id="{2F24B3A8-95FE-4049-9D07-9C264884F223}"/>
              </a:ext>
            </a:extLst>
          </p:cNvPr>
          <p:cNvSpPr txBox="1">
            <a:spLocks/>
          </p:cNvSpPr>
          <p:nvPr/>
        </p:nvSpPr>
        <p:spPr>
          <a:xfrm>
            <a:off x="7787705" y="5170677"/>
            <a:ext cx="2516486"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72" fontAlgn="base">
              <a:lnSpc>
                <a:spcPct val="90000"/>
              </a:lnSpc>
              <a:spcBef>
                <a:spcPct val="0"/>
              </a:spcBef>
              <a:spcAft>
                <a:spcPts val="600"/>
              </a:spcAft>
              <a:buSzTx/>
              <a:buFont typeface="Wingdings" panose="05000000000000000000" pitchFamily="2" charset="2"/>
              <a:buNone/>
              <a:defRPr/>
            </a:pPr>
            <a:r>
              <a:rPr lang="en-US" sz="2000">
                <a:solidFill>
                  <a:schemeClr val="bg1"/>
                </a:solidFill>
                <a:latin typeface="Segoe UI Semibold"/>
                <a:cs typeface="Segoe UI" pitchFamily="34" charset="0"/>
              </a:rPr>
              <a:t>Unified management</a:t>
            </a:r>
            <a:endParaRPr lang="en-US" sz="2000" dirty="0">
              <a:solidFill>
                <a:schemeClr val="bg1"/>
              </a:solidFill>
              <a:latin typeface="Segoe UI Semibold"/>
              <a:cs typeface="Segoe UI" pitchFamily="34" charset="0"/>
            </a:endParaRPr>
          </a:p>
        </p:txBody>
      </p:sp>
      <p:sp>
        <p:nvSpPr>
          <p:cNvPr id="185" name="Content Placeholder 13">
            <a:extLst>
              <a:ext uri="{FF2B5EF4-FFF2-40B4-BE49-F238E27FC236}">
                <a16:creationId xmlns:a16="http://schemas.microsoft.com/office/drawing/2014/main" id="{8A6C6535-2920-0845-8C69-05F714D078D6}"/>
              </a:ext>
            </a:extLst>
          </p:cNvPr>
          <p:cNvSpPr txBox="1">
            <a:spLocks/>
          </p:cNvSpPr>
          <p:nvPr/>
        </p:nvSpPr>
        <p:spPr>
          <a:xfrm>
            <a:off x="7787705" y="5480013"/>
            <a:ext cx="3039046" cy="7478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5">
              <a:lnSpc>
                <a:spcPct val="90000"/>
              </a:lnSpc>
              <a:spcBef>
                <a:spcPts val="0"/>
              </a:spcBef>
              <a:spcAft>
                <a:spcPts val="400"/>
              </a:spcAft>
              <a:buSzTx/>
              <a:buFont typeface="Wingdings" panose="05000000000000000000" pitchFamily="2" charset="2"/>
              <a:buNone/>
              <a:defRPr/>
            </a:pPr>
            <a:r>
              <a:rPr lang="en-US" sz="1800" dirty="0">
                <a:solidFill>
                  <a:schemeClr val="bg1"/>
                </a:solidFill>
                <a:latin typeface="Segoe UI" panose="020B0502040204020203" pitchFamily="34" charset="0"/>
                <a:cs typeface="Segoe UI" panose="020B0502040204020203" pitchFamily="34" charset="0"/>
              </a:rPr>
              <a:t>Gain a single view of your data across on-premises and cloud environments</a:t>
            </a:r>
          </a:p>
        </p:txBody>
      </p:sp>
    </p:spTree>
    <p:extLst>
      <p:ext uri="{BB962C8B-B14F-4D97-AF65-F5344CB8AC3E}">
        <p14:creationId xmlns:p14="http://schemas.microsoft.com/office/powerpoint/2010/main" val="1509033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47E33-6AF6-4D2E-85F0-40B99B552640}"/>
              </a:ext>
            </a:extLst>
          </p:cNvPr>
          <p:cNvSpPr>
            <a:spLocks noGrp="1"/>
          </p:cNvSpPr>
          <p:nvPr>
            <p:ph type="title"/>
          </p:nvPr>
        </p:nvSpPr>
        <p:spPr>
          <a:xfrm>
            <a:off x="588263" y="457199"/>
            <a:ext cx="5752576" cy="891915"/>
          </a:xfrm>
        </p:spPr>
        <p:txBody>
          <a:bodyPr/>
          <a:lstStyle/>
          <a:p>
            <a:r>
              <a:rPr lang="en-US" dirty="0">
                <a:solidFill>
                  <a:schemeClr val="tx1"/>
                </a:solidFill>
              </a:rPr>
              <a:t>Choose the right Azure SQL database service for you</a:t>
            </a:r>
          </a:p>
        </p:txBody>
      </p:sp>
      <p:sp>
        <p:nvSpPr>
          <p:cNvPr id="11" name="TextBox 10">
            <a:extLst>
              <a:ext uri="{FF2B5EF4-FFF2-40B4-BE49-F238E27FC236}">
                <a16:creationId xmlns:a16="http://schemas.microsoft.com/office/drawing/2014/main" id="{238DC0F0-F093-4961-B499-85F1E9DA5D0A}"/>
              </a:ext>
            </a:extLst>
          </p:cNvPr>
          <p:cNvSpPr txBox="1"/>
          <p:nvPr/>
        </p:nvSpPr>
        <p:spPr>
          <a:xfrm>
            <a:off x="584200" y="1860697"/>
            <a:ext cx="4722318" cy="2492990"/>
          </a:xfrm>
          <a:prstGeom prst="rect">
            <a:avLst/>
          </a:prstGeom>
          <a:noFill/>
        </p:spPr>
        <p:txBody>
          <a:bodyPr wrap="square" lIns="0" tIns="0" rIns="0" bIns="0" rtlCol="0">
            <a:spAutoFit/>
          </a:bodyPr>
          <a:lstStyle/>
          <a:p>
            <a:r>
              <a:rPr lang="en-US" b="1" dirty="0"/>
              <a:t>Let us help point you in the right direction in three easy steps</a:t>
            </a:r>
          </a:p>
          <a:p>
            <a:endParaRPr lang="en-US" b="1" dirty="0"/>
          </a:p>
          <a:p>
            <a:pPr marL="14288" lvl="1"/>
            <a:r>
              <a:rPr lang="en-US" b="1" dirty="0">
                <a:solidFill>
                  <a:schemeClr val="accent1"/>
                </a:solidFill>
              </a:rPr>
              <a:t>1. Visit our interactive tool</a:t>
            </a:r>
          </a:p>
          <a:p>
            <a:pPr marL="14288" lvl="1"/>
            <a:endParaRPr lang="en-US" b="1" dirty="0">
              <a:solidFill>
                <a:schemeClr val="accent1"/>
              </a:solidFill>
            </a:endParaRPr>
          </a:p>
          <a:p>
            <a:pPr marL="14288" lvl="1"/>
            <a:r>
              <a:rPr lang="en-US" b="1" dirty="0">
                <a:solidFill>
                  <a:schemeClr val="accent1"/>
                </a:solidFill>
              </a:rPr>
              <a:t>2. Answer a few simple questions </a:t>
            </a:r>
          </a:p>
          <a:p>
            <a:pPr marL="14288" lvl="1"/>
            <a:endParaRPr lang="en-US" b="1" dirty="0">
              <a:solidFill>
                <a:schemeClr val="accent1"/>
              </a:solidFill>
            </a:endParaRPr>
          </a:p>
          <a:p>
            <a:pPr marL="14288" lvl="1"/>
            <a:r>
              <a:rPr lang="en-US" b="1" dirty="0">
                <a:solidFill>
                  <a:schemeClr val="accent1"/>
                </a:solidFill>
              </a:rPr>
              <a:t>3. Receive a service recommendation</a:t>
            </a:r>
          </a:p>
          <a:p>
            <a:pPr algn="l"/>
            <a:endParaRPr lang="en-US" b="1" dirty="0">
              <a:gradFill>
                <a:gsLst>
                  <a:gs pos="2917">
                    <a:schemeClr val="tx1"/>
                  </a:gs>
                  <a:gs pos="30000">
                    <a:schemeClr val="tx1"/>
                  </a:gs>
                </a:gsLst>
                <a:lin ang="5400000" scaled="0"/>
              </a:gradFill>
            </a:endParaRPr>
          </a:p>
        </p:txBody>
      </p:sp>
      <p:sp>
        <p:nvSpPr>
          <p:cNvPr id="9" name="Title 1">
            <a:extLst>
              <a:ext uri="{FF2B5EF4-FFF2-40B4-BE49-F238E27FC236}">
                <a16:creationId xmlns:a16="http://schemas.microsoft.com/office/drawing/2014/main" id="{DA03118C-80B4-4662-8538-F387AE81E875}"/>
              </a:ext>
            </a:extLst>
          </p:cNvPr>
          <p:cNvSpPr txBox="1">
            <a:spLocks/>
          </p:cNvSpPr>
          <p:nvPr/>
        </p:nvSpPr>
        <p:spPr>
          <a:xfrm>
            <a:off x="612093" y="4612082"/>
            <a:ext cx="5623815"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solidFill>
                  <a:schemeClr val="tx1"/>
                </a:solidFill>
                <a:latin typeface="+mn-lt"/>
              </a:rPr>
              <a:t>Try it at </a:t>
            </a:r>
            <a:r>
              <a:rPr lang="en-US" sz="1800" dirty="0">
                <a:solidFill>
                  <a:schemeClr val="tx1"/>
                </a:solidFill>
                <a:latin typeface="+mn-lt"/>
                <a:hlinkClick r:id="rId3"/>
              </a:rPr>
              <a:t>aka.ms/choose_your_AzureSQL_database</a:t>
            </a:r>
            <a:endParaRPr lang="en-US" sz="1800" dirty="0">
              <a:solidFill>
                <a:schemeClr val="tx1"/>
              </a:solidFill>
              <a:latin typeface="+mn-lt"/>
            </a:endParaRPr>
          </a:p>
        </p:txBody>
      </p:sp>
      <p:pic>
        <p:nvPicPr>
          <p:cNvPr id="5" name="Picture 4" descr="Graphic depicting Azure SQL family">
            <a:extLst>
              <a:ext uri="{FF2B5EF4-FFF2-40B4-BE49-F238E27FC236}">
                <a16:creationId xmlns:a16="http://schemas.microsoft.com/office/drawing/2014/main" id="{A5DCBEBB-E0D8-4159-A32F-99DDC1C3C68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994049" y="1648917"/>
            <a:ext cx="7197951" cy="4407109"/>
          </a:xfrm>
          <a:prstGeom prst="rect">
            <a:avLst/>
          </a:prstGeom>
        </p:spPr>
      </p:pic>
    </p:spTree>
    <p:extLst>
      <p:ext uri="{BB962C8B-B14F-4D97-AF65-F5344CB8AC3E}">
        <p14:creationId xmlns:p14="http://schemas.microsoft.com/office/powerpoint/2010/main" val="133354256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F22811D6-408F-2849-AA30-3A7014378C18}"/>
              </a:ext>
              <a:ext uri="{C183D7F6-B498-43B3-948B-1728B52AA6E4}">
                <adec:decorative xmlns:adec="http://schemas.microsoft.com/office/drawing/2017/decorative" val="1"/>
              </a:ext>
            </a:extLst>
          </p:cNvPr>
          <p:cNvSpPr/>
          <p:nvPr/>
        </p:nvSpPr>
        <p:spPr>
          <a:xfrm>
            <a:off x="584200" y="1779874"/>
            <a:ext cx="3442344" cy="1248140"/>
          </a:xfrm>
          <a:prstGeom prst="roundRect">
            <a:avLst>
              <a:gd name="adj" fmla="val 1142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144B9FD2-954C-1F40-9FEB-05248E02E8F2}"/>
              </a:ext>
              <a:ext uri="{C183D7F6-B498-43B3-948B-1728B52AA6E4}">
                <adec:decorative xmlns:adec="http://schemas.microsoft.com/office/drawing/2017/decorative" val="1"/>
              </a:ext>
            </a:extLst>
          </p:cNvPr>
          <p:cNvSpPr/>
          <p:nvPr/>
        </p:nvSpPr>
        <p:spPr>
          <a:xfrm>
            <a:off x="584200" y="2582984"/>
            <a:ext cx="3442344" cy="3562984"/>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A663CB7C-4B05-CE4A-8ADD-30BDE3892269}"/>
              </a:ext>
              <a:ext uri="{C183D7F6-B498-43B3-948B-1728B52AA6E4}">
                <adec:decorative xmlns:adec="http://schemas.microsoft.com/office/drawing/2017/decorative" val="1"/>
              </a:ext>
            </a:extLst>
          </p:cNvPr>
          <p:cNvSpPr/>
          <p:nvPr/>
        </p:nvSpPr>
        <p:spPr>
          <a:xfrm>
            <a:off x="4375622" y="1779874"/>
            <a:ext cx="3442344" cy="1248140"/>
          </a:xfrm>
          <a:prstGeom prst="roundRect">
            <a:avLst>
              <a:gd name="adj" fmla="val 1142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12" name="Rounded Rectangle 11">
            <a:extLst>
              <a:ext uri="{FF2B5EF4-FFF2-40B4-BE49-F238E27FC236}">
                <a16:creationId xmlns:a16="http://schemas.microsoft.com/office/drawing/2014/main" id="{84310027-CA61-8B4C-B7CC-8B629B53FE21}"/>
              </a:ext>
              <a:ext uri="{C183D7F6-B498-43B3-948B-1728B52AA6E4}">
                <adec:decorative xmlns:adec="http://schemas.microsoft.com/office/drawing/2017/decorative" val="1"/>
              </a:ext>
            </a:extLst>
          </p:cNvPr>
          <p:cNvSpPr/>
          <p:nvPr/>
        </p:nvSpPr>
        <p:spPr>
          <a:xfrm>
            <a:off x="4375622" y="2582984"/>
            <a:ext cx="3442344" cy="3562984"/>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93FD6537-C42B-CB48-9FEE-69EE39F77253}"/>
              </a:ext>
              <a:ext uri="{C183D7F6-B498-43B3-948B-1728B52AA6E4}">
                <adec:decorative xmlns:adec="http://schemas.microsoft.com/office/drawing/2017/decorative" val="1"/>
              </a:ext>
            </a:extLst>
          </p:cNvPr>
          <p:cNvSpPr/>
          <p:nvPr/>
        </p:nvSpPr>
        <p:spPr>
          <a:xfrm>
            <a:off x="8167044" y="1779874"/>
            <a:ext cx="3442344" cy="1248140"/>
          </a:xfrm>
          <a:prstGeom prst="roundRect">
            <a:avLst>
              <a:gd name="adj" fmla="val 1142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le 14">
            <a:extLst>
              <a:ext uri="{FF2B5EF4-FFF2-40B4-BE49-F238E27FC236}">
                <a16:creationId xmlns:a16="http://schemas.microsoft.com/office/drawing/2014/main" id="{904B6031-BF5F-834E-B3F3-F07CA6570AB4}"/>
              </a:ext>
              <a:ext uri="{C183D7F6-B498-43B3-948B-1728B52AA6E4}">
                <adec:decorative xmlns:adec="http://schemas.microsoft.com/office/drawing/2017/decorative" val="1"/>
              </a:ext>
            </a:extLst>
          </p:cNvPr>
          <p:cNvSpPr/>
          <p:nvPr/>
        </p:nvSpPr>
        <p:spPr>
          <a:xfrm>
            <a:off x="8167044" y="2582984"/>
            <a:ext cx="3442344" cy="3562984"/>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6256550-B6B2-41EF-80A9-48513E8263DE}"/>
              </a:ext>
            </a:extLst>
          </p:cNvPr>
          <p:cNvSpPr>
            <a:spLocks noGrp="1"/>
          </p:cNvSpPr>
          <p:nvPr>
            <p:ph type="title"/>
          </p:nvPr>
        </p:nvSpPr>
        <p:spPr>
          <a:xfrm>
            <a:off x="588263" y="457200"/>
            <a:ext cx="11018520" cy="553998"/>
          </a:xfrm>
        </p:spPr>
        <p:txBody>
          <a:bodyPr/>
          <a:lstStyle/>
          <a:p>
            <a:r>
              <a:rPr lang="en-US">
                <a:solidFill>
                  <a:schemeClr val="tx1"/>
                </a:solidFill>
              </a:rPr>
              <a:t>Get started today!</a:t>
            </a:r>
            <a:endParaRPr lang="en-US" dirty="0">
              <a:solidFill>
                <a:schemeClr val="tx1"/>
              </a:solidFill>
            </a:endParaRPr>
          </a:p>
        </p:txBody>
      </p:sp>
      <p:pic>
        <p:nvPicPr>
          <p:cNvPr id="3" name="Graphic 2" descr="Icon portraying Azure SQL">
            <a:extLst>
              <a:ext uri="{FF2B5EF4-FFF2-40B4-BE49-F238E27FC236}">
                <a16:creationId xmlns:a16="http://schemas.microsoft.com/office/drawing/2014/main" id="{4F2C5BBE-73A1-424F-9A7F-5006208A1B8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193896" y="117977"/>
            <a:ext cx="1527142" cy="1527142"/>
          </a:xfrm>
          <a:prstGeom prst="rect">
            <a:avLst/>
          </a:prstGeom>
        </p:spPr>
      </p:pic>
      <p:sp>
        <p:nvSpPr>
          <p:cNvPr id="6" name="Text Placeholder 5">
            <a:extLst>
              <a:ext uri="{FF2B5EF4-FFF2-40B4-BE49-F238E27FC236}">
                <a16:creationId xmlns:a16="http://schemas.microsoft.com/office/drawing/2014/main" id="{057D16CA-3276-4E9D-B7AA-36794AEFB880}"/>
              </a:ext>
            </a:extLst>
          </p:cNvPr>
          <p:cNvSpPr>
            <a:spLocks noGrp="1"/>
          </p:cNvSpPr>
          <p:nvPr>
            <p:ph type="body" sz="quarter" idx="10"/>
          </p:nvPr>
        </p:nvSpPr>
        <p:spPr>
          <a:xfrm>
            <a:off x="777504" y="2022056"/>
            <a:ext cx="3119939" cy="3334246"/>
          </a:xfrm>
        </p:spPr>
        <p:txBody>
          <a:bodyPr/>
          <a:lstStyle/>
          <a:p>
            <a:pPr>
              <a:spcBef>
                <a:spcPts val="800"/>
              </a:spcBef>
            </a:pPr>
            <a:r>
              <a:rPr lang="en-US" sz="1800" b="1" dirty="0">
                <a:solidFill>
                  <a:schemeClr val="bg1"/>
                </a:solidFill>
                <a:latin typeface="+mn-lt"/>
              </a:rPr>
              <a:t>Web pages</a:t>
            </a:r>
          </a:p>
          <a:p>
            <a:pPr>
              <a:spcBef>
                <a:spcPts val="800"/>
              </a:spcBef>
            </a:pPr>
            <a:endParaRPr lang="en-US" sz="1800" dirty="0">
              <a:latin typeface="+mj-lt"/>
            </a:endParaRPr>
          </a:p>
          <a:p>
            <a:pPr>
              <a:spcBef>
                <a:spcPts val="800"/>
              </a:spcBef>
            </a:pPr>
            <a:r>
              <a:rPr lang="en-US" sz="1400" dirty="0">
                <a:latin typeface="+mn-lt"/>
                <a:hlinkClick r:id="rId5"/>
              </a:rPr>
              <a:t>Azure SQL family</a:t>
            </a:r>
            <a:endParaRPr lang="en-US" sz="1400" dirty="0">
              <a:latin typeface="+mn-lt"/>
              <a:hlinkClick r:id="rId6"/>
            </a:endParaRPr>
          </a:p>
          <a:p>
            <a:pPr lvl="1">
              <a:spcBef>
                <a:spcPts val="800"/>
              </a:spcBef>
            </a:pPr>
            <a:r>
              <a:rPr lang="en-US" sz="1100" dirty="0">
                <a:hlinkClick r:id="rId7"/>
              </a:rPr>
              <a:t>SQL Server on Azure Virtual Machines</a:t>
            </a:r>
            <a:endParaRPr lang="en-US" sz="1100" dirty="0"/>
          </a:p>
          <a:p>
            <a:pPr lvl="1">
              <a:spcBef>
                <a:spcPts val="800"/>
              </a:spcBef>
            </a:pPr>
            <a:r>
              <a:rPr lang="en-US" sz="1100" dirty="0">
                <a:hlinkClick r:id="rId8"/>
              </a:rPr>
              <a:t>Azure SQL Managed Instance</a:t>
            </a:r>
            <a:r>
              <a:rPr lang="en-US" sz="1100" dirty="0"/>
              <a:t> </a:t>
            </a:r>
          </a:p>
          <a:p>
            <a:pPr lvl="1">
              <a:spcBef>
                <a:spcPts val="800"/>
              </a:spcBef>
            </a:pPr>
            <a:r>
              <a:rPr lang="en-US" sz="1100" dirty="0">
                <a:hlinkClick r:id="rId9"/>
              </a:rPr>
              <a:t>Azure SQL Database</a:t>
            </a:r>
            <a:endParaRPr lang="en-US" sz="1100" dirty="0"/>
          </a:p>
          <a:p>
            <a:pPr lvl="1">
              <a:spcBef>
                <a:spcPts val="800"/>
              </a:spcBef>
            </a:pPr>
            <a:r>
              <a:rPr lang="en-US" sz="1100" dirty="0">
                <a:hlinkClick r:id="rId10"/>
              </a:rPr>
              <a:t>Azure SQL Edge</a:t>
            </a:r>
            <a:endParaRPr lang="en-US" sz="1100" dirty="0">
              <a:hlinkClick r:id="rId6"/>
            </a:endParaRPr>
          </a:p>
          <a:p>
            <a:pPr>
              <a:spcBef>
                <a:spcPts val="800"/>
              </a:spcBef>
            </a:pPr>
            <a:r>
              <a:rPr lang="en-US" sz="1400" dirty="0">
                <a:latin typeface="+mn-lt"/>
                <a:hlinkClick r:id="rId11"/>
              </a:rPr>
              <a:t>Choose Your Azure SQL database tool</a:t>
            </a:r>
            <a:endParaRPr lang="en-US" sz="1400" dirty="0">
              <a:latin typeface="+mn-lt"/>
              <a:hlinkClick r:id="rId6"/>
            </a:endParaRPr>
          </a:p>
          <a:p>
            <a:pPr>
              <a:spcBef>
                <a:spcPts val="800"/>
              </a:spcBef>
            </a:pPr>
            <a:r>
              <a:rPr lang="en-US" sz="1400" dirty="0">
                <a:latin typeface="+mn-lt"/>
                <a:hlinkClick r:id="rId12"/>
              </a:rPr>
              <a:t>Azure Hybrid Benefit for SQL Server </a:t>
            </a:r>
            <a:endParaRPr lang="en-US" sz="1400" dirty="0">
              <a:latin typeface="+mn-lt"/>
            </a:endParaRPr>
          </a:p>
          <a:p>
            <a:pPr>
              <a:spcBef>
                <a:spcPts val="800"/>
              </a:spcBef>
            </a:pPr>
            <a:r>
              <a:rPr lang="en-US" sz="1400" dirty="0">
                <a:latin typeface="+mn-lt"/>
                <a:hlinkClick r:id="rId13"/>
              </a:rPr>
              <a:t>Azure Database Migration Service </a:t>
            </a:r>
            <a:endParaRPr lang="en-US" sz="1400" dirty="0">
              <a:latin typeface="+mn-lt"/>
            </a:endParaRPr>
          </a:p>
          <a:p>
            <a:pPr>
              <a:spcBef>
                <a:spcPts val="800"/>
              </a:spcBef>
            </a:pPr>
            <a:r>
              <a:rPr lang="en-US" sz="1400" dirty="0">
                <a:latin typeface="+mn-lt"/>
                <a:hlinkClick r:id="rId14"/>
              </a:rPr>
              <a:t>Migration guide </a:t>
            </a:r>
            <a:endParaRPr lang="en-US" sz="1400" dirty="0">
              <a:latin typeface="+mn-lt"/>
            </a:endParaRPr>
          </a:p>
        </p:txBody>
      </p:sp>
      <p:sp>
        <p:nvSpPr>
          <p:cNvPr id="7" name="Text Placeholder 5">
            <a:extLst>
              <a:ext uri="{FF2B5EF4-FFF2-40B4-BE49-F238E27FC236}">
                <a16:creationId xmlns:a16="http://schemas.microsoft.com/office/drawing/2014/main" id="{81EF52F9-8E32-4C3E-A647-86FDBB17C89E}"/>
              </a:ext>
            </a:extLst>
          </p:cNvPr>
          <p:cNvSpPr txBox="1">
            <a:spLocks/>
          </p:cNvSpPr>
          <p:nvPr/>
        </p:nvSpPr>
        <p:spPr>
          <a:xfrm>
            <a:off x="4549406" y="2082017"/>
            <a:ext cx="3140548" cy="22570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800"/>
              </a:spcBef>
            </a:pPr>
            <a:r>
              <a:rPr lang="en-US" sz="1800" b="1" dirty="0">
                <a:solidFill>
                  <a:schemeClr val="bg1"/>
                </a:solidFill>
                <a:latin typeface="+mn-lt"/>
              </a:rPr>
              <a:t>3</a:t>
            </a:r>
            <a:r>
              <a:rPr lang="en-US" sz="1800" b="1" baseline="30000" dirty="0">
                <a:solidFill>
                  <a:schemeClr val="bg1"/>
                </a:solidFill>
                <a:latin typeface="+mn-lt"/>
              </a:rPr>
              <a:t>rd</a:t>
            </a:r>
            <a:r>
              <a:rPr lang="en-US" sz="1800" b="1" dirty="0">
                <a:solidFill>
                  <a:schemeClr val="bg1"/>
                </a:solidFill>
                <a:latin typeface="+mn-lt"/>
              </a:rPr>
              <a:t> party studies</a:t>
            </a:r>
          </a:p>
          <a:p>
            <a:pPr>
              <a:spcBef>
                <a:spcPts val="800"/>
              </a:spcBef>
            </a:pPr>
            <a:endParaRPr lang="en-US" sz="1800" dirty="0">
              <a:latin typeface="+mj-lt"/>
            </a:endParaRPr>
          </a:p>
          <a:p>
            <a:pPr>
              <a:spcBef>
                <a:spcPts val="800"/>
              </a:spcBef>
            </a:pPr>
            <a:r>
              <a:rPr lang="en-US" sz="1400" dirty="0">
                <a:latin typeface="+mn-lt"/>
                <a:hlinkClick r:id="rId15"/>
              </a:rPr>
              <a:t>ESG Economic Value report on migrating to Azure SQL</a:t>
            </a:r>
            <a:endParaRPr lang="en-US" sz="1400" dirty="0">
              <a:latin typeface="+mn-lt"/>
            </a:endParaRPr>
          </a:p>
          <a:p>
            <a:pPr>
              <a:spcBef>
                <a:spcPts val="800"/>
              </a:spcBef>
            </a:pPr>
            <a:r>
              <a:rPr lang="en-US" sz="1400" dirty="0">
                <a:latin typeface="+mn-lt"/>
                <a:hlinkClick r:id="rId16"/>
              </a:rPr>
              <a:t>Principled Technologies price-performance study</a:t>
            </a:r>
            <a:endParaRPr lang="en-US" sz="1400" dirty="0">
              <a:latin typeface="+mn-lt"/>
              <a:hlinkClick r:id="rId17"/>
            </a:endParaRPr>
          </a:p>
          <a:p>
            <a:pPr>
              <a:spcBef>
                <a:spcPts val="800"/>
              </a:spcBef>
            </a:pPr>
            <a:r>
              <a:rPr lang="en-US" sz="1400" dirty="0">
                <a:latin typeface="+mn-lt"/>
                <a:hlinkClick r:id="rId17"/>
              </a:rPr>
              <a:t>Forrester Consulting Total Economic Impact™ study</a:t>
            </a:r>
            <a:endParaRPr lang="en-US" sz="1400" dirty="0">
              <a:latin typeface="+mn-lt"/>
            </a:endParaRPr>
          </a:p>
        </p:txBody>
      </p:sp>
      <p:sp>
        <p:nvSpPr>
          <p:cNvPr id="20" name="Text Placeholder 5">
            <a:extLst>
              <a:ext uri="{FF2B5EF4-FFF2-40B4-BE49-F238E27FC236}">
                <a16:creationId xmlns:a16="http://schemas.microsoft.com/office/drawing/2014/main" id="{D797C361-C5DE-6947-A0EC-4B73AD866C99}"/>
              </a:ext>
            </a:extLst>
          </p:cNvPr>
          <p:cNvSpPr txBox="1">
            <a:spLocks/>
          </p:cNvSpPr>
          <p:nvPr/>
        </p:nvSpPr>
        <p:spPr>
          <a:xfrm>
            <a:off x="8308316" y="1917126"/>
            <a:ext cx="3174150" cy="198002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800"/>
              </a:spcBef>
            </a:pPr>
            <a:r>
              <a:rPr lang="en-US" sz="1800" b="1" dirty="0">
                <a:solidFill>
                  <a:schemeClr val="bg1"/>
                </a:solidFill>
                <a:latin typeface="+mn-lt"/>
              </a:rPr>
              <a:t>Other Resources – </a:t>
            </a:r>
            <a:br>
              <a:rPr lang="en-US" sz="1800" b="1" dirty="0">
                <a:solidFill>
                  <a:schemeClr val="bg1"/>
                </a:solidFill>
                <a:latin typeface="+mn-lt"/>
              </a:rPr>
            </a:br>
            <a:r>
              <a:rPr lang="en-US" sz="1800" b="1" dirty="0">
                <a:solidFill>
                  <a:schemeClr val="bg1"/>
                </a:solidFill>
                <a:latin typeface="+mn-lt"/>
              </a:rPr>
              <a:t>infographics</a:t>
            </a:r>
          </a:p>
          <a:p>
            <a:pPr>
              <a:spcBef>
                <a:spcPts val="800"/>
              </a:spcBef>
            </a:pPr>
            <a:endParaRPr lang="en-US" sz="1000" dirty="0">
              <a:latin typeface="+mj-lt"/>
            </a:endParaRPr>
          </a:p>
          <a:p>
            <a:pPr>
              <a:spcBef>
                <a:spcPts val="800"/>
              </a:spcBef>
            </a:pPr>
            <a:r>
              <a:rPr lang="en-US" sz="1400" dirty="0">
                <a:latin typeface="+mn-lt"/>
                <a:hlinkClick r:id="rId18"/>
              </a:rPr>
              <a:t>Infographic: Azure SQL family </a:t>
            </a:r>
            <a:endParaRPr lang="en-US" sz="1400" dirty="0">
              <a:latin typeface="+mn-lt"/>
            </a:endParaRPr>
          </a:p>
          <a:p>
            <a:pPr>
              <a:spcBef>
                <a:spcPts val="800"/>
              </a:spcBef>
            </a:pPr>
            <a:r>
              <a:rPr lang="en-US" sz="1400" dirty="0">
                <a:latin typeface="+mn-lt"/>
                <a:hlinkClick r:id="rId19"/>
              </a:rPr>
              <a:t>Azure SQL Jumpstart Guide</a:t>
            </a:r>
            <a:endParaRPr lang="en-US" sz="1400" dirty="0">
              <a:latin typeface="+mn-lt"/>
            </a:endParaRPr>
          </a:p>
          <a:p>
            <a:pPr>
              <a:spcBef>
                <a:spcPts val="800"/>
              </a:spcBef>
            </a:pPr>
            <a:r>
              <a:rPr lang="en-US" sz="1400" dirty="0">
                <a:latin typeface="+mn-lt"/>
                <a:hlinkClick r:id="rId20"/>
              </a:rPr>
              <a:t>Infographic: Forrester Consulting Total Economic </a:t>
            </a:r>
            <a:r>
              <a:rPr lang="en-US" sz="1400" dirty="0" err="1">
                <a:latin typeface="+mn-lt"/>
                <a:hlinkClick r:id="rId20"/>
              </a:rPr>
              <a:t>Impact</a:t>
            </a:r>
            <a:r>
              <a:rPr lang="en-US" sz="1400" baseline="30000" dirty="0" err="1">
                <a:latin typeface="+mn-lt"/>
                <a:hlinkClick r:id="rId20"/>
              </a:rPr>
              <a:t>TM</a:t>
            </a:r>
            <a:r>
              <a:rPr lang="en-US" sz="1400" dirty="0">
                <a:latin typeface="+mn-lt"/>
                <a:hlinkClick r:id="rId20"/>
              </a:rPr>
              <a:t> study </a:t>
            </a:r>
            <a:endParaRPr lang="en-US" sz="1400" dirty="0">
              <a:latin typeface="+mn-lt"/>
            </a:endParaRPr>
          </a:p>
        </p:txBody>
      </p:sp>
    </p:spTree>
    <p:extLst>
      <p:ext uri="{BB962C8B-B14F-4D97-AF65-F5344CB8AC3E}">
        <p14:creationId xmlns:p14="http://schemas.microsoft.com/office/powerpoint/2010/main" val="314006401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4512F-251E-426D-B6A5-8911D251721C}"/>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Closing slide</a:t>
            </a:r>
          </a:p>
        </p:txBody>
      </p:sp>
    </p:spTree>
    <p:extLst>
      <p:ext uri="{BB962C8B-B14F-4D97-AF65-F5344CB8AC3E}">
        <p14:creationId xmlns:p14="http://schemas.microsoft.com/office/powerpoint/2010/main" val="19997056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Large light theme container">
            <a:extLst>
              <a:ext uri="{FF2B5EF4-FFF2-40B4-BE49-F238E27FC236}">
                <a16:creationId xmlns:a16="http://schemas.microsoft.com/office/drawing/2014/main" id="{99248CEA-F2D7-4F9A-87BD-621D7A991E13}"/>
              </a:ext>
              <a:ext uri="{C183D7F6-B498-43B3-948B-1728B52AA6E4}">
                <adec:decorative xmlns:adec="http://schemas.microsoft.com/office/drawing/2017/decorative" val="0"/>
              </a:ext>
            </a:extLst>
          </p:cNvPr>
          <p:cNvPicPr>
            <a:picLocks noChangeAspect="1"/>
          </p:cNvPicPr>
          <p:nvPr/>
        </p:nvPicPr>
        <p:blipFill rotWithShape="1">
          <a:blip r:embed="rId3"/>
          <a:srcRect r="6638" b="8533"/>
          <a:stretch/>
        </p:blipFill>
        <p:spPr>
          <a:xfrm>
            <a:off x="6096000" y="292100"/>
            <a:ext cx="5801868" cy="6272784"/>
          </a:xfrm>
          <a:prstGeom prst="roundRect">
            <a:avLst>
              <a:gd name="adj" fmla="val 1082"/>
            </a:avLst>
          </a:prstGeom>
          <a:effectLst>
            <a:outerShdw blurRad="127000" dist="127000" dir="2700000" algn="tl" rotWithShape="0">
              <a:srgbClr val="2F2F2F">
                <a:alpha val="50000"/>
              </a:srgbClr>
            </a:outerShdw>
          </a:effectLst>
        </p:spPr>
      </p:pic>
      <p:grpSp>
        <p:nvGrpSpPr>
          <p:cNvPr id="164" name="Group 163">
            <a:extLst>
              <a:ext uri="{FF2B5EF4-FFF2-40B4-BE49-F238E27FC236}">
                <a16:creationId xmlns:a16="http://schemas.microsoft.com/office/drawing/2014/main" id="{0FE5F680-1188-4FB3-B474-5A9FCA482933}"/>
              </a:ext>
              <a:ext uri="{C183D7F6-B498-43B3-948B-1728B52AA6E4}">
                <adec:decorative xmlns:adec="http://schemas.microsoft.com/office/drawing/2017/decorative" val="1"/>
              </a:ext>
            </a:extLst>
          </p:cNvPr>
          <p:cNvGrpSpPr/>
          <p:nvPr/>
        </p:nvGrpSpPr>
        <p:grpSpPr>
          <a:xfrm>
            <a:off x="6102348" y="2412657"/>
            <a:ext cx="5789172" cy="4152227"/>
            <a:chOff x="12204695" y="4825313"/>
            <a:chExt cx="11578344" cy="8304454"/>
          </a:xfrm>
        </p:grpSpPr>
        <p:grpSp>
          <p:nvGrpSpPr>
            <p:cNvPr id="162" name="Group 161">
              <a:extLst>
                <a:ext uri="{FF2B5EF4-FFF2-40B4-BE49-F238E27FC236}">
                  <a16:creationId xmlns:a16="http://schemas.microsoft.com/office/drawing/2014/main" id="{8774D06D-804A-489A-B813-1CE269896DA5}"/>
                </a:ext>
              </a:extLst>
            </p:cNvPr>
            <p:cNvGrpSpPr/>
            <p:nvPr/>
          </p:nvGrpSpPr>
          <p:grpSpPr>
            <a:xfrm>
              <a:off x="12458606" y="7568068"/>
              <a:ext cx="11324433" cy="5561699"/>
              <a:chOff x="12458606" y="7568068"/>
              <a:chExt cx="11324433" cy="5561699"/>
            </a:xfrm>
          </p:grpSpPr>
          <p:sp>
            <p:nvSpPr>
              <p:cNvPr id="140" name="Freeform: Shape 139">
                <a:extLst>
                  <a:ext uri="{FF2B5EF4-FFF2-40B4-BE49-F238E27FC236}">
                    <a16:creationId xmlns:a16="http://schemas.microsoft.com/office/drawing/2014/main" id="{7F17D3A7-A012-4908-B9DD-F15F51C351B0}"/>
                  </a:ext>
                </a:extLst>
              </p:cNvPr>
              <p:cNvSpPr/>
              <p:nvPr/>
            </p:nvSpPr>
            <p:spPr>
              <a:xfrm>
                <a:off x="19989195" y="7568068"/>
                <a:ext cx="2955937" cy="5561699"/>
              </a:xfrm>
              <a:custGeom>
                <a:avLst/>
                <a:gdLst>
                  <a:gd name="connsiteX0" fmla="*/ 0 w 3351626"/>
                  <a:gd name="connsiteY0" fmla="*/ 0 h 5561699"/>
                  <a:gd name="connsiteX1" fmla="*/ 3351626 w 3351626"/>
                  <a:gd name="connsiteY1" fmla="*/ 5561699 h 5561699"/>
                </a:gdLst>
                <a:ahLst/>
                <a:cxnLst>
                  <a:cxn ang="0">
                    <a:pos x="connsiteX0" y="connsiteY0"/>
                  </a:cxn>
                  <a:cxn ang="0">
                    <a:pos x="connsiteX1" y="connsiteY1"/>
                  </a:cxn>
                </a:cxnLst>
                <a:rect l="l" t="t" r="r" b="b"/>
                <a:pathLst>
                  <a:path w="3351626" h="5561699">
                    <a:moveTo>
                      <a:pt x="0" y="0"/>
                    </a:moveTo>
                    <a:cubicBezTo>
                      <a:pt x="0" y="1219003"/>
                      <a:pt x="3351626" y="3555424"/>
                      <a:pt x="3351626" y="5561699"/>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2A724CC-3F74-4EDA-80B4-762ECE6453D0}"/>
                  </a:ext>
                </a:extLst>
              </p:cNvPr>
              <p:cNvSpPr/>
              <p:nvPr/>
            </p:nvSpPr>
            <p:spPr>
              <a:xfrm>
                <a:off x="17714565" y="7568068"/>
                <a:ext cx="3935621" cy="5561699"/>
              </a:xfrm>
              <a:custGeom>
                <a:avLst/>
                <a:gdLst>
                  <a:gd name="connsiteX0" fmla="*/ 0 w 4646572"/>
                  <a:gd name="connsiteY0" fmla="*/ 5561699 h 5561699"/>
                  <a:gd name="connsiteX1" fmla="*/ 4646573 w 4646572"/>
                  <a:gd name="connsiteY1" fmla="*/ 0 h 5561699"/>
                </a:gdLst>
                <a:ahLst/>
                <a:cxnLst>
                  <a:cxn ang="0">
                    <a:pos x="connsiteX0" y="connsiteY0"/>
                  </a:cxn>
                  <a:cxn ang="0">
                    <a:pos x="connsiteX1" y="connsiteY1"/>
                  </a:cxn>
                </a:cxnLst>
                <a:rect l="l" t="t" r="r" b="b"/>
                <a:pathLst>
                  <a:path w="4646572" h="5561699">
                    <a:moveTo>
                      <a:pt x="0" y="5561699"/>
                    </a:moveTo>
                    <a:cubicBezTo>
                      <a:pt x="0" y="4190321"/>
                      <a:pt x="4646573" y="1726920"/>
                      <a:pt x="4646573"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C3006D23-B213-429E-A49E-9750D57C867B}"/>
                  </a:ext>
                </a:extLst>
              </p:cNvPr>
              <p:cNvSpPr/>
              <p:nvPr/>
            </p:nvSpPr>
            <p:spPr>
              <a:xfrm>
                <a:off x="16800485" y="10183845"/>
                <a:ext cx="1142599" cy="2945922"/>
              </a:xfrm>
              <a:custGeom>
                <a:avLst/>
                <a:gdLst>
                  <a:gd name="connsiteX0" fmla="*/ 0 w 1142599"/>
                  <a:gd name="connsiteY0" fmla="*/ 2945923 h 2945922"/>
                  <a:gd name="connsiteX1" fmla="*/ 1142600 w 1142599"/>
                  <a:gd name="connsiteY1" fmla="*/ 0 h 2945922"/>
                </a:gdLst>
                <a:ahLst/>
                <a:cxnLst>
                  <a:cxn ang="0">
                    <a:pos x="connsiteX0" y="connsiteY0"/>
                  </a:cxn>
                  <a:cxn ang="0">
                    <a:pos x="connsiteX1" y="connsiteY1"/>
                  </a:cxn>
                </a:cxnLst>
                <a:rect l="l" t="t" r="r" b="b"/>
                <a:pathLst>
                  <a:path w="1142599" h="2945922">
                    <a:moveTo>
                      <a:pt x="0" y="2945923"/>
                    </a:moveTo>
                    <a:cubicBezTo>
                      <a:pt x="0" y="2175158"/>
                      <a:pt x="1142600" y="699656"/>
                      <a:pt x="114260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3A2045A-561D-4AE5-8E50-19849510D110}"/>
                  </a:ext>
                </a:extLst>
              </p:cNvPr>
              <p:cNvSpPr/>
              <p:nvPr/>
            </p:nvSpPr>
            <p:spPr>
              <a:xfrm>
                <a:off x="15378583" y="10183845"/>
                <a:ext cx="558604" cy="2945922"/>
              </a:xfrm>
              <a:custGeom>
                <a:avLst/>
                <a:gdLst>
                  <a:gd name="connsiteX0" fmla="*/ 558604 w 558604"/>
                  <a:gd name="connsiteY0" fmla="*/ 2945923 h 2945922"/>
                  <a:gd name="connsiteX1" fmla="*/ 0 w 558604"/>
                  <a:gd name="connsiteY1" fmla="*/ 0 h 2945922"/>
                </a:gdLst>
                <a:ahLst/>
                <a:cxnLst>
                  <a:cxn ang="0">
                    <a:pos x="connsiteX0" y="connsiteY0"/>
                  </a:cxn>
                  <a:cxn ang="0">
                    <a:pos x="connsiteX1" y="connsiteY1"/>
                  </a:cxn>
                </a:cxnLst>
                <a:rect l="l" t="t" r="r" b="b"/>
                <a:pathLst>
                  <a:path w="558604" h="2945922">
                    <a:moveTo>
                      <a:pt x="558604" y="2945923"/>
                    </a:moveTo>
                    <a:cubicBezTo>
                      <a:pt x="558604" y="2175158"/>
                      <a:pt x="0" y="699656"/>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C60CD118-D072-4030-97D6-5F5AE507D353}"/>
                  </a:ext>
                </a:extLst>
              </p:cNvPr>
              <p:cNvSpPr/>
              <p:nvPr/>
            </p:nvSpPr>
            <p:spPr>
              <a:xfrm>
                <a:off x="13575815"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895B38D4-AE6D-4E8D-9487-7ABC297E611B}"/>
                  </a:ext>
                </a:extLst>
              </p:cNvPr>
              <p:cNvSpPr/>
              <p:nvPr/>
            </p:nvSpPr>
            <p:spPr>
              <a:xfrm>
                <a:off x="12458606"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DE2D705B-5350-4422-BBAF-E4C27C4C510C}"/>
                  </a:ext>
                </a:extLst>
              </p:cNvPr>
              <p:cNvSpPr/>
              <p:nvPr/>
            </p:nvSpPr>
            <p:spPr>
              <a:xfrm>
                <a:off x="17130570" y="10183845"/>
                <a:ext cx="1142599" cy="2945922"/>
              </a:xfrm>
              <a:custGeom>
                <a:avLst/>
                <a:gdLst>
                  <a:gd name="connsiteX0" fmla="*/ 1142600 w 1142599"/>
                  <a:gd name="connsiteY0" fmla="*/ 2945923 h 2945922"/>
                  <a:gd name="connsiteX1" fmla="*/ 0 w 1142599"/>
                  <a:gd name="connsiteY1" fmla="*/ 0 h 2945922"/>
                </a:gdLst>
                <a:ahLst/>
                <a:cxnLst>
                  <a:cxn ang="0">
                    <a:pos x="connsiteX0" y="connsiteY0"/>
                  </a:cxn>
                  <a:cxn ang="0">
                    <a:pos x="connsiteX1" y="connsiteY1"/>
                  </a:cxn>
                </a:cxnLst>
                <a:rect l="l" t="t" r="r" b="b"/>
                <a:pathLst>
                  <a:path w="1142599" h="2945922">
                    <a:moveTo>
                      <a:pt x="1142600" y="2945923"/>
                    </a:moveTo>
                    <a:cubicBezTo>
                      <a:pt x="1142600" y="2175158"/>
                      <a:pt x="0" y="699656"/>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D7EAE271-4C0D-4F03-8967-812DF2F7A05D}"/>
                  </a:ext>
                </a:extLst>
              </p:cNvPr>
              <p:cNvSpPr/>
              <p:nvPr/>
            </p:nvSpPr>
            <p:spPr>
              <a:xfrm>
                <a:off x="18806383" y="10183845"/>
                <a:ext cx="2428017" cy="2945922"/>
              </a:xfrm>
              <a:custGeom>
                <a:avLst/>
                <a:gdLst>
                  <a:gd name="connsiteX0" fmla="*/ 3859448 w 3859448"/>
                  <a:gd name="connsiteY0" fmla="*/ 2945923 h 2945922"/>
                  <a:gd name="connsiteX1" fmla="*/ 0 w 3859448"/>
                  <a:gd name="connsiteY1" fmla="*/ 0 h 2945922"/>
                </a:gdLst>
                <a:ahLst/>
                <a:cxnLst>
                  <a:cxn ang="0">
                    <a:pos x="connsiteX0" y="connsiteY0"/>
                  </a:cxn>
                  <a:cxn ang="0">
                    <a:pos x="connsiteX1" y="connsiteY1"/>
                  </a:cxn>
                </a:cxnLst>
                <a:rect l="l" t="t" r="r" b="b"/>
                <a:pathLst>
                  <a:path w="3859448" h="2945922">
                    <a:moveTo>
                      <a:pt x="3859448" y="2945923"/>
                    </a:moveTo>
                    <a:cubicBezTo>
                      <a:pt x="3859448" y="2175158"/>
                      <a:pt x="0" y="699656"/>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47750A2B-F9AC-4D83-8D85-AD96B22FF895}"/>
                  </a:ext>
                </a:extLst>
              </p:cNvPr>
              <p:cNvSpPr/>
              <p:nvPr/>
            </p:nvSpPr>
            <p:spPr>
              <a:xfrm>
                <a:off x="15607103" y="10183845"/>
                <a:ext cx="4265706" cy="2945922"/>
              </a:xfrm>
              <a:custGeom>
                <a:avLst/>
                <a:gdLst>
                  <a:gd name="connsiteX0" fmla="*/ 4265706 w 4265706"/>
                  <a:gd name="connsiteY0" fmla="*/ 2945923 h 2945922"/>
                  <a:gd name="connsiteX1" fmla="*/ 0 w 4265706"/>
                  <a:gd name="connsiteY1" fmla="*/ 0 h 2945922"/>
                </a:gdLst>
                <a:ahLst/>
                <a:cxnLst>
                  <a:cxn ang="0">
                    <a:pos x="connsiteX0" y="connsiteY0"/>
                  </a:cxn>
                  <a:cxn ang="0">
                    <a:pos x="connsiteX1" y="connsiteY1"/>
                  </a:cxn>
                </a:cxnLst>
                <a:rect l="l" t="t" r="r" b="b"/>
                <a:pathLst>
                  <a:path w="4265706" h="2945922">
                    <a:moveTo>
                      <a:pt x="4265706" y="2945923"/>
                    </a:moveTo>
                    <a:cubicBezTo>
                      <a:pt x="4265706" y="2175158"/>
                      <a:pt x="0" y="699656"/>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62C76EA8-5895-4A37-8F9A-D68D00062F37}"/>
                  </a:ext>
                </a:extLst>
              </p:cNvPr>
              <p:cNvSpPr/>
              <p:nvPr/>
            </p:nvSpPr>
            <p:spPr>
              <a:xfrm>
                <a:off x="18679427" y="7568068"/>
                <a:ext cx="2411040" cy="5561699"/>
              </a:xfrm>
              <a:custGeom>
                <a:avLst/>
                <a:gdLst>
                  <a:gd name="connsiteX0" fmla="*/ 2361373 w 2361372"/>
                  <a:gd name="connsiteY0" fmla="*/ 0 h 5561699"/>
                  <a:gd name="connsiteX1" fmla="*/ 0 w 2361372"/>
                  <a:gd name="connsiteY1" fmla="*/ 5561699 h 5561699"/>
                </a:gdLst>
                <a:ahLst/>
                <a:cxnLst>
                  <a:cxn ang="0">
                    <a:pos x="connsiteX0" y="connsiteY0"/>
                  </a:cxn>
                  <a:cxn ang="0">
                    <a:pos x="connsiteX1" y="connsiteY1"/>
                  </a:cxn>
                </a:cxnLst>
                <a:rect l="l" t="t" r="r" b="b"/>
                <a:pathLst>
                  <a:path w="2361372" h="5561699">
                    <a:moveTo>
                      <a:pt x="2361373" y="0"/>
                    </a:moveTo>
                    <a:cubicBezTo>
                      <a:pt x="2361373" y="1219003"/>
                      <a:pt x="0" y="3326861"/>
                      <a:pt x="0" y="5561699"/>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0236DDE-1852-4952-9C75-A00508703766}"/>
                  </a:ext>
                </a:extLst>
              </p:cNvPr>
              <p:cNvSpPr/>
              <p:nvPr/>
            </p:nvSpPr>
            <p:spPr>
              <a:xfrm>
                <a:off x="21269320" y="7568068"/>
                <a:ext cx="2513719" cy="2920526"/>
              </a:xfrm>
              <a:custGeom>
                <a:avLst/>
                <a:gdLst>
                  <a:gd name="connsiteX0" fmla="*/ 0 w 2513719"/>
                  <a:gd name="connsiteY0" fmla="*/ 0 h 2920526"/>
                  <a:gd name="connsiteX1" fmla="*/ 2513720 w 2513719"/>
                  <a:gd name="connsiteY1" fmla="*/ 2920527 h 2920526"/>
                </a:gdLst>
                <a:ahLst/>
                <a:cxnLst>
                  <a:cxn ang="0">
                    <a:pos x="connsiteX0" y="connsiteY0"/>
                  </a:cxn>
                  <a:cxn ang="0">
                    <a:pos x="connsiteX1" y="connsiteY1"/>
                  </a:cxn>
                </a:cxnLst>
                <a:rect l="l" t="t" r="r" b="b"/>
                <a:pathLst>
                  <a:path w="2513719" h="2920526">
                    <a:moveTo>
                      <a:pt x="0" y="0"/>
                    </a:moveTo>
                    <a:cubicBezTo>
                      <a:pt x="0" y="1219003"/>
                      <a:pt x="2513720" y="1803108"/>
                      <a:pt x="2513720" y="2920527"/>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43EBB069-0852-4512-96AD-F96AD23A4BE0}"/>
                  </a:ext>
                </a:extLst>
              </p:cNvPr>
              <p:cNvSpPr/>
              <p:nvPr/>
            </p:nvSpPr>
            <p:spPr>
              <a:xfrm>
                <a:off x="20081334" y="7568068"/>
                <a:ext cx="2042371" cy="5561699"/>
              </a:xfrm>
              <a:custGeom>
                <a:avLst/>
                <a:gdLst>
                  <a:gd name="connsiteX0" fmla="*/ 2361373 w 2361372"/>
                  <a:gd name="connsiteY0" fmla="*/ 0 h 5561699"/>
                  <a:gd name="connsiteX1" fmla="*/ 0 w 2361372"/>
                  <a:gd name="connsiteY1" fmla="*/ 5561699 h 5561699"/>
                  <a:gd name="connsiteX0" fmla="*/ 1764331 w 1764331"/>
                  <a:gd name="connsiteY0" fmla="*/ 0 h 5536299"/>
                  <a:gd name="connsiteX1" fmla="*/ 0 w 1764331"/>
                  <a:gd name="connsiteY1" fmla="*/ 5536299 h 5536299"/>
                </a:gdLst>
                <a:ahLst/>
                <a:cxnLst>
                  <a:cxn ang="0">
                    <a:pos x="connsiteX0" y="connsiteY0"/>
                  </a:cxn>
                  <a:cxn ang="0">
                    <a:pos x="connsiteX1" y="connsiteY1"/>
                  </a:cxn>
                </a:cxnLst>
                <a:rect l="l" t="t" r="r" b="b"/>
                <a:pathLst>
                  <a:path w="1764331" h="5536299">
                    <a:moveTo>
                      <a:pt x="1764331" y="0"/>
                    </a:moveTo>
                    <a:cubicBezTo>
                      <a:pt x="1764331" y="1219003"/>
                      <a:pt x="0" y="3301461"/>
                      <a:pt x="0" y="5536299"/>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29197A4E-21B8-463E-97B9-10F68AFCCFB2}"/>
                </a:ext>
              </a:extLst>
            </p:cNvPr>
            <p:cNvGrpSpPr/>
            <p:nvPr/>
          </p:nvGrpSpPr>
          <p:grpSpPr>
            <a:xfrm>
              <a:off x="12204695" y="4825313"/>
              <a:ext cx="3427799" cy="5993429"/>
              <a:chOff x="12204695" y="4825313"/>
              <a:chExt cx="3427799" cy="5993429"/>
            </a:xfrm>
          </p:grpSpPr>
          <p:sp>
            <p:nvSpPr>
              <p:cNvPr id="85" name="Freeform: Shape 84">
                <a:extLst>
                  <a:ext uri="{FF2B5EF4-FFF2-40B4-BE49-F238E27FC236}">
                    <a16:creationId xmlns:a16="http://schemas.microsoft.com/office/drawing/2014/main" id="{6BFCB2D6-6D2B-4CDE-8E38-46AF788C0F47}"/>
                  </a:ext>
                </a:extLst>
              </p:cNvPr>
              <p:cNvSpPr/>
              <p:nvPr/>
            </p:nvSpPr>
            <p:spPr>
              <a:xfrm>
                <a:off x="12204695" y="4825313"/>
                <a:ext cx="3427799" cy="5993429"/>
              </a:xfrm>
              <a:custGeom>
                <a:avLst/>
                <a:gdLst>
                  <a:gd name="connsiteX0" fmla="*/ 0 w 3427799"/>
                  <a:gd name="connsiteY0" fmla="*/ 5993429 h 5993429"/>
                  <a:gd name="connsiteX1" fmla="*/ 3427800 w 3427799"/>
                  <a:gd name="connsiteY1" fmla="*/ 0 h 5993429"/>
                </a:gdLst>
                <a:ahLst/>
                <a:cxnLst>
                  <a:cxn ang="0">
                    <a:pos x="connsiteX0" y="connsiteY0"/>
                  </a:cxn>
                  <a:cxn ang="0">
                    <a:pos x="connsiteX1" y="connsiteY1"/>
                  </a:cxn>
                </a:cxnLst>
                <a:rect l="l" t="t" r="r" b="b"/>
                <a:pathLst>
                  <a:path w="3427799" h="5993429">
                    <a:moveTo>
                      <a:pt x="0" y="5993429"/>
                    </a:moveTo>
                    <a:cubicBezTo>
                      <a:pt x="0" y="4723635"/>
                      <a:pt x="3427800" y="2971319"/>
                      <a:pt x="342780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C5205D9D-0551-4E57-A4AF-F5503EC974AD}"/>
                  </a:ext>
                </a:extLst>
              </p:cNvPr>
              <p:cNvSpPr/>
              <p:nvPr/>
            </p:nvSpPr>
            <p:spPr>
              <a:xfrm>
                <a:off x="12204695" y="4825313"/>
                <a:ext cx="2666066" cy="2666568"/>
              </a:xfrm>
              <a:custGeom>
                <a:avLst/>
                <a:gdLst>
                  <a:gd name="connsiteX0" fmla="*/ 0 w 2666066"/>
                  <a:gd name="connsiteY0" fmla="*/ 2666568 h 2666568"/>
                  <a:gd name="connsiteX1" fmla="*/ 2666066 w 2666066"/>
                  <a:gd name="connsiteY1" fmla="*/ 0 h 2666568"/>
                </a:gdLst>
                <a:ahLst/>
                <a:cxnLst>
                  <a:cxn ang="0">
                    <a:pos x="connsiteX0" y="connsiteY0"/>
                  </a:cxn>
                  <a:cxn ang="0">
                    <a:pos x="connsiteX1" y="connsiteY1"/>
                  </a:cxn>
                </a:cxnLst>
                <a:rect l="l" t="t" r="r" b="b"/>
                <a:pathLst>
                  <a:path w="2666066" h="2666568">
                    <a:moveTo>
                      <a:pt x="0" y="2666568"/>
                    </a:moveTo>
                    <a:cubicBezTo>
                      <a:pt x="0" y="1777712"/>
                      <a:pt x="2666066" y="939648"/>
                      <a:pt x="2666066"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B53220C7-633F-4D98-AD09-F0F1D1AB119B}"/>
                  </a:ext>
                </a:extLst>
              </p:cNvPr>
              <p:cNvSpPr/>
              <p:nvPr/>
            </p:nvSpPr>
            <p:spPr>
              <a:xfrm>
                <a:off x="12204695" y="4825313"/>
                <a:ext cx="2869195" cy="4647447"/>
              </a:xfrm>
              <a:custGeom>
                <a:avLst/>
                <a:gdLst>
                  <a:gd name="connsiteX0" fmla="*/ 0 w 2869195"/>
                  <a:gd name="connsiteY0" fmla="*/ 4647448 h 4647447"/>
                  <a:gd name="connsiteX1" fmla="*/ 2869195 w 2869195"/>
                  <a:gd name="connsiteY1" fmla="*/ 0 h 4647447"/>
                </a:gdLst>
                <a:ahLst/>
                <a:cxnLst>
                  <a:cxn ang="0">
                    <a:pos x="connsiteX0" y="connsiteY0"/>
                  </a:cxn>
                  <a:cxn ang="0">
                    <a:pos x="connsiteX1" y="connsiteY1"/>
                  </a:cxn>
                </a:cxnLst>
                <a:rect l="l" t="t" r="r" b="b"/>
                <a:pathLst>
                  <a:path w="2869195" h="4647447">
                    <a:moveTo>
                      <a:pt x="0" y="4647448"/>
                    </a:moveTo>
                    <a:cubicBezTo>
                      <a:pt x="0" y="3682404"/>
                      <a:pt x="2869195" y="2336422"/>
                      <a:pt x="2869195"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45" name="Group 44">
            <a:extLst>
              <a:ext uri="{FF2B5EF4-FFF2-40B4-BE49-F238E27FC236}">
                <a16:creationId xmlns:a16="http://schemas.microsoft.com/office/drawing/2014/main" id="{A2D8564E-40FA-425E-B720-EA39CD606528}"/>
              </a:ext>
              <a:ext uri="{C183D7F6-B498-43B3-948B-1728B52AA6E4}">
                <adec:decorative xmlns:adec="http://schemas.microsoft.com/office/drawing/2017/decorative" val="1"/>
              </a:ext>
            </a:extLst>
          </p:cNvPr>
          <p:cNvGrpSpPr/>
          <p:nvPr/>
        </p:nvGrpSpPr>
        <p:grpSpPr>
          <a:xfrm>
            <a:off x="7341006" y="3771336"/>
            <a:ext cx="4545864" cy="2793548"/>
            <a:chOff x="29623697" y="7542672"/>
            <a:chExt cx="9091728" cy="5587095"/>
          </a:xfrm>
        </p:grpSpPr>
        <p:sp>
          <p:nvSpPr>
            <p:cNvPr id="9" name="Freeform: Shape 8">
              <a:extLst>
                <a:ext uri="{FF2B5EF4-FFF2-40B4-BE49-F238E27FC236}">
                  <a16:creationId xmlns:a16="http://schemas.microsoft.com/office/drawing/2014/main" id="{C75E89AB-827E-4945-87A9-AB48368FA718}"/>
                </a:ext>
              </a:extLst>
            </p:cNvPr>
            <p:cNvSpPr/>
            <p:nvPr/>
          </p:nvSpPr>
          <p:spPr>
            <a:xfrm>
              <a:off x="29903052" y="10183845"/>
              <a:ext cx="3453840" cy="2945922"/>
            </a:xfrm>
            <a:custGeom>
              <a:avLst/>
              <a:gdLst>
                <a:gd name="connsiteX0" fmla="*/ 0 w 3453840"/>
                <a:gd name="connsiteY0" fmla="*/ 2945923 h 2945922"/>
                <a:gd name="connsiteX1" fmla="*/ 3453841 w 3453840"/>
                <a:gd name="connsiteY1" fmla="*/ 0 h 2945922"/>
              </a:gdLst>
              <a:ahLst/>
              <a:cxnLst>
                <a:cxn ang="0">
                  <a:pos x="connsiteX0" y="connsiteY0"/>
                </a:cxn>
                <a:cxn ang="0">
                  <a:pos x="connsiteX1" y="connsiteY1"/>
                </a:cxn>
              </a:cxnLst>
              <a:rect l="l" t="t" r="r" b="b"/>
              <a:pathLst>
                <a:path w="3453840" h="2945922">
                  <a:moveTo>
                    <a:pt x="0" y="2945923"/>
                  </a:moveTo>
                  <a:cubicBezTo>
                    <a:pt x="0" y="1676129"/>
                    <a:pt x="3453841" y="1396774"/>
                    <a:pt x="3453841"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47A194B1-33E8-490F-84C6-D9049797E28D}"/>
                </a:ext>
              </a:extLst>
            </p:cNvPr>
            <p:cNvSpPr/>
            <p:nvPr/>
          </p:nvSpPr>
          <p:spPr>
            <a:xfrm>
              <a:off x="31452201" y="10183845"/>
              <a:ext cx="5739470" cy="2945922"/>
            </a:xfrm>
            <a:custGeom>
              <a:avLst/>
              <a:gdLst>
                <a:gd name="connsiteX0" fmla="*/ 5739471 w 5739470"/>
                <a:gd name="connsiteY0" fmla="*/ 2945923 h 2945922"/>
                <a:gd name="connsiteX1" fmla="*/ 0 w 5739470"/>
                <a:gd name="connsiteY1" fmla="*/ 0 h 2945922"/>
              </a:gdLst>
              <a:ahLst/>
              <a:cxnLst>
                <a:cxn ang="0">
                  <a:pos x="connsiteX0" y="connsiteY0"/>
                </a:cxn>
                <a:cxn ang="0">
                  <a:pos x="connsiteX1" y="connsiteY1"/>
                </a:cxn>
              </a:cxnLst>
              <a:rect l="l" t="t" r="r" b="b"/>
              <a:pathLst>
                <a:path w="5739470" h="2945922">
                  <a:moveTo>
                    <a:pt x="5739471" y="2945923"/>
                  </a:moveTo>
                  <a:cubicBezTo>
                    <a:pt x="5739471" y="1676129"/>
                    <a:pt x="0" y="1396774"/>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369DD56-286F-452A-99F3-7B0ACBF857CA}"/>
                </a:ext>
              </a:extLst>
            </p:cNvPr>
            <p:cNvSpPr/>
            <p:nvPr/>
          </p:nvSpPr>
          <p:spPr>
            <a:xfrm>
              <a:off x="29623697" y="10183845"/>
              <a:ext cx="1904691" cy="2945922"/>
            </a:xfrm>
            <a:custGeom>
              <a:avLst/>
              <a:gdLst>
                <a:gd name="connsiteX0" fmla="*/ 1904692 w 1904691"/>
                <a:gd name="connsiteY0" fmla="*/ 2945923 h 2945922"/>
                <a:gd name="connsiteX1" fmla="*/ 0 w 1904691"/>
                <a:gd name="connsiteY1" fmla="*/ 0 h 2945922"/>
              </a:gdLst>
              <a:ahLst/>
              <a:cxnLst>
                <a:cxn ang="0">
                  <a:pos x="connsiteX0" y="connsiteY0"/>
                </a:cxn>
                <a:cxn ang="0">
                  <a:pos x="connsiteX1" y="connsiteY1"/>
                </a:cxn>
              </a:cxnLst>
              <a:rect l="l" t="t" r="r" b="b"/>
              <a:pathLst>
                <a:path w="1904691" h="2945922">
                  <a:moveTo>
                    <a:pt x="1904692" y="2945923"/>
                  </a:moveTo>
                  <a:cubicBezTo>
                    <a:pt x="1904692" y="1676129"/>
                    <a:pt x="0" y="1396774"/>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653F9C4E-68DB-463E-BED1-9127D684668A}"/>
                </a:ext>
              </a:extLst>
            </p:cNvPr>
            <p:cNvSpPr/>
            <p:nvPr/>
          </p:nvSpPr>
          <p:spPr>
            <a:xfrm>
              <a:off x="35591731" y="7542672"/>
              <a:ext cx="3123694" cy="4012550"/>
            </a:xfrm>
            <a:custGeom>
              <a:avLst/>
              <a:gdLst>
                <a:gd name="connsiteX0" fmla="*/ 3123694 w 3123694"/>
                <a:gd name="connsiteY0" fmla="*/ 4012550 h 4012550"/>
                <a:gd name="connsiteX1" fmla="*/ 0 w 3123694"/>
                <a:gd name="connsiteY1" fmla="*/ 0 h 4012550"/>
              </a:gdLst>
              <a:ahLst/>
              <a:cxnLst>
                <a:cxn ang="0">
                  <a:pos x="connsiteX0" y="connsiteY0"/>
                </a:cxn>
                <a:cxn ang="0">
                  <a:pos x="connsiteX1" y="connsiteY1"/>
                </a:cxn>
              </a:cxnLst>
              <a:rect l="l" t="t" r="r" b="b"/>
              <a:pathLst>
                <a:path w="3123694" h="4012550">
                  <a:moveTo>
                    <a:pt x="3123694" y="4012550"/>
                  </a:moveTo>
                  <a:cubicBezTo>
                    <a:pt x="3123694" y="2742756"/>
                    <a:pt x="0" y="1396774"/>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88CD35E3-0997-4B84-A145-8C5C127682A5}"/>
                </a:ext>
              </a:extLst>
            </p:cNvPr>
            <p:cNvSpPr/>
            <p:nvPr/>
          </p:nvSpPr>
          <p:spPr>
            <a:xfrm>
              <a:off x="34880646" y="7542672"/>
              <a:ext cx="3834778" cy="2311025"/>
            </a:xfrm>
            <a:custGeom>
              <a:avLst/>
              <a:gdLst>
                <a:gd name="connsiteX0" fmla="*/ 3834779 w 3834778"/>
                <a:gd name="connsiteY0" fmla="*/ 2311026 h 2311025"/>
                <a:gd name="connsiteX1" fmla="*/ 0 w 3834778"/>
                <a:gd name="connsiteY1" fmla="*/ 0 h 2311025"/>
              </a:gdLst>
              <a:ahLst/>
              <a:cxnLst>
                <a:cxn ang="0">
                  <a:pos x="connsiteX0" y="connsiteY0"/>
                </a:cxn>
                <a:cxn ang="0">
                  <a:pos x="connsiteX1" y="connsiteY1"/>
                </a:cxn>
              </a:cxnLst>
              <a:rect l="l" t="t" r="r" b="b"/>
              <a:pathLst>
                <a:path w="3834778" h="2311025">
                  <a:moveTo>
                    <a:pt x="3834779" y="2311026"/>
                  </a:moveTo>
                  <a:cubicBezTo>
                    <a:pt x="3834779" y="1726920"/>
                    <a:pt x="0" y="711085"/>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0" name="Rectangle: Rounded Corners 129">
            <a:extLst>
              <a:ext uri="{FF2B5EF4-FFF2-40B4-BE49-F238E27FC236}">
                <a16:creationId xmlns:a16="http://schemas.microsoft.com/office/drawing/2014/main" id="{1D904DAF-65C4-4B5B-ABA5-F7F87D20EF58}"/>
              </a:ext>
            </a:extLst>
          </p:cNvPr>
          <p:cNvSpPr/>
          <p:nvPr/>
        </p:nvSpPr>
        <p:spPr bwMode="auto">
          <a:xfrm>
            <a:off x="7214084" y="4065039"/>
            <a:ext cx="2543755" cy="1186681"/>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1</a:t>
            </a:r>
          </a:p>
        </p:txBody>
      </p:sp>
      <p:sp>
        <p:nvSpPr>
          <p:cNvPr id="120" name="TextBox 119">
            <a:extLst>
              <a:ext uri="{FF2B5EF4-FFF2-40B4-BE49-F238E27FC236}">
                <a16:creationId xmlns:a16="http://schemas.microsoft.com/office/drawing/2014/main" id="{E854736C-5C0D-4953-A19C-4E29DB2F7627}"/>
              </a:ext>
            </a:extLst>
          </p:cNvPr>
          <p:cNvSpPr txBox="1"/>
          <p:nvPr/>
        </p:nvSpPr>
        <p:spPr>
          <a:xfrm>
            <a:off x="7308230" y="4662125"/>
            <a:ext cx="2355461"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grpSp>
        <p:nvGrpSpPr>
          <p:cNvPr id="160" name="Group 159">
            <a:extLst>
              <a:ext uri="{FF2B5EF4-FFF2-40B4-BE49-F238E27FC236}">
                <a16:creationId xmlns:a16="http://schemas.microsoft.com/office/drawing/2014/main" id="{579CB3A4-A261-4FA3-B40D-4D14DC73EF34}"/>
              </a:ext>
              <a:ext uri="{C183D7F6-B498-43B3-948B-1728B52AA6E4}">
                <adec:decorative xmlns:adec="http://schemas.microsoft.com/office/drawing/2017/decorative" val="1"/>
              </a:ext>
            </a:extLst>
          </p:cNvPr>
          <p:cNvGrpSpPr/>
          <p:nvPr/>
        </p:nvGrpSpPr>
        <p:grpSpPr>
          <a:xfrm>
            <a:off x="6191217" y="292100"/>
            <a:ext cx="4037187" cy="4273809"/>
            <a:chOff x="12382433" y="584199"/>
            <a:chExt cx="8074373" cy="8547617"/>
          </a:xfrm>
        </p:grpSpPr>
        <p:sp>
          <p:nvSpPr>
            <p:cNvPr id="78" name="Freeform: Shape 77">
              <a:extLst>
                <a:ext uri="{FF2B5EF4-FFF2-40B4-BE49-F238E27FC236}">
                  <a16:creationId xmlns:a16="http://schemas.microsoft.com/office/drawing/2014/main" id="{9E4D5D63-2175-458D-8185-2EBB9C3DC824}"/>
                </a:ext>
              </a:extLst>
            </p:cNvPr>
            <p:cNvSpPr/>
            <p:nvPr/>
          </p:nvSpPr>
          <p:spPr>
            <a:xfrm>
              <a:off x="12382433" y="584199"/>
              <a:ext cx="3250061" cy="8547617"/>
            </a:xfrm>
            <a:custGeom>
              <a:avLst/>
              <a:gdLst>
                <a:gd name="connsiteX0" fmla="*/ 3250062 w 3250061"/>
                <a:gd name="connsiteY0" fmla="*/ 8036782 h 8036782"/>
                <a:gd name="connsiteX1" fmla="*/ 0 w 3250061"/>
                <a:gd name="connsiteY1" fmla="*/ 0 h 8036782"/>
              </a:gdLst>
              <a:ahLst/>
              <a:cxnLst>
                <a:cxn ang="0">
                  <a:pos x="connsiteX0" y="connsiteY0"/>
                </a:cxn>
                <a:cxn ang="0">
                  <a:pos x="connsiteX1" y="connsiteY1"/>
                </a:cxn>
              </a:cxnLst>
              <a:rect l="l" t="t" r="r" b="b"/>
              <a:pathLst>
                <a:path w="3250061" h="8036782">
                  <a:moveTo>
                    <a:pt x="3250062" y="8036782"/>
                  </a:moveTo>
                  <a:cubicBezTo>
                    <a:pt x="3250062" y="5993429"/>
                    <a:pt x="0" y="4622052"/>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AA14089C-94B2-47CB-9405-C2A38425C347}"/>
                </a:ext>
              </a:extLst>
            </p:cNvPr>
            <p:cNvSpPr/>
            <p:nvPr/>
          </p:nvSpPr>
          <p:spPr>
            <a:xfrm>
              <a:off x="14531455" y="4825313"/>
              <a:ext cx="2753999" cy="4306502"/>
            </a:xfrm>
            <a:custGeom>
              <a:avLst/>
              <a:gdLst>
                <a:gd name="connsiteX0" fmla="*/ 3201819 w 3201818"/>
                <a:gd name="connsiteY0" fmla="*/ 3795669 h 3795669"/>
                <a:gd name="connsiteX1" fmla="*/ 0 w 3201818"/>
                <a:gd name="connsiteY1" fmla="*/ 0 h 3795669"/>
              </a:gdLst>
              <a:ahLst/>
              <a:cxnLst>
                <a:cxn ang="0">
                  <a:pos x="connsiteX0" y="connsiteY0"/>
                </a:cxn>
                <a:cxn ang="0">
                  <a:pos x="connsiteX1" y="connsiteY1"/>
                </a:cxn>
              </a:cxnLst>
              <a:rect l="l" t="t" r="r" b="b"/>
              <a:pathLst>
                <a:path w="3201818" h="3795669">
                  <a:moveTo>
                    <a:pt x="3201819" y="3795669"/>
                  </a:moveTo>
                  <a:cubicBezTo>
                    <a:pt x="3201819" y="3123694"/>
                    <a:pt x="0" y="939648"/>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1C54B947-90FE-42B0-957B-F9EE244AFD1C}"/>
                </a:ext>
              </a:extLst>
            </p:cNvPr>
            <p:cNvSpPr/>
            <p:nvPr/>
          </p:nvSpPr>
          <p:spPr>
            <a:xfrm>
              <a:off x="17508512" y="7568068"/>
              <a:ext cx="1603948" cy="1563747"/>
            </a:xfrm>
            <a:custGeom>
              <a:avLst/>
              <a:gdLst>
                <a:gd name="connsiteX0" fmla="*/ 787124 w 787124"/>
                <a:gd name="connsiteY0" fmla="*/ 0 h 1052913"/>
                <a:gd name="connsiteX1" fmla="*/ 0 w 787124"/>
                <a:gd name="connsiteY1" fmla="*/ 1052913 h 1052913"/>
              </a:gdLst>
              <a:ahLst/>
              <a:cxnLst>
                <a:cxn ang="0">
                  <a:pos x="connsiteX0" y="connsiteY0"/>
                </a:cxn>
                <a:cxn ang="0">
                  <a:pos x="connsiteX1" y="connsiteY1"/>
                </a:cxn>
              </a:cxnLst>
              <a:rect l="l" t="t" r="r" b="b"/>
              <a:pathLst>
                <a:path w="787124" h="1052913">
                  <a:moveTo>
                    <a:pt x="787124" y="0"/>
                  </a:moveTo>
                  <a:cubicBezTo>
                    <a:pt x="787124" y="507918"/>
                    <a:pt x="0" y="685689"/>
                    <a:pt x="0" y="1052913"/>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429FA3FC-234A-46DD-BC0E-A4E99ADCD756}"/>
                </a:ext>
              </a:extLst>
            </p:cNvPr>
            <p:cNvSpPr/>
            <p:nvPr/>
          </p:nvSpPr>
          <p:spPr>
            <a:xfrm>
              <a:off x="16511353" y="7568068"/>
              <a:ext cx="3843888" cy="1563747"/>
            </a:xfrm>
            <a:custGeom>
              <a:avLst/>
              <a:gdLst>
                <a:gd name="connsiteX0" fmla="*/ 1675813 w 1675813"/>
                <a:gd name="connsiteY0" fmla="*/ 0 h 1052913"/>
                <a:gd name="connsiteX1" fmla="*/ 0 w 1675813"/>
                <a:gd name="connsiteY1" fmla="*/ 1052913 h 1052913"/>
              </a:gdLst>
              <a:ahLst/>
              <a:cxnLst>
                <a:cxn ang="0">
                  <a:pos x="connsiteX0" y="connsiteY0"/>
                </a:cxn>
                <a:cxn ang="0">
                  <a:pos x="connsiteX1" y="connsiteY1"/>
                </a:cxn>
              </a:cxnLst>
              <a:rect l="l" t="t" r="r" b="b"/>
              <a:pathLst>
                <a:path w="1675813" h="1052913">
                  <a:moveTo>
                    <a:pt x="1675813" y="0"/>
                  </a:moveTo>
                  <a:cubicBezTo>
                    <a:pt x="1675813" y="317449"/>
                    <a:pt x="0" y="459919"/>
                    <a:pt x="0" y="1052913"/>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EEC32C66-A7F8-4691-AFC9-6A8FDD8C7AE7}"/>
                </a:ext>
              </a:extLst>
            </p:cNvPr>
            <p:cNvSpPr/>
            <p:nvPr/>
          </p:nvSpPr>
          <p:spPr>
            <a:xfrm>
              <a:off x="18048157" y="7568068"/>
              <a:ext cx="1670647" cy="1563747"/>
            </a:xfrm>
            <a:custGeom>
              <a:avLst/>
              <a:gdLst>
                <a:gd name="connsiteX0" fmla="*/ 710951 w 710951"/>
                <a:gd name="connsiteY0" fmla="*/ 0 h 1052913"/>
                <a:gd name="connsiteX1" fmla="*/ 0 w 710951"/>
                <a:gd name="connsiteY1" fmla="*/ 1052913 h 1052913"/>
              </a:gdLst>
              <a:ahLst/>
              <a:cxnLst>
                <a:cxn ang="0">
                  <a:pos x="connsiteX0" y="connsiteY0"/>
                </a:cxn>
                <a:cxn ang="0">
                  <a:pos x="connsiteX1" y="connsiteY1"/>
                </a:cxn>
              </a:cxnLst>
              <a:rect l="l" t="t" r="r" b="b"/>
              <a:pathLst>
                <a:path w="710951" h="1052913">
                  <a:moveTo>
                    <a:pt x="710951" y="0"/>
                  </a:moveTo>
                  <a:cubicBezTo>
                    <a:pt x="710951" y="502076"/>
                    <a:pt x="0" y="434523"/>
                    <a:pt x="0" y="1052913"/>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E57C560C-FA22-46CA-9BC0-7A1596D03823}"/>
                </a:ext>
              </a:extLst>
            </p:cNvPr>
            <p:cNvSpPr/>
            <p:nvPr/>
          </p:nvSpPr>
          <p:spPr>
            <a:xfrm>
              <a:off x="15200846" y="4825313"/>
              <a:ext cx="2142684" cy="4306502"/>
            </a:xfrm>
            <a:custGeom>
              <a:avLst/>
              <a:gdLst>
                <a:gd name="connsiteX0" fmla="*/ 0 w 2894586"/>
                <a:gd name="connsiteY0" fmla="*/ 0 h 3795669"/>
                <a:gd name="connsiteX1" fmla="*/ 2894586 w 2894586"/>
                <a:gd name="connsiteY1" fmla="*/ 3795669 h 3795669"/>
              </a:gdLst>
              <a:ahLst/>
              <a:cxnLst>
                <a:cxn ang="0">
                  <a:pos x="connsiteX0" y="connsiteY0"/>
                </a:cxn>
                <a:cxn ang="0">
                  <a:pos x="connsiteX1" y="connsiteY1"/>
                </a:cxn>
              </a:cxnLst>
              <a:rect l="l" t="t" r="r" b="b"/>
              <a:pathLst>
                <a:path w="2894586" h="3795669">
                  <a:moveTo>
                    <a:pt x="0" y="0"/>
                  </a:moveTo>
                  <a:cubicBezTo>
                    <a:pt x="0" y="1015835"/>
                    <a:pt x="2894586" y="2742756"/>
                    <a:pt x="2894586" y="3795669"/>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DC9E700B-4265-4BF5-9BB4-BEB4E6F345A0}"/>
                </a:ext>
              </a:extLst>
            </p:cNvPr>
            <p:cNvSpPr/>
            <p:nvPr/>
          </p:nvSpPr>
          <p:spPr>
            <a:xfrm>
              <a:off x="15723114" y="584200"/>
              <a:ext cx="4733692" cy="8547616"/>
            </a:xfrm>
            <a:custGeom>
              <a:avLst/>
              <a:gdLst>
                <a:gd name="connsiteX0" fmla="*/ 0 w 4113359"/>
                <a:gd name="connsiteY0" fmla="*/ 8036782 h 8036782"/>
                <a:gd name="connsiteX1" fmla="*/ 4113359 w 4113359"/>
                <a:gd name="connsiteY1" fmla="*/ 0 h 8036782"/>
              </a:gdLst>
              <a:ahLst/>
              <a:cxnLst>
                <a:cxn ang="0">
                  <a:pos x="connsiteX0" y="connsiteY0"/>
                </a:cxn>
                <a:cxn ang="0">
                  <a:pos x="connsiteX1" y="connsiteY1"/>
                </a:cxn>
              </a:cxnLst>
              <a:rect l="l" t="t" r="r" b="b"/>
              <a:pathLst>
                <a:path w="4113359" h="8036782">
                  <a:moveTo>
                    <a:pt x="0" y="8036782"/>
                  </a:moveTo>
                  <a:cubicBezTo>
                    <a:pt x="0" y="6552139"/>
                    <a:pt x="4113359" y="2768152"/>
                    <a:pt x="4113359"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640685A5-3CA7-460C-BFDD-039BA01F3AA5}"/>
                </a:ext>
              </a:extLst>
            </p:cNvPr>
            <p:cNvSpPr/>
            <p:nvPr/>
          </p:nvSpPr>
          <p:spPr>
            <a:xfrm>
              <a:off x="16140317" y="4825313"/>
              <a:ext cx="952165" cy="4306503"/>
            </a:xfrm>
            <a:custGeom>
              <a:avLst/>
              <a:gdLst>
                <a:gd name="connsiteX0" fmla="*/ 0 w 1574248"/>
                <a:gd name="connsiteY0" fmla="*/ 3795669 h 3795669"/>
                <a:gd name="connsiteX1" fmla="*/ 1574249 w 1574248"/>
                <a:gd name="connsiteY1" fmla="*/ 0 h 3795669"/>
              </a:gdLst>
              <a:ahLst/>
              <a:cxnLst>
                <a:cxn ang="0">
                  <a:pos x="connsiteX0" y="connsiteY0"/>
                </a:cxn>
                <a:cxn ang="0">
                  <a:pos x="connsiteX1" y="connsiteY1"/>
                </a:cxn>
              </a:cxnLst>
              <a:rect l="l" t="t" r="r" b="b"/>
              <a:pathLst>
                <a:path w="1574248" h="3795669">
                  <a:moveTo>
                    <a:pt x="0" y="3795669"/>
                  </a:moveTo>
                  <a:cubicBezTo>
                    <a:pt x="0" y="2564985"/>
                    <a:pt x="1574249" y="863460"/>
                    <a:pt x="1574249"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A8452728-1992-4CA6-82C4-ED0D6370F6B2}"/>
                </a:ext>
              </a:extLst>
            </p:cNvPr>
            <p:cNvSpPr/>
            <p:nvPr/>
          </p:nvSpPr>
          <p:spPr>
            <a:xfrm>
              <a:off x="15096996" y="4825313"/>
              <a:ext cx="1424187" cy="4306503"/>
            </a:xfrm>
            <a:custGeom>
              <a:avLst/>
              <a:gdLst>
                <a:gd name="connsiteX0" fmla="*/ 0 w 1424187"/>
                <a:gd name="connsiteY0" fmla="*/ 3795669 h 3795669"/>
                <a:gd name="connsiteX1" fmla="*/ 1424187 w 1424187"/>
                <a:gd name="connsiteY1" fmla="*/ 0 h 3795669"/>
              </a:gdLst>
              <a:ahLst/>
              <a:cxnLst>
                <a:cxn ang="0">
                  <a:pos x="connsiteX0" y="connsiteY0"/>
                </a:cxn>
                <a:cxn ang="0">
                  <a:pos x="connsiteX1" y="connsiteY1"/>
                </a:cxn>
              </a:cxnLst>
              <a:rect l="l" t="t" r="r" b="b"/>
              <a:pathLst>
                <a:path w="1424187" h="3795669">
                  <a:moveTo>
                    <a:pt x="0" y="3795669"/>
                  </a:moveTo>
                  <a:cubicBezTo>
                    <a:pt x="0" y="2082463"/>
                    <a:pt x="1424187" y="939648"/>
                    <a:pt x="1424187"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1" name="Rectangle: Rounded Corners 130">
            <a:extLst>
              <a:ext uri="{FF2B5EF4-FFF2-40B4-BE49-F238E27FC236}">
                <a16:creationId xmlns:a16="http://schemas.microsoft.com/office/drawing/2014/main" id="{F184FFDB-97B7-4D0F-B7AE-5B33C17E6FCC}"/>
              </a:ext>
            </a:extLst>
          </p:cNvPr>
          <p:cNvSpPr/>
          <p:nvPr/>
        </p:nvSpPr>
        <p:spPr bwMode="auto">
          <a:xfrm>
            <a:off x="8882945" y="2755739"/>
            <a:ext cx="2543755" cy="1186681"/>
          </a:xfrm>
          <a:prstGeom prst="roundRect">
            <a:avLst>
              <a:gd name="adj" fmla="val 5271"/>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2</a:t>
            </a:r>
          </a:p>
        </p:txBody>
      </p:sp>
      <p:sp>
        <p:nvSpPr>
          <p:cNvPr id="121" name="TextBox 120">
            <a:extLst>
              <a:ext uri="{FF2B5EF4-FFF2-40B4-BE49-F238E27FC236}">
                <a16:creationId xmlns:a16="http://schemas.microsoft.com/office/drawing/2014/main" id="{1B0F0E00-E8B5-416A-9103-82B57619231C}"/>
              </a:ext>
            </a:extLst>
          </p:cNvPr>
          <p:cNvSpPr txBox="1"/>
          <p:nvPr/>
        </p:nvSpPr>
        <p:spPr>
          <a:xfrm>
            <a:off x="9459456" y="3352825"/>
            <a:ext cx="139073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Analytics</a:t>
            </a:r>
          </a:p>
        </p:txBody>
      </p:sp>
      <p:grpSp>
        <p:nvGrpSpPr>
          <p:cNvPr id="231" name="Group 230">
            <a:extLst>
              <a:ext uri="{FF2B5EF4-FFF2-40B4-BE49-F238E27FC236}">
                <a16:creationId xmlns:a16="http://schemas.microsoft.com/office/drawing/2014/main" id="{8428F113-A0A6-48A4-A269-99DFDEE9E243}"/>
              </a:ext>
              <a:ext uri="{C183D7F6-B498-43B3-948B-1728B52AA6E4}">
                <adec:decorative xmlns:adec="http://schemas.microsoft.com/office/drawing/2017/decorative" val="1"/>
              </a:ext>
            </a:extLst>
          </p:cNvPr>
          <p:cNvGrpSpPr/>
          <p:nvPr/>
        </p:nvGrpSpPr>
        <p:grpSpPr>
          <a:xfrm>
            <a:off x="7981289" y="292100"/>
            <a:ext cx="3910231" cy="2960659"/>
            <a:chOff x="15962578" y="584200"/>
            <a:chExt cx="7820462" cy="5921318"/>
          </a:xfrm>
        </p:grpSpPr>
        <p:sp>
          <p:nvSpPr>
            <p:cNvPr id="146" name="Freeform: Shape 145">
              <a:extLst>
                <a:ext uri="{FF2B5EF4-FFF2-40B4-BE49-F238E27FC236}">
                  <a16:creationId xmlns:a16="http://schemas.microsoft.com/office/drawing/2014/main" id="{8253B8B0-B9AA-4518-A0E3-603D4D18953F}"/>
                </a:ext>
              </a:extLst>
            </p:cNvPr>
            <p:cNvSpPr/>
            <p:nvPr/>
          </p:nvSpPr>
          <p:spPr>
            <a:xfrm>
              <a:off x="20939236" y="3606310"/>
              <a:ext cx="2843804" cy="2899204"/>
            </a:xfrm>
            <a:custGeom>
              <a:avLst/>
              <a:gdLst>
                <a:gd name="connsiteX0" fmla="*/ 0 w 2843804"/>
                <a:gd name="connsiteY0" fmla="*/ 2361818 h 2361817"/>
                <a:gd name="connsiteX1" fmla="*/ 2843804 w 2843804"/>
                <a:gd name="connsiteY1" fmla="*/ 0 h 2361817"/>
              </a:gdLst>
              <a:ahLst/>
              <a:cxnLst>
                <a:cxn ang="0">
                  <a:pos x="connsiteX0" y="connsiteY0"/>
                </a:cxn>
                <a:cxn ang="0">
                  <a:pos x="connsiteX1" y="connsiteY1"/>
                </a:cxn>
              </a:cxnLst>
              <a:rect l="l" t="t" r="r" b="b"/>
              <a:pathLst>
                <a:path w="2843804" h="2361817">
                  <a:moveTo>
                    <a:pt x="0" y="2361818"/>
                  </a:moveTo>
                  <a:cubicBezTo>
                    <a:pt x="0" y="1092023"/>
                    <a:pt x="2843804" y="1193607"/>
                    <a:pt x="2843804"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DD73D685-CDA5-4379-A201-1FB642D2A5FF}"/>
                </a:ext>
              </a:extLst>
            </p:cNvPr>
            <p:cNvSpPr/>
            <p:nvPr/>
          </p:nvSpPr>
          <p:spPr>
            <a:xfrm>
              <a:off x="20380631" y="2412702"/>
              <a:ext cx="3402409" cy="4092811"/>
            </a:xfrm>
            <a:custGeom>
              <a:avLst/>
              <a:gdLst>
                <a:gd name="connsiteX0" fmla="*/ 0 w 3326235"/>
                <a:gd name="connsiteY0" fmla="*/ 3555424 h 3555424"/>
                <a:gd name="connsiteX1" fmla="*/ 3326235 w 3326235"/>
                <a:gd name="connsiteY1" fmla="*/ 0 h 3555424"/>
              </a:gdLst>
              <a:ahLst/>
              <a:cxnLst>
                <a:cxn ang="0">
                  <a:pos x="connsiteX0" y="connsiteY0"/>
                </a:cxn>
                <a:cxn ang="0">
                  <a:pos x="connsiteX1" y="connsiteY1"/>
                </a:cxn>
              </a:cxnLst>
              <a:rect l="l" t="t" r="r" b="b"/>
              <a:pathLst>
                <a:path w="3326235" h="3555424">
                  <a:moveTo>
                    <a:pt x="0" y="3555424"/>
                  </a:moveTo>
                  <a:cubicBezTo>
                    <a:pt x="0" y="2285630"/>
                    <a:pt x="3326235" y="1777712"/>
                    <a:pt x="3326235"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7494452A-FDD2-4567-A065-973C12BA12D4}"/>
                </a:ext>
              </a:extLst>
            </p:cNvPr>
            <p:cNvSpPr/>
            <p:nvPr/>
          </p:nvSpPr>
          <p:spPr>
            <a:xfrm>
              <a:off x="16800485" y="584200"/>
              <a:ext cx="4747471" cy="5921316"/>
            </a:xfrm>
            <a:custGeom>
              <a:avLst/>
              <a:gdLst>
                <a:gd name="connsiteX0" fmla="*/ 5459088 w 5459088"/>
                <a:gd name="connsiteY0" fmla="*/ 5383928 h 5383927"/>
                <a:gd name="connsiteX1" fmla="*/ 0 w 5459088"/>
                <a:gd name="connsiteY1" fmla="*/ 0 h 5383927"/>
              </a:gdLst>
              <a:ahLst/>
              <a:cxnLst>
                <a:cxn ang="0">
                  <a:pos x="connsiteX0" y="connsiteY0"/>
                </a:cxn>
                <a:cxn ang="0">
                  <a:pos x="connsiteX1" y="connsiteY1"/>
                </a:cxn>
              </a:cxnLst>
              <a:rect l="l" t="t" r="r" b="b"/>
              <a:pathLst>
                <a:path w="5459088" h="5383927">
                  <a:moveTo>
                    <a:pt x="5459088" y="5383928"/>
                  </a:moveTo>
                  <a:cubicBezTo>
                    <a:pt x="5459088" y="4571260"/>
                    <a:pt x="0" y="1650733"/>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A89C8E0E-BC1B-4AED-AEA0-0A7AED8877A5}"/>
                </a:ext>
              </a:extLst>
            </p:cNvPr>
            <p:cNvSpPr/>
            <p:nvPr/>
          </p:nvSpPr>
          <p:spPr>
            <a:xfrm>
              <a:off x="18831774" y="584200"/>
              <a:ext cx="2818412" cy="5921318"/>
            </a:xfrm>
            <a:custGeom>
              <a:avLst/>
              <a:gdLst>
                <a:gd name="connsiteX0" fmla="*/ 2818413 w 2818412"/>
                <a:gd name="connsiteY0" fmla="*/ 5383928 h 5383927"/>
                <a:gd name="connsiteX1" fmla="*/ 0 w 2818412"/>
                <a:gd name="connsiteY1" fmla="*/ 0 h 5383927"/>
              </a:gdLst>
              <a:ahLst/>
              <a:cxnLst>
                <a:cxn ang="0">
                  <a:pos x="connsiteX0" y="connsiteY0"/>
                </a:cxn>
                <a:cxn ang="0">
                  <a:pos x="connsiteX1" y="connsiteY1"/>
                </a:cxn>
              </a:cxnLst>
              <a:rect l="l" t="t" r="r" b="b"/>
              <a:pathLst>
                <a:path w="2818412" h="5383927">
                  <a:moveTo>
                    <a:pt x="2818413" y="5383928"/>
                  </a:moveTo>
                  <a:cubicBezTo>
                    <a:pt x="2818413" y="3377653"/>
                    <a:pt x="0" y="1676129"/>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9" name="Group 168">
              <a:extLst>
                <a:ext uri="{FF2B5EF4-FFF2-40B4-BE49-F238E27FC236}">
                  <a16:creationId xmlns:a16="http://schemas.microsoft.com/office/drawing/2014/main" id="{EBBFAF42-0619-4E57-820C-06A374A3B7BB}"/>
                </a:ext>
              </a:extLst>
            </p:cNvPr>
            <p:cNvGrpSpPr/>
            <p:nvPr/>
          </p:nvGrpSpPr>
          <p:grpSpPr>
            <a:xfrm>
              <a:off x="15962578" y="584200"/>
              <a:ext cx="7211075" cy="5921313"/>
              <a:chOff x="15962578" y="584200"/>
              <a:chExt cx="7211075" cy="5921313"/>
            </a:xfrm>
          </p:grpSpPr>
          <p:sp>
            <p:nvSpPr>
              <p:cNvPr id="149" name="Freeform: Shape 148">
                <a:extLst>
                  <a:ext uri="{FF2B5EF4-FFF2-40B4-BE49-F238E27FC236}">
                    <a16:creationId xmlns:a16="http://schemas.microsoft.com/office/drawing/2014/main" id="{207CBB9F-469B-433F-AF15-C92DBD084C82}"/>
                  </a:ext>
                </a:extLst>
              </p:cNvPr>
              <p:cNvSpPr/>
              <p:nvPr/>
            </p:nvSpPr>
            <p:spPr>
              <a:xfrm>
                <a:off x="15962578" y="4825313"/>
                <a:ext cx="3471897" cy="1680200"/>
              </a:xfrm>
              <a:custGeom>
                <a:avLst/>
                <a:gdLst>
                  <a:gd name="connsiteX0" fmla="*/ 2666066 w 2666066"/>
                  <a:gd name="connsiteY0" fmla="*/ 1142815 h 1142814"/>
                  <a:gd name="connsiteX1" fmla="*/ 0 w 2666066"/>
                  <a:gd name="connsiteY1" fmla="*/ 0 h 1142814"/>
                </a:gdLst>
                <a:ahLst/>
                <a:cxnLst>
                  <a:cxn ang="0">
                    <a:pos x="connsiteX0" y="connsiteY0"/>
                  </a:cxn>
                  <a:cxn ang="0">
                    <a:pos x="connsiteX1" y="connsiteY1"/>
                  </a:cxn>
                </a:cxnLst>
                <a:rect l="l" t="t" r="r" b="b"/>
                <a:pathLst>
                  <a:path w="2666066" h="1142814">
                    <a:moveTo>
                      <a:pt x="2666066" y="1142815"/>
                    </a:moveTo>
                    <a:cubicBezTo>
                      <a:pt x="2666066" y="676800"/>
                      <a:pt x="0" y="457126"/>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B11CD9B9-5BA6-4489-9D78-11862577B1A5}"/>
                  </a:ext>
                </a:extLst>
              </p:cNvPr>
              <p:cNvSpPr/>
              <p:nvPr/>
            </p:nvSpPr>
            <p:spPr>
              <a:xfrm>
                <a:off x="16698921" y="4825313"/>
                <a:ext cx="3503972" cy="1680200"/>
              </a:xfrm>
              <a:custGeom>
                <a:avLst/>
                <a:gdLst>
                  <a:gd name="connsiteX0" fmla="*/ 3046933 w 3046932"/>
                  <a:gd name="connsiteY0" fmla="*/ 1142815 h 1142814"/>
                  <a:gd name="connsiteX1" fmla="*/ 0 w 3046932"/>
                  <a:gd name="connsiteY1" fmla="*/ 0 h 1142814"/>
                </a:gdLst>
                <a:ahLst/>
                <a:cxnLst>
                  <a:cxn ang="0">
                    <a:pos x="connsiteX0" y="connsiteY0"/>
                  </a:cxn>
                  <a:cxn ang="0">
                    <a:pos x="connsiteX1" y="connsiteY1"/>
                  </a:cxn>
                </a:cxnLst>
                <a:rect l="l" t="t" r="r" b="b"/>
                <a:pathLst>
                  <a:path w="3046932" h="1142814">
                    <a:moveTo>
                      <a:pt x="3046933" y="1142815"/>
                    </a:moveTo>
                    <a:cubicBezTo>
                      <a:pt x="3046933" y="711085"/>
                      <a:pt x="0" y="355542"/>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7CED3863-D105-4F24-B80B-98D1C8A17526}"/>
                  </a:ext>
                </a:extLst>
              </p:cNvPr>
              <p:cNvSpPr/>
              <p:nvPr/>
            </p:nvSpPr>
            <p:spPr>
              <a:xfrm>
                <a:off x="19618964" y="584200"/>
                <a:ext cx="3554689" cy="5921313"/>
              </a:xfrm>
              <a:custGeom>
                <a:avLst/>
                <a:gdLst>
                  <a:gd name="connsiteX0" fmla="*/ 0 w 4291097"/>
                  <a:gd name="connsiteY0" fmla="*/ 5383928 h 5383927"/>
                  <a:gd name="connsiteX1" fmla="*/ 4291097 w 4291097"/>
                  <a:gd name="connsiteY1" fmla="*/ 0 h 5383927"/>
                </a:gdLst>
                <a:ahLst/>
                <a:cxnLst>
                  <a:cxn ang="0">
                    <a:pos x="connsiteX0" y="connsiteY0"/>
                  </a:cxn>
                  <a:cxn ang="0">
                    <a:pos x="connsiteX1" y="connsiteY1"/>
                  </a:cxn>
                </a:cxnLst>
                <a:rect l="l" t="t" r="r" b="b"/>
                <a:pathLst>
                  <a:path w="4291097" h="5383927">
                    <a:moveTo>
                      <a:pt x="0" y="5383928"/>
                    </a:moveTo>
                    <a:cubicBezTo>
                      <a:pt x="0" y="3631612"/>
                      <a:pt x="4291097" y="1422170"/>
                      <a:pt x="4291097"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6" name="Freeform: Shape 125">
              <a:extLst>
                <a:ext uri="{FF2B5EF4-FFF2-40B4-BE49-F238E27FC236}">
                  <a16:creationId xmlns:a16="http://schemas.microsoft.com/office/drawing/2014/main" id="{179D2A47-C033-40FC-BDB3-3584589941EC}"/>
                </a:ext>
              </a:extLst>
            </p:cNvPr>
            <p:cNvSpPr/>
            <p:nvPr/>
          </p:nvSpPr>
          <p:spPr>
            <a:xfrm>
              <a:off x="18205774" y="584200"/>
              <a:ext cx="2437408" cy="5921318"/>
            </a:xfrm>
            <a:custGeom>
              <a:avLst/>
              <a:gdLst>
                <a:gd name="connsiteX0" fmla="*/ 5459088 w 5459088"/>
                <a:gd name="connsiteY0" fmla="*/ 5383928 h 5383927"/>
                <a:gd name="connsiteX1" fmla="*/ 0 w 5459088"/>
                <a:gd name="connsiteY1" fmla="*/ 0 h 5383927"/>
                <a:gd name="connsiteX0" fmla="*/ 2802761 w 2802761"/>
                <a:gd name="connsiteY0" fmla="*/ 5383928 h 5383928"/>
                <a:gd name="connsiteX1" fmla="*/ 0 w 2802761"/>
                <a:gd name="connsiteY1" fmla="*/ 0 h 5383928"/>
              </a:gdLst>
              <a:ahLst/>
              <a:cxnLst>
                <a:cxn ang="0">
                  <a:pos x="connsiteX0" y="connsiteY0"/>
                </a:cxn>
                <a:cxn ang="0">
                  <a:pos x="connsiteX1" y="connsiteY1"/>
                </a:cxn>
              </a:cxnLst>
              <a:rect l="l" t="t" r="r" b="b"/>
              <a:pathLst>
                <a:path w="2802761" h="5383928">
                  <a:moveTo>
                    <a:pt x="2802761" y="5383928"/>
                  </a:moveTo>
                  <a:cubicBezTo>
                    <a:pt x="2802761" y="4571260"/>
                    <a:pt x="0" y="1650733"/>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 name="Text Placeholder 2">
            <a:extLst>
              <a:ext uri="{FF2B5EF4-FFF2-40B4-BE49-F238E27FC236}">
                <a16:creationId xmlns:a16="http://schemas.microsoft.com/office/drawing/2014/main" id="{D95F2C06-A8F4-4837-9C12-3630690D61AA}"/>
              </a:ext>
            </a:extLst>
          </p:cNvPr>
          <p:cNvSpPr>
            <a:spLocks noGrp="1"/>
          </p:cNvSpPr>
          <p:nvPr>
            <p:ph type="body" sz="quarter" idx="10"/>
          </p:nvPr>
        </p:nvSpPr>
        <p:spPr/>
        <p:txBody>
          <a:bodyPr/>
          <a:lstStyle/>
          <a:p>
            <a:r>
              <a:rPr lang="en-US"/>
              <a:t>02-01.01</a:t>
            </a:r>
          </a:p>
        </p:txBody>
      </p:sp>
      <p:grpSp>
        <p:nvGrpSpPr>
          <p:cNvPr id="48" name="Group 47">
            <a:extLst>
              <a:ext uri="{FF2B5EF4-FFF2-40B4-BE49-F238E27FC236}">
                <a16:creationId xmlns:a16="http://schemas.microsoft.com/office/drawing/2014/main" id="{D0F7ACDF-D874-4FEA-853B-FFAAAFBD25CB}"/>
              </a:ext>
              <a:ext uri="{C183D7F6-B498-43B3-948B-1728B52AA6E4}">
                <adec:decorative xmlns:adec="http://schemas.microsoft.com/office/drawing/2017/decorative" val="1"/>
              </a:ext>
            </a:extLst>
          </p:cNvPr>
          <p:cNvGrpSpPr/>
          <p:nvPr/>
        </p:nvGrpSpPr>
        <p:grpSpPr>
          <a:xfrm>
            <a:off x="9731838" y="292100"/>
            <a:ext cx="2155031" cy="3000043"/>
            <a:chOff x="34405362" y="584200"/>
            <a:chExt cx="4310062" cy="6000085"/>
          </a:xfrm>
        </p:grpSpPr>
        <p:sp>
          <p:nvSpPr>
            <p:cNvPr id="7" name="Freeform: Shape 6">
              <a:extLst>
                <a:ext uri="{FF2B5EF4-FFF2-40B4-BE49-F238E27FC236}">
                  <a16:creationId xmlns:a16="http://schemas.microsoft.com/office/drawing/2014/main" id="{1A9F5BA8-432D-47A6-BE65-ABEC701B5D9B}"/>
                </a:ext>
              </a:extLst>
            </p:cNvPr>
            <p:cNvSpPr/>
            <p:nvPr/>
          </p:nvSpPr>
          <p:spPr>
            <a:xfrm>
              <a:off x="34575895" y="4241207"/>
              <a:ext cx="4139529" cy="2343078"/>
            </a:xfrm>
            <a:custGeom>
              <a:avLst/>
              <a:gdLst>
                <a:gd name="connsiteX0" fmla="*/ 0 w 4139529"/>
                <a:gd name="connsiteY0" fmla="*/ 1722095 h 1722095"/>
                <a:gd name="connsiteX1" fmla="*/ 4139530 w 4139529"/>
                <a:gd name="connsiteY1" fmla="*/ 0 h 1722095"/>
              </a:gdLst>
              <a:ahLst/>
              <a:cxnLst>
                <a:cxn ang="0">
                  <a:pos x="connsiteX0" y="connsiteY0"/>
                </a:cxn>
                <a:cxn ang="0">
                  <a:pos x="connsiteX1" y="connsiteY1"/>
                </a:cxn>
              </a:cxnLst>
              <a:rect l="l" t="t" r="r" b="b"/>
              <a:pathLst>
                <a:path w="4139529" h="1722095">
                  <a:moveTo>
                    <a:pt x="0" y="1722095"/>
                  </a:moveTo>
                  <a:cubicBezTo>
                    <a:pt x="0" y="1269794"/>
                    <a:pt x="4139530" y="761877"/>
                    <a:pt x="413953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D376099B-6817-4D75-B676-8614269C8CF3}"/>
                </a:ext>
              </a:extLst>
            </p:cNvPr>
            <p:cNvSpPr/>
            <p:nvPr/>
          </p:nvSpPr>
          <p:spPr>
            <a:xfrm>
              <a:off x="35552602" y="584200"/>
              <a:ext cx="1627850" cy="5901566"/>
            </a:xfrm>
            <a:custGeom>
              <a:avLst/>
              <a:gdLst>
                <a:gd name="connsiteX0" fmla="*/ 1422170 w 1422169"/>
                <a:gd name="connsiteY0" fmla="*/ 5379103 h 5379102"/>
                <a:gd name="connsiteX1" fmla="*/ 0 w 1422169"/>
                <a:gd name="connsiteY1" fmla="*/ 0 h 5379102"/>
              </a:gdLst>
              <a:ahLst/>
              <a:cxnLst>
                <a:cxn ang="0">
                  <a:pos x="connsiteX0" y="connsiteY0"/>
                </a:cxn>
                <a:cxn ang="0">
                  <a:pos x="connsiteX1" y="connsiteY1"/>
                </a:cxn>
              </a:cxnLst>
              <a:rect l="l" t="t" r="r" b="b"/>
              <a:pathLst>
                <a:path w="1422169" h="5379102">
                  <a:moveTo>
                    <a:pt x="1422170" y="5379103"/>
                  </a:moveTo>
                  <a:cubicBezTo>
                    <a:pt x="1422170" y="3936363"/>
                    <a:pt x="0" y="1396774"/>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B8D821B-93A7-4CF8-A37F-9ACC7D49D026}"/>
                </a:ext>
              </a:extLst>
            </p:cNvPr>
            <p:cNvSpPr/>
            <p:nvPr/>
          </p:nvSpPr>
          <p:spPr>
            <a:xfrm>
              <a:off x="34405362" y="584200"/>
              <a:ext cx="2633934" cy="5854761"/>
            </a:xfrm>
            <a:custGeom>
              <a:avLst/>
              <a:gdLst>
                <a:gd name="connsiteX0" fmla="*/ 0 w 2818943"/>
                <a:gd name="connsiteY0" fmla="*/ 5379103 h 5379102"/>
                <a:gd name="connsiteX1" fmla="*/ 2818943 w 2818943"/>
                <a:gd name="connsiteY1" fmla="*/ 0 h 5379102"/>
              </a:gdLst>
              <a:ahLst/>
              <a:cxnLst>
                <a:cxn ang="0">
                  <a:pos x="connsiteX0" y="connsiteY0"/>
                </a:cxn>
                <a:cxn ang="0">
                  <a:pos x="connsiteX1" y="connsiteY1"/>
                </a:cxn>
              </a:cxnLst>
              <a:rect l="l" t="t" r="r" b="b"/>
              <a:pathLst>
                <a:path w="2818943" h="5379102">
                  <a:moveTo>
                    <a:pt x="0" y="5379103"/>
                  </a:moveTo>
                  <a:cubicBezTo>
                    <a:pt x="0" y="3936363"/>
                    <a:pt x="2818943" y="1396774"/>
                    <a:pt x="2818943"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A391A46D-C1BD-41F1-9092-5F73D6D68543}"/>
                </a:ext>
              </a:extLst>
            </p:cNvPr>
            <p:cNvSpPr/>
            <p:nvPr/>
          </p:nvSpPr>
          <p:spPr>
            <a:xfrm>
              <a:off x="36175836" y="1142909"/>
              <a:ext cx="2539334" cy="5217846"/>
            </a:xfrm>
            <a:custGeom>
              <a:avLst/>
              <a:gdLst>
                <a:gd name="connsiteX0" fmla="*/ 0 w 2539334"/>
                <a:gd name="connsiteY0" fmla="*/ 4820393 h 4820393"/>
                <a:gd name="connsiteX1" fmla="*/ 2539335 w 2539334"/>
                <a:gd name="connsiteY1" fmla="*/ 0 h 4820393"/>
              </a:gdLst>
              <a:ahLst/>
              <a:cxnLst>
                <a:cxn ang="0">
                  <a:pos x="connsiteX0" y="connsiteY0"/>
                </a:cxn>
                <a:cxn ang="0">
                  <a:pos x="connsiteX1" y="connsiteY1"/>
                </a:cxn>
              </a:cxnLst>
              <a:rect l="l" t="t" r="r" b="b"/>
              <a:pathLst>
                <a:path w="2539334" h="4820393">
                  <a:moveTo>
                    <a:pt x="0" y="4820393"/>
                  </a:moveTo>
                  <a:cubicBezTo>
                    <a:pt x="0" y="3377653"/>
                    <a:pt x="2539335" y="1396774"/>
                    <a:pt x="2539335"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50609A0A-41FB-4380-B340-3AB26F0A73E3}"/>
              </a:ext>
              <a:ext uri="{C183D7F6-B498-43B3-948B-1728B52AA6E4}">
                <adec:decorative xmlns:adec="http://schemas.microsoft.com/office/drawing/2017/decorative" val="1"/>
              </a:ext>
            </a:extLst>
          </p:cNvPr>
          <p:cNvGrpSpPr/>
          <p:nvPr/>
        </p:nvGrpSpPr>
        <p:grpSpPr>
          <a:xfrm>
            <a:off x="6096607" y="292100"/>
            <a:ext cx="1434868" cy="1598372"/>
            <a:chOff x="27134900" y="584200"/>
            <a:chExt cx="2869735" cy="3196744"/>
          </a:xfrm>
        </p:grpSpPr>
        <p:sp>
          <p:nvSpPr>
            <p:cNvPr id="42" name="Freeform: Shape 41">
              <a:extLst>
                <a:ext uri="{FF2B5EF4-FFF2-40B4-BE49-F238E27FC236}">
                  <a16:creationId xmlns:a16="http://schemas.microsoft.com/office/drawing/2014/main" id="{69D27FA1-2130-4D2F-B621-3AFC1E85D68D}"/>
                </a:ext>
              </a:extLst>
            </p:cNvPr>
            <p:cNvSpPr/>
            <p:nvPr/>
          </p:nvSpPr>
          <p:spPr>
            <a:xfrm>
              <a:off x="27465047" y="584200"/>
              <a:ext cx="2539588" cy="3196744"/>
            </a:xfrm>
            <a:custGeom>
              <a:avLst/>
              <a:gdLst>
                <a:gd name="connsiteX0" fmla="*/ 2539589 w 2539588"/>
                <a:gd name="connsiteY0" fmla="*/ 2635331 h 2635331"/>
                <a:gd name="connsiteX1" fmla="*/ 0 w 2539588"/>
                <a:gd name="connsiteY1" fmla="*/ 0 h 2635331"/>
              </a:gdLst>
              <a:ahLst/>
              <a:cxnLst>
                <a:cxn ang="0">
                  <a:pos x="connsiteX0" y="connsiteY0"/>
                </a:cxn>
                <a:cxn ang="0">
                  <a:pos x="connsiteX1" y="connsiteY1"/>
                </a:cxn>
              </a:cxnLst>
              <a:rect l="l" t="t" r="r" b="b"/>
              <a:pathLst>
                <a:path w="2539588" h="2635331">
                  <a:moveTo>
                    <a:pt x="2539589" y="2635331"/>
                  </a:moveTo>
                  <a:cubicBezTo>
                    <a:pt x="2539589" y="1365537"/>
                    <a:pt x="0" y="119360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DDF65D48-F87B-46EA-B68C-7760AA881222}"/>
                </a:ext>
              </a:extLst>
            </p:cNvPr>
            <p:cNvSpPr/>
            <p:nvPr/>
          </p:nvSpPr>
          <p:spPr>
            <a:xfrm>
              <a:off x="27134900" y="1955577"/>
              <a:ext cx="1345981" cy="1825367"/>
            </a:xfrm>
            <a:custGeom>
              <a:avLst/>
              <a:gdLst>
                <a:gd name="connsiteX0" fmla="*/ 1345982 w 1345981"/>
                <a:gd name="connsiteY0" fmla="*/ 1263953 h 1263953"/>
                <a:gd name="connsiteX1" fmla="*/ 0 w 1345981"/>
                <a:gd name="connsiteY1" fmla="*/ 0 h 1263953"/>
              </a:gdLst>
              <a:ahLst/>
              <a:cxnLst>
                <a:cxn ang="0">
                  <a:pos x="connsiteX0" y="connsiteY0"/>
                </a:cxn>
                <a:cxn ang="0">
                  <a:pos x="connsiteX1" y="connsiteY1"/>
                </a:cxn>
              </a:cxnLst>
              <a:rect l="l" t="t" r="r" b="b"/>
              <a:pathLst>
                <a:path w="1345981" h="1263953">
                  <a:moveTo>
                    <a:pt x="1345982" y="1263953"/>
                  </a:moveTo>
                  <a:cubicBezTo>
                    <a:pt x="1269794" y="457126"/>
                    <a:pt x="253959" y="863460"/>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2" name="Oval 31">
            <a:extLst>
              <a:ext uri="{FF2B5EF4-FFF2-40B4-BE49-F238E27FC236}">
                <a16:creationId xmlns:a16="http://schemas.microsoft.com/office/drawing/2014/main" id="{3DD19E51-0EC2-44C1-BB14-1C05DB8BE1D0}"/>
              </a:ext>
              <a:ext uri="{C183D7F6-B498-43B3-948B-1728B52AA6E4}">
                <adec:decorative xmlns:adec="http://schemas.microsoft.com/office/drawing/2017/decorative" val="1"/>
              </a:ext>
            </a:extLst>
          </p:cNvPr>
          <p:cNvSpPr>
            <a:spLocks noChangeAspect="1"/>
          </p:cNvSpPr>
          <p:nvPr/>
        </p:nvSpPr>
        <p:spPr bwMode="auto">
          <a:xfrm>
            <a:off x="6256318" y="123344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37CCEF99-9FE0-42EE-9D6C-D2A2CC05B204}"/>
              </a:ext>
              <a:ext uri="{C183D7F6-B498-43B3-948B-1728B52AA6E4}">
                <adec:decorative xmlns:adec="http://schemas.microsoft.com/office/drawing/2017/decorative" val="1"/>
              </a:ext>
            </a:extLst>
          </p:cNvPr>
          <p:cNvSpPr>
            <a:spLocks noChangeAspect="1"/>
          </p:cNvSpPr>
          <p:nvPr/>
        </p:nvSpPr>
        <p:spPr bwMode="auto">
          <a:xfrm>
            <a:off x="10186022" y="52993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192382C7-7A0E-47EF-B69C-BF4BA0B47E80}"/>
              </a:ext>
              <a:ext uri="{C183D7F6-B498-43B3-948B-1728B52AA6E4}">
                <adec:decorative xmlns:adec="http://schemas.microsoft.com/office/drawing/2017/decorative" val="1"/>
              </a:ext>
            </a:extLst>
          </p:cNvPr>
          <p:cNvSpPr>
            <a:spLocks noChangeAspect="1"/>
          </p:cNvSpPr>
          <p:nvPr/>
        </p:nvSpPr>
        <p:spPr bwMode="auto">
          <a:xfrm>
            <a:off x="11430782" y="69939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0D98A49-5C7E-41A7-AF36-84B1DA34A4C0}"/>
              </a:ext>
              <a:ext uri="{C183D7F6-B498-43B3-948B-1728B52AA6E4}">
                <adec:decorative xmlns:adec="http://schemas.microsoft.com/office/drawing/2017/decorative" val="1"/>
              </a:ext>
            </a:extLst>
          </p:cNvPr>
          <p:cNvSpPr>
            <a:spLocks noChangeAspect="1"/>
          </p:cNvSpPr>
          <p:nvPr/>
        </p:nvSpPr>
        <p:spPr bwMode="auto">
          <a:xfrm>
            <a:off x="9341699" y="1708411"/>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43E798E2-328F-407C-8D73-8480A9913BFA}"/>
              </a:ext>
              <a:ext uri="{C183D7F6-B498-43B3-948B-1728B52AA6E4}">
                <adec:decorative xmlns:adec="http://schemas.microsoft.com/office/drawing/2017/decorative" val="1"/>
              </a:ext>
            </a:extLst>
          </p:cNvPr>
          <p:cNvSpPr>
            <a:spLocks noChangeAspect="1"/>
          </p:cNvSpPr>
          <p:nvPr/>
        </p:nvSpPr>
        <p:spPr bwMode="auto">
          <a:xfrm>
            <a:off x="6897699" y="279128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AAF5BC06-893F-478F-BE71-071261180659}"/>
              </a:ext>
              <a:ext uri="{C183D7F6-B498-43B3-948B-1728B52AA6E4}">
                <adec:decorative xmlns:adec="http://schemas.microsoft.com/office/drawing/2017/decorative" val="1"/>
              </a:ext>
            </a:extLst>
          </p:cNvPr>
          <p:cNvSpPr>
            <a:spLocks noChangeAspect="1"/>
          </p:cNvSpPr>
          <p:nvPr/>
        </p:nvSpPr>
        <p:spPr bwMode="auto">
          <a:xfrm>
            <a:off x="9133966" y="289896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D2ADE76D-45FF-460D-81DC-E02EA7601ED1}"/>
              </a:ext>
              <a:ext uri="{C183D7F6-B498-43B3-948B-1728B52AA6E4}">
                <adec:decorative xmlns:adec="http://schemas.microsoft.com/office/drawing/2017/decorative" val="1"/>
              </a:ext>
            </a:extLst>
          </p:cNvPr>
          <p:cNvSpPr>
            <a:spLocks noChangeAspect="1"/>
          </p:cNvSpPr>
          <p:nvPr/>
        </p:nvSpPr>
        <p:spPr bwMode="auto">
          <a:xfrm>
            <a:off x="8122468" y="282350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E05A502B-73F9-4F5B-BD2F-6144D272F2CF}"/>
              </a:ext>
              <a:ext uri="{C183D7F6-B498-43B3-948B-1728B52AA6E4}">
                <adec:decorative xmlns:adec="http://schemas.microsoft.com/office/drawing/2017/decorative" val="1"/>
              </a:ext>
            </a:extLst>
          </p:cNvPr>
          <p:cNvSpPr>
            <a:spLocks noChangeAspect="1"/>
          </p:cNvSpPr>
          <p:nvPr/>
        </p:nvSpPr>
        <p:spPr bwMode="auto">
          <a:xfrm>
            <a:off x="11491319" y="231144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1" name="Oval 220">
            <a:extLst>
              <a:ext uri="{FF2B5EF4-FFF2-40B4-BE49-F238E27FC236}">
                <a16:creationId xmlns:a16="http://schemas.microsoft.com/office/drawing/2014/main" id="{E3F643B8-07C6-4633-880D-7ED34EC45D50}"/>
              </a:ext>
              <a:ext uri="{C183D7F6-B498-43B3-948B-1728B52AA6E4}">
                <adec:decorative xmlns:adec="http://schemas.microsoft.com/office/drawing/2017/decorative" val="1"/>
              </a:ext>
            </a:extLst>
          </p:cNvPr>
          <p:cNvSpPr>
            <a:spLocks noChangeAspect="1"/>
          </p:cNvSpPr>
          <p:nvPr/>
        </p:nvSpPr>
        <p:spPr bwMode="auto">
          <a:xfrm>
            <a:off x="10244230" y="219998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2" name="Oval 221">
            <a:extLst>
              <a:ext uri="{FF2B5EF4-FFF2-40B4-BE49-F238E27FC236}">
                <a16:creationId xmlns:a16="http://schemas.microsoft.com/office/drawing/2014/main" id="{1DE65B80-7861-4CAF-AE5E-2F9134B53D75}"/>
              </a:ext>
              <a:ext uri="{C183D7F6-B498-43B3-948B-1728B52AA6E4}">
                <adec:decorative xmlns:adec="http://schemas.microsoft.com/office/drawing/2017/decorative" val="1"/>
              </a:ext>
            </a:extLst>
          </p:cNvPr>
          <p:cNvSpPr>
            <a:spLocks noChangeAspect="1"/>
          </p:cNvSpPr>
          <p:nvPr/>
        </p:nvSpPr>
        <p:spPr bwMode="auto">
          <a:xfrm>
            <a:off x="7602419" y="256828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3" name="Oval 222">
            <a:extLst>
              <a:ext uri="{FF2B5EF4-FFF2-40B4-BE49-F238E27FC236}">
                <a16:creationId xmlns:a16="http://schemas.microsoft.com/office/drawing/2014/main" id="{836E7755-ABB2-441C-B374-2461EEE9BA95}"/>
              </a:ext>
              <a:ext uri="{C183D7F6-B498-43B3-948B-1728B52AA6E4}">
                <adec:decorative xmlns:adec="http://schemas.microsoft.com/office/drawing/2017/decorative" val="1"/>
              </a:ext>
            </a:extLst>
          </p:cNvPr>
          <p:cNvSpPr>
            <a:spLocks noChangeAspect="1"/>
          </p:cNvSpPr>
          <p:nvPr/>
        </p:nvSpPr>
        <p:spPr bwMode="auto">
          <a:xfrm>
            <a:off x="10839299" y="243571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4" name="Oval 223">
            <a:extLst>
              <a:ext uri="{FF2B5EF4-FFF2-40B4-BE49-F238E27FC236}">
                <a16:creationId xmlns:a16="http://schemas.microsoft.com/office/drawing/2014/main" id="{156E4414-216B-45A5-920E-C152FA8C609A}"/>
              </a:ext>
              <a:ext uri="{C183D7F6-B498-43B3-948B-1728B52AA6E4}">
                <adec:decorative xmlns:adec="http://schemas.microsoft.com/office/drawing/2017/decorative" val="1"/>
              </a:ext>
            </a:extLst>
          </p:cNvPr>
          <p:cNvSpPr>
            <a:spLocks noChangeAspect="1"/>
          </p:cNvSpPr>
          <p:nvPr/>
        </p:nvSpPr>
        <p:spPr bwMode="auto">
          <a:xfrm>
            <a:off x="8384739" y="305300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CA353197-ED50-4F0B-B2DF-0A210FEDE873}"/>
              </a:ext>
              <a:ext uri="{C183D7F6-B498-43B3-948B-1728B52AA6E4}">
                <adec:decorative xmlns:adec="http://schemas.microsoft.com/office/drawing/2017/decorative" val="1"/>
              </a:ext>
            </a:extLst>
          </p:cNvPr>
          <p:cNvSpPr>
            <a:spLocks noChangeAspect="1"/>
          </p:cNvSpPr>
          <p:nvPr/>
        </p:nvSpPr>
        <p:spPr bwMode="auto">
          <a:xfrm>
            <a:off x="9049723" y="262379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022E110-42ED-4C37-83D3-A029DD2DDA24}"/>
              </a:ext>
              <a:ext uri="{C183D7F6-B498-43B3-948B-1728B52AA6E4}">
                <adec:decorative xmlns:adec="http://schemas.microsoft.com/office/drawing/2017/decorative" val="1"/>
              </a:ext>
            </a:extLst>
          </p:cNvPr>
          <p:cNvSpPr>
            <a:spLocks noChangeAspect="1"/>
          </p:cNvSpPr>
          <p:nvPr/>
        </p:nvSpPr>
        <p:spPr bwMode="auto">
          <a:xfrm>
            <a:off x="7933516" y="353074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93423CDE-5391-4EC5-A33C-0DB4DD9EF734}"/>
              </a:ext>
              <a:ext uri="{C183D7F6-B498-43B3-948B-1728B52AA6E4}">
                <adec:decorative xmlns:adec="http://schemas.microsoft.com/office/drawing/2017/decorative" val="1"/>
              </a:ext>
            </a:extLst>
          </p:cNvPr>
          <p:cNvSpPr>
            <a:spLocks noChangeAspect="1"/>
          </p:cNvSpPr>
          <p:nvPr/>
        </p:nvSpPr>
        <p:spPr bwMode="auto">
          <a:xfrm>
            <a:off x="6952132" y="363852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44712DB8-4602-4640-B073-D2727F777EA5}"/>
              </a:ext>
              <a:ext uri="{C183D7F6-B498-43B3-948B-1728B52AA6E4}">
                <adec:decorative xmlns:adec="http://schemas.microsoft.com/office/drawing/2017/decorative" val="1"/>
              </a:ext>
            </a:extLst>
          </p:cNvPr>
          <p:cNvSpPr>
            <a:spLocks noChangeAspect="1"/>
          </p:cNvSpPr>
          <p:nvPr/>
        </p:nvSpPr>
        <p:spPr bwMode="auto">
          <a:xfrm>
            <a:off x="7550721" y="418702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8E61CAD3-FF0E-47F9-9C05-883324B2A08E}"/>
              </a:ext>
              <a:ext uri="{C183D7F6-B498-43B3-948B-1728B52AA6E4}">
                <adec:decorative xmlns:adec="http://schemas.microsoft.com/office/drawing/2017/decorative" val="1"/>
              </a:ext>
            </a:extLst>
          </p:cNvPr>
          <p:cNvSpPr>
            <a:spLocks noChangeAspect="1"/>
          </p:cNvSpPr>
          <p:nvPr/>
        </p:nvSpPr>
        <p:spPr bwMode="auto">
          <a:xfrm>
            <a:off x="8930576" y="413432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6" name="Oval 235">
            <a:extLst>
              <a:ext uri="{FF2B5EF4-FFF2-40B4-BE49-F238E27FC236}">
                <a16:creationId xmlns:a16="http://schemas.microsoft.com/office/drawing/2014/main" id="{E2943A2D-5E7F-4C24-8AE3-C6B0D5FD157F}"/>
              </a:ext>
              <a:ext uri="{C183D7F6-B498-43B3-948B-1728B52AA6E4}">
                <adec:decorative xmlns:adec="http://schemas.microsoft.com/office/drawing/2017/decorative" val="1"/>
              </a:ext>
            </a:extLst>
          </p:cNvPr>
          <p:cNvSpPr>
            <a:spLocks noChangeAspect="1"/>
          </p:cNvSpPr>
          <p:nvPr/>
        </p:nvSpPr>
        <p:spPr bwMode="auto">
          <a:xfrm>
            <a:off x="10069342" y="408352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7" name="Oval 236">
            <a:extLst>
              <a:ext uri="{FF2B5EF4-FFF2-40B4-BE49-F238E27FC236}">
                <a16:creationId xmlns:a16="http://schemas.microsoft.com/office/drawing/2014/main" id="{DAE31C72-6051-4DF5-874D-DBF4505171DD}"/>
              </a:ext>
              <a:ext uri="{C183D7F6-B498-43B3-948B-1728B52AA6E4}">
                <adec:decorative xmlns:adec="http://schemas.microsoft.com/office/drawing/2017/decorative" val="1"/>
              </a:ext>
            </a:extLst>
          </p:cNvPr>
          <p:cNvSpPr>
            <a:spLocks noChangeAspect="1"/>
          </p:cNvSpPr>
          <p:nvPr/>
        </p:nvSpPr>
        <p:spPr bwMode="auto">
          <a:xfrm>
            <a:off x="9483152" y="408738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8" name="Oval 237">
            <a:extLst>
              <a:ext uri="{FF2B5EF4-FFF2-40B4-BE49-F238E27FC236}">
                <a16:creationId xmlns:a16="http://schemas.microsoft.com/office/drawing/2014/main" id="{7529A594-F889-4B96-B311-734A94211A7F}"/>
              </a:ext>
              <a:ext uri="{C183D7F6-B498-43B3-948B-1728B52AA6E4}">
                <adec:decorative xmlns:adec="http://schemas.microsoft.com/office/drawing/2017/decorative" val="1"/>
              </a:ext>
            </a:extLst>
          </p:cNvPr>
          <p:cNvSpPr>
            <a:spLocks noChangeAspect="1"/>
          </p:cNvSpPr>
          <p:nvPr/>
        </p:nvSpPr>
        <p:spPr bwMode="auto">
          <a:xfrm>
            <a:off x="10494792" y="445817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1" name="Oval 240">
            <a:extLst>
              <a:ext uri="{FF2B5EF4-FFF2-40B4-BE49-F238E27FC236}">
                <a16:creationId xmlns:a16="http://schemas.microsoft.com/office/drawing/2014/main" id="{72B515A2-3BC2-4391-A8C7-B2F4CDCCC471}"/>
              </a:ext>
              <a:ext uri="{C183D7F6-B498-43B3-948B-1728B52AA6E4}">
                <adec:decorative xmlns:adec="http://schemas.microsoft.com/office/drawing/2017/decorative" val="1"/>
              </a:ext>
            </a:extLst>
          </p:cNvPr>
          <p:cNvSpPr>
            <a:spLocks noChangeAspect="1"/>
          </p:cNvSpPr>
          <p:nvPr/>
        </p:nvSpPr>
        <p:spPr bwMode="auto">
          <a:xfrm>
            <a:off x="6894287" y="4240310"/>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D7C88419-B5DF-4E98-8299-E563D86DD2B9}"/>
              </a:ext>
              <a:ext uri="{C183D7F6-B498-43B3-948B-1728B52AA6E4}">
                <adec:decorative xmlns:adec="http://schemas.microsoft.com/office/drawing/2017/decorative" val="1"/>
              </a:ext>
            </a:extLst>
          </p:cNvPr>
          <p:cNvSpPr>
            <a:spLocks noChangeAspect="1"/>
          </p:cNvSpPr>
          <p:nvPr/>
        </p:nvSpPr>
        <p:spPr bwMode="auto">
          <a:xfrm>
            <a:off x="10027895" y="4784490"/>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9" name="Oval 238">
            <a:extLst>
              <a:ext uri="{FF2B5EF4-FFF2-40B4-BE49-F238E27FC236}">
                <a16:creationId xmlns:a16="http://schemas.microsoft.com/office/drawing/2014/main" id="{3B3CA250-6C04-402C-9914-7CF8133648D2}"/>
              </a:ext>
              <a:ext uri="{C183D7F6-B498-43B3-948B-1728B52AA6E4}">
                <adec:decorative xmlns:adec="http://schemas.microsoft.com/office/drawing/2017/decorative" val="1"/>
              </a:ext>
            </a:extLst>
          </p:cNvPr>
          <p:cNvSpPr>
            <a:spLocks noChangeAspect="1"/>
          </p:cNvSpPr>
          <p:nvPr/>
        </p:nvSpPr>
        <p:spPr bwMode="auto">
          <a:xfrm>
            <a:off x="11574292" y="475979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8CD1B78D-CCC0-4551-AE75-320FDCC7F1F5}"/>
              </a:ext>
              <a:ext uri="{C183D7F6-B498-43B3-948B-1728B52AA6E4}">
                <adec:decorative xmlns:adec="http://schemas.microsoft.com/office/drawing/2017/decorative" val="1"/>
              </a:ext>
            </a:extLst>
          </p:cNvPr>
          <p:cNvSpPr>
            <a:spLocks noChangeAspect="1"/>
          </p:cNvSpPr>
          <p:nvPr/>
        </p:nvSpPr>
        <p:spPr bwMode="auto">
          <a:xfrm>
            <a:off x="7937138" y="643837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CD09DFAC-58D9-4BF9-924E-4C1FEDB04544}"/>
              </a:ext>
              <a:ext uri="{C183D7F6-B498-43B3-948B-1728B52AA6E4}">
                <adec:decorative xmlns:adec="http://schemas.microsoft.com/office/drawing/2017/decorative" val="1"/>
              </a:ext>
            </a:extLst>
          </p:cNvPr>
          <p:cNvSpPr>
            <a:spLocks noChangeAspect="1"/>
          </p:cNvSpPr>
          <p:nvPr/>
        </p:nvSpPr>
        <p:spPr bwMode="auto">
          <a:xfrm>
            <a:off x="6927879" y="623924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DB4EE11E-8B34-439E-AC85-07DB2ECDDCC8}"/>
              </a:ext>
              <a:ext uri="{C183D7F6-B498-43B3-948B-1728B52AA6E4}">
                <adec:decorative xmlns:adec="http://schemas.microsoft.com/office/drawing/2017/decorative" val="1"/>
              </a:ext>
            </a:extLst>
          </p:cNvPr>
          <p:cNvSpPr>
            <a:spLocks noChangeAspect="1"/>
          </p:cNvSpPr>
          <p:nvPr/>
        </p:nvSpPr>
        <p:spPr bwMode="auto">
          <a:xfrm>
            <a:off x="8548084" y="564397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4BCC19A-0886-4C3E-83FC-AFFD53BAFABB}"/>
              </a:ext>
              <a:ext uri="{C183D7F6-B498-43B3-948B-1728B52AA6E4}">
                <adec:decorative xmlns:adec="http://schemas.microsoft.com/office/drawing/2017/decorative" val="1"/>
              </a:ext>
            </a:extLst>
          </p:cNvPr>
          <p:cNvSpPr>
            <a:spLocks noChangeAspect="1"/>
          </p:cNvSpPr>
          <p:nvPr/>
        </p:nvSpPr>
        <p:spPr bwMode="auto">
          <a:xfrm>
            <a:off x="9973953" y="5785307"/>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59B5CCF3-D8DC-4E6C-BDDC-8BB85A4520A2}"/>
              </a:ext>
              <a:ext uri="{C183D7F6-B498-43B3-948B-1728B52AA6E4}">
                <adec:decorative xmlns:adec="http://schemas.microsoft.com/office/drawing/2017/decorative" val="1"/>
              </a:ext>
            </a:extLst>
          </p:cNvPr>
          <p:cNvSpPr>
            <a:spLocks noChangeAspect="1"/>
          </p:cNvSpPr>
          <p:nvPr/>
        </p:nvSpPr>
        <p:spPr bwMode="auto">
          <a:xfrm>
            <a:off x="8557847" y="599177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9C6E5F17-775A-4344-8B81-C4354E46E5E7}"/>
              </a:ext>
              <a:ext uri="{C183D7F6-B498-43B3-948B-1728B52AA6E4}">
                <adec:decorative xmlns:adec="http://schemas.microsoft.com/office/drawing/2017/decorative" val="1"/>
              </a:ext>
            </a:extLst>
          </p:cNvPr>
          <p:cNvSpPr>
            <a:spLocks noChangeAspect="1"/>
          </p:cNvSpPr>
          <p:nvPr/>
        </p:nvSpPr>
        <p:spPr bwMode="auto">
          <a:xfrm>
            <a:off x="9036444" y="606097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B0BA0775-2946-4377-AAA3-A47EC2BF0E98}"/>
              </a:ext>
              <a:ext uri="{C183D7F6-B498-43B3-948B-1728B52AA6E4}">
                <adec:decorative xmlns:adec="http://schemas.microsoft.com/office/drawing/2017/decorative" val="1"/>
              </a:ext>
            </a:extLst>
          </p:cNvPr>
          <p:cNvSpPr>
            <a:spLocks noChangeAspect="1"/>
          </p:cNvSpPr>
          <p:nvPr/>
        </p:nvSpPr>
        <p:spPr bwMode="auto">
          <a:xfrm>
            <a:off x="9343865" y="5696250"/>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6067AB7F-696D-4E49-8C9E-7BB170D2F934}"/>
              </a:ext>
              <a:ext uri="{C183D7F6-B498-43B3-948B-1728B52AA6E4}">
                <adec:decorative xmlns:adec="http://schemas.microsoft.com/office/drawing/2017/decorative" val="1"/>
              </a:ext>
            </a:extLst>
          </p:cNvPr>
          <p:cNvSpPr>
            <a:spLocks noChangeAspect="1"/>
          </p:cNvSpPr>
          <p:nvPr/>
        </p:nvSpPr>
        <p:spPr bwMode="auto">
          <a:xfrm>
            <a:off x="8912233" y="524957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40B90067-DC70-417A-9660-0A9DDA7B47B8}"/>
              </a:ext>
              <a:ext uri="{C183D7F6-B498-43B3-948B-1728B52AA6E4}">
                <adec:decorative xmlns:adec="http://schemas.microsoft.com/office/drawing/2017/decorative" val="1"/>
              </a:ext>
            </a:extLst>
          </p:cNvPr>
          <p:cNvSpPr>
            <a:spLocks noChangeAspect="1"/>
          </p:cNvSpPr>
          <p:nvPr/>
        </p:nvSpPr>
        <p:spPr bwMode="auto">
          <a:xfrm>
            <a:off x="7786378" y="574297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A4F685F3-7163-4B40-AD38-29A6A4B6E21A}"/>
              </a:ext>
              <a:ext uri="{C183D7F6-B498-43B3-948B-1728B52AA6E4}">
                <adec:decorative xmlns:adec="http://schemas.microsoft.com/office/drawing/2017/decorative" val="1"/>
              </a:ext>
            </a:extLst>
          </p:cNvPr>
          <p:cNvSpPr>
            <a:spLocks noChangeAspect="1"/>
          </p:cNvSpPr>
          <p:nvPr/>
        </p:nvSpPr>
        <p:spPr bwMode="auto">
          <a:xfrm>
            <a:off x="7835273" y="518734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CDCF6363-479E-4B20-B2D4-05318BA8D68F}"/>
              </a:ext>
              <a:ext uri="{C183D7F6-B498-43B3-948B-1728B52AA6E4}">
                <adec:decorative xmlns:adec="http://schemas.microsoft.com/office/drawing/2017/decorative" val="1"/>
              </a:ext>
            </a:extLst>
          </p:cNvPr>
          <p:cNvSpPr>
            <a:spLocks noChangeAspect="1"/>
          </p:cNvSpPr>
          <p:nvPr/>
        </p:nvSpPr>
        <p:spPr bwMode="auto">
          <a:xfrm>
            <a:off x="7353943" y="540451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777C546E-932E-4EE3-9273-8F18BD82CCB2}"/>
              </a:ext>
              <a:ext uri="{C183D7F6-B498-43B3-948B-1728B52AA6E4}">
                <adec:decorative xmlns:adec="http://schemas.microsoft.com/office/drawing/2017/decorative" val="1"/>
              </a:ext>
            </a:extLst>
          </p:cNvPr>
          <p:cNvSpPr>
            <a:spLocks noChangeAspect="1"/>
          </p:cNvSpPr>
          <p:nvPr/>
        </p:nvSpPr>
        <p:spPr bwMode="auto">
          <a:xfrm>
            <a:off x="9336413" y="625478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399FE94A-C1E7-4BEF-AE43-53E2AE6CCA67}"/>
              </a:ext>
              <a:ext uri="{C183D7F6-B498-43B3-948B-1728B52AA6E4}">
                <adec:decorative xmlns:adec="http://schemas.microsoft.com/office/drawing/2017/decorative" val="1"/>
              </a:ext>
            </a:extLst>
          </p:cNvPr>
          <p:cNvGrpSpPr/>
          <p:nvPr/>
        </p:nvGrpSpPr>
        <p:grpSpPr>
          <a:xfrm>
            <a:off x="6080780" y="2412657"/>
            <a:ext cx="3506834" cy="4152228"/>
            <a:chOff x="27103246" y="4825313"/>
            <a:chExt cx="7013667" cy="8304455"/>
          </a:xfrm>
        </p:grpSpPr>
        <p:sp>
          <p:nvSpPr>
            <p:cNvPr id="11" name="Freeform: Shape 10">
              <a:extLst>
                <a:ext uri="{FF2B5EF4-FFF2-40B4-BE49-F238E27FC236}">
                  <a16:creationId xmlns:a16="http://schemas.microsoft.com/office/drawing/2014/main" id="{6630B3CC-C9F2-4B2C-B51E-3BC2318E23AF}"/>
                </a:ext>
              </a:extLst>
            </p:cNvPr>
            <p:cNvSpPr/>
            <p:nvPr/>
          </p:nvSpPr>
          <p:spPr>
            <a:xfrm>
              <a:off x="27103246" y="4825313"/>
              <a:ext cx="4526726" cy="4340912"/>
            </a:xfrm>
            <a:custGeom>
              <a:avLst/>
              <a:gdLst>
                <a:gd name="connsiteX0" fmla="*/ 2514193 w 2514192"/>
                <a:gd name="connsiteY0" fmla="*/ 3783987 h 3783987"/>
                <a:gd name="connsiteX1" fmla="*/ 0 w 2514192"/>
                <a:gd name="connsiteY1" fmla="*/ 0 h 3783987"/>
              </a:gdLst>
              <a:ahLst/>
              <a:cxnLst>
                <a:cxn ang="0">
                  <a:pos x="connsiteX0" y="connsiteY0"/>
                </a:cxn>
                <a:cxn ang="0">
                  <a:pos x="connsiteX1" y="connsiteY1"/>
                </a:cxn>
              </a:cxnLst>
              <a:rect l="l" t="t" r="r" b="b"/>
              <a:pathLst>
                <a:path w="2514192" h="3783987">
                  <a:moveTo>
                    <a:pt x="2514193" y="3783987"/>
                  </a:moveTo>
                  <a:cubicBezTo>
                    <a:pt x="2514193" y="2996715"/>
                    <a:pt x="0" y="711085"/>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E12B9188-0B0C-4531-B4EB-9A52F2FFC815}"/>
                </a:ext>
              </a:extLst>
            </p:cNvPr>
            <p:cNvGrpSpPr/>
            <p:nvPr/>
          </p:nvGrpSpPr>
          <p:grpSpPr>
            <a:xfrm>
              <a:off x="27134900" y="4825313"/>
              <a:ext cx="5383929" cy="8304455"/>
              <a:chOff x="27134900" y="4825313"/>
              <a:chExt cx="5383929" cy="8304455"/>
            </a:xfrm>
          </p:grpSpPr>
          <p:sp>
            <p:nvSpPr>
              <p:cNvPr id="10" name="Freeform: Shape 9">
                <a:extLst>
                  <a:ext uri="{FF2B5EF4-FFF2-40B4-BE49-F238E27FC236}">
                    <a16:creationId xmlns:a16="http://schemas.microsoft.com/office/drawing/2014/main" id="{7A7C33CB-E3E7-4EDC-9C31-E95B2FDBF964}"/>
                  </a:ext>
                </a:extLst>
              </p:cNvPr>
              <p:cNvSpPr/>
              <p:nvPr/>
            </p:nvSpPr>
            <p:spPr>
              <a:xfrm>
                <a:off x="27134900" y="4825313"/>
                <a:ext cx="4749030" cy="3885570"/>
              </a:xfrm>
              <a:custGeom>
                <a:avLst/>
                <a:gdLst>
                  <a:gd name="connsiteX0" fmla="*/ 0 w 4749030"/>
                  <a:gd name="connsiteY0" fmla="*/ 3885571 h 3885570"/>
                  <a:gd name="connsiteX1" fmla="*/ 4749031 w 4749030"/>
                  <a:gd name="connsiteY1" fmla="*/ 0 h 3885570"/>
                </a:gdLst>
                <a:ahLst/>
                <a:cxnLst>
                  <a:cxn ang="0">
                    <a:pos x="connsiteX0" y="connsiteY0"/>
                  </a:cxn>
                  <a:cxn ang="0">
                    <a:pos x="connsiteX1" y="connsiteY1"/>
                  </a:cxn>
                </a:cxnLst>
                <a:rect l="l" t="t" r="r" b="b"/>
                <a:pathLst>
                  <a:path w="4749030" h="3885570">
                    <a:moveTo>
                      <a:pt x="0" y="3885571"/>
                    </a:moveTo>
                    <a:cubicBezTo>
                      <a:pt x="0" y="3098298"/>
                      <a:pt x="4749031" y="711085"/>
                      <a:pt x="4749031"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B742DB06-AC83-47B6-AD18-59A69FF8D05E}"/>
                  </a:ext>
                </a:extLst>
              </p:cNvPr>
              <p:cNvSpPr/>
              <p:nvPr/>
            </p:nvSpPr>
            <p:spPr>
              <a:xfrm>
                <a:off x="27668190" y="4825313"/>
                <a:ext cx="4850639" cy="8304455"/>
              </a:xfrm>
              <a:custGeom>
                <a:avLst/>
                <a:gdLst>
                  <a:gd name="connsiteX0" fmla="*/ 0 w 4850614"/>
                  <a:gd name="connsiteY0" fmla="*/ 8304455 h 8304454"/>
                  <a:gd name="connsiteX1" fmla="*/ 4850615 w 4850614"/>
                  <a:gd name="connsiteY1" fmla="*/ 0 h 8304454"/>
                  <a:gd name="connsiteX0" fmla="*/ 24 w 4850639"/>
                  <a:gd name="connsiteY0" fmla="*/ 8304455 h 8304455"/>
                  <a:gd name="connsiteX1" fmla="*/ 4850639 w 4850639"/>
                  <a:gd name="connsiteY1" fmla="*/ 0 h 8304455"/>
                </a:gdLst>
                <a:ahLst/>
                <a:cxnLst>
                  <a:cxn ang="0">
                    <a:pos x="connsiteX0" y="connsiteY0"/>
                  </a:cxn>
                  <a:cxn ang="0">
                    <a:pos x="connsiteX1" y="connsiteY1"/>
                  </a:cxn>
                </a:cxnLst>
                <a:rect l="l" t="t" r="r" b="b"/>
                <a:pathLst>
                  <a:path w="4850639" h="8304455">
                    <a:moveTo>
                      <a:pt x="24" y="8304455"/>
                    </a:moveTo>
                    <a:cubicBezTo>
                      <a:pt x="-12676" y="3453573"/>
                      <a:pt x="4850639" y="1447566"/>
                      <a:pt x="4850639"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8" name="Freeform: Shape 7">
              <a:extLst>
                <a:ext uri="{FF2B5EF4-FFF2-40B4-BE49-F238E27FC236}">
                  <a16:creationId xmlns:a16="http://schemas.microsoft.com/office/drawing/2014/main" id="{D06E81E7-F24C-41B9-A5F3-84D58EF114E8}"/>
                </a:ext>
              </a:extLst>
            </p:cNvPr>
            <p:cNvSpPr/>
            <p:nvPr/>
          </p:nvSpPr>
          <p:spPr>
            <a:xfrm>
              <a:off x="30741117" y="4825313"/>
              <a:ext cx="3375796" cy="1623513"/>
            </a:xfrm>
            <a:custGeom>
              <a:avLst/>
              <a:gdLst>
                <a:gd name="connsiteX0" fmla="*/ 3301465 w 3301465"/>
                <a:gd name="connsiteY0" fmla="*/ 1137990 h 1137989"/>
                <a:gd name="connsiteX1" fmla="*/ 0 w 3301465"/>
                <a:gd name="connsiteY1" fmla="*/ 0 h 1137989"/>
              </a:gdLst>
              <a:ahLst/>
              <a:cxnLst>
                <a:cxn ang="0">
                  <a:pos x="connsiteX0" y="connsiteY0"/>
                </a:cxn>
                <a:cxn ang="0">
                  <a:pos x="connsiteX1" y="connsiteY1"/>
                </a:cxn>
              </a:cxnLst>
              <a:rect l="l" t="t" r="r" b="b"/>
              <a:pathLst>
                <a:path w="3301465" h="1137989">
                  <a:moveTo>
                    <a:pt x="3301465" y="1137990"/>
                  </a:moveTo>
                  <a:cubicBezTo>
                    <a:pt x="3301465" y="685689"/>
                    <a:pt x="0" y="76187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2" name="Rectangle: Rounded Corners 131">
            <a:extLst>
              <a:ext uri="{FF2B5EF4-FFF2-40B4-BE49-F238E27FC236}">
                <a16:creationId xmlns:a16="http://schemas.microsoft.com/office/drawing/2014/main" id="{7E0FAFDD-E5AF-4EED-8723-1E764B09AB04}"/>
              </a:ext>
            </a:extLst>
          </p:cNvPr>
          <p:cNvSpPr/>
          <p:nvPr/>
        </p:nvSpPr>
        <p:spPr bwMode="auto">
          <a:xfrm>
            <a:off x="6567169" y="1389552"/>
            <a:ext cx="2543755" cy="1186681"/>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3</a:t>
            </a:r>
          </a:p>
        </p:txBody>
      </p:sp>
      <p:sp>
        <p:nvSpPr>
          <p:cNvPr id="123" name="TextBox 122">
            <a:extLst>
              <a:ext uri="{FF2B5EF4-FFF2-40B4-BE49-F238E27FC236}">
                <a16:creationId xmlns:a16="http://schemas.microsoft.com/office/drawing/2014/main" id="{EF8781B7-D919-44DC-8F49-3CC56AFAF126}"/>
              </a:ext>
            </a:extLst>
          </p:cNvPr>
          <p:cNvSpPr txBox="1"/>
          <p:nvPr/>
        </p:nvSpPr>
        <p:spPr>
          <a:xfrm>
            <a:off x="6865793" y="1986638"/>
            <a:ext cx="1946507"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Data governance</a:t>
            </a:r>
          </a:p>
        </p:txBody>
      </p:sp>
      <p:grpSp>
        <p:nvGrpSpPr>
          <p:cNvPr id="157" name="Group 156">
            <a:extLst>
              <a:ext uri="{FF2B5EF4-FFF2-40B4-BE49-F238E27FC236}">
                <a16:creationId xmlns:a16="http://schemas.microsoft.com/office/drawing/2014/main" id="{3BA84E54-09B7-40D5-9FDB-F0831828ED2A}"/>
              </a:ext>
              <a:ext uri="{C183D7F6-B498-43B3-948B-1728B52AA6E4}">
                <adec:decorative xmlns:adec="http://schemas.microsoft.com/office/drawing/2017/decorative" val="1"/>
              </a:ext>
            </a:extLst>
          </p:cNvPr>
          <p:cNvGrpSpPr/>
          <p:nvPr/>
        </p:nvGrpSpPr>
        <p:grpSpPr>
          <a:xfrm>
            <a:off x="6559388" y="292100"/>
            <a:ext cx="3478582" cy="1599264"/>
            <a:chOff x="13118775" y="584200"/>
            <a:chExt cx="6957163" cy="2641172"/>
          </a:xfrm>
        </p:grpSpPr>
        <p:sp>
          <p:nvSpPr>
            <p:cNvPr id="86" name="Freeform: Shape 85">
              <a:extLst>
                <a:ext uri="{FF2B5EF4-FFF2-40B4-BE49-F238E27FC236}">
                  <a16:creationId xmlns:a16="http://schemas.microsoft.com/office/drawing/2014/main" id="{6FEDECFE-EE7E-49E0-9743-F3EFAFC1FA39}"/>
                </a:ext>
              </a:extLst>
            </p:cNvPr>
            <p:cNvSpPr/>
            <p:nvPr/>
          </p:nvSpPr>
          <p:spPr>
            <a:xfrm>
              <a:off x="13829726" y="584200"/>
              <a:ext cx="2107461" cy="2641172"/>
            </a:xfrm>
            <a:custGeom>
              <a:avLst/>
              <a:gdLst>
                <a:gd name="connsiteX0" fmla="*/ 0 w 2107461"/>
                <a:gd name="connsiteY0" fmla="*/ 2641172 h 2641172"/>
                <a:gd name="connsiteX1" fmla="*/ 2107462 w 2107461"/>
                <a:gd name="connsiteY1" fmla="*/ 0 h 2641172"/>
              </a:gdLst>
              <a:ahLst/>
              <a:cxnLst>
                <a:cxn ang="0">
                  <a:pos x="connsiteX0" y="connsiteY0"/>
                </a:cxn>
                <a:cxn ang="0">
                  <a:pos x="connsiteX1" y="connsiteY1"/>
                </a:cxn>
              </a:cxnLst>
              <a:rect l="l" t="t" r="r" b="b"/>
              <a:pathLst>
                <a:path w="2107461" h="2641172">
                  <a:moveTo>
                    <a:pt x="0" y="2641172"/>
                  </a:moveTo>
                  <a:cubicBezTo>
                    <a:pt x="0" y="1870407"/>
                    <a:pt x="2107462" y="699657"/>
                    <a:pt x="2107462"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7AAE5F32-7F86-4081-A7F4-ED1D707DEE65}"/>
                </a:ext>
              </a:extLst>
            </p:cNvPr>
            <p:cNvSpPr/>
            <p:nvPr/>
          </p:nvSpPr>
          <p:spPr>
            <a:xfrm>
              <a:off x="14362939" y="584200"/>
              <a:ext cx="3021541" cy="2641172"/>
            </a:xfrm>
            <a:custGeom>
              <a:avLst/>
              <a:gdLst>
                <a:gd name="connsiteX0" fmla="*/ 0 w 3021541"/>
                <a:gd name="connsiteY0" fmla="*/ 2641172 h 2641172"/>
                <a:gd name="connsiteX1" fmla="*/ 3021542 w 3021541"/>
                <a:gd name="connsiteY1" fmla="*/ 0 h 2641172"/>
              </a:gdLst>
              <a:ahLst/>
              <a:cxnLst>
                <a:cxn ang="0">
                  <a:pos x="connsiteX0" y="connsiteY0"/>
                </a:cxn>
                <a:cxn ang="0">
                  <a:pos x="connsiteX1" y="connsiteY1"/>
                </a:cxn>
              </a:cxnLst>
              <a:rect l="l" t="t" r="r" b="b"/>
              <a:pathLst>
                <a:path w="3021541" h="2641172">
                  <a:moveTo>
                    <a:pt x="0" y="2641172"/>
                  </a:moveTo>
                  <a:cubicBezTo>
                    <a:pt x="0" y="1870407"/>
                    <a:pt x="3021542" y="699657"/>
                    <a:pt x="3021542"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3CAFE531-2AA4-4F39-BAFF-FE0B9EC5A275}"/>
                </a:ext>
              </a:extLst>
            </p:cNvPr>
            <p:cNvSpPr/>
            <p:nvPr/>
          </p:nvSpPr>
          <p:spPr>
            <a:xfrm>
              <a:off x="13118775" y="584200"/>
              <a:ext cx="3148497" cy="2641172"/>
            </a:xfrm>
            <a:custGeom>
              <a:avLst/>
              <a:gdLst>
                <a:gd name="connsiteX0" fmla="*/ 3148497 w 3148497"/>
                <a:gd name="connsiteY0" fmla="*/ 2641172 h 2641172"/>
                <a:gd name="connsiteX1" fmla="*/ 0 w 3148497"/>
                <a:gd name="connsiteY1" fmla="*/ 0 h 2641172"/>
              </a:gdLst>
              <a:ahLst/>
              <a:cxnLst>
                <a:cxn ang="0">
                  <a:pos x="connsiteX0" y="connsiteY0"/>
                </a:cxn>
                <a:cxn ang="0">
                  <a:pos x="connsiteX1" y="connsiteY1"/>
                </a:cxn>
              </a:cxnLst>
              <a:rect l="l" t="t" r="r" b="b"/>
              <a:pathLst>
                <a:path w="3148497" h="2641172">
                  <a:moveTo>
                    <a:pt x="3148497" y="2641172"/>
                  </a:moveTo>
                  <a:cubicBezTo>
                    <a:pt x="3148497" y="1870407"/>
                    <a:pt x="0" y="69965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0EA3E1C9-C921-4503-B819-06BFB4F94C65}"/>
                </a:ext>
              </a:extLst>
            </p:cNvPr>
            <p:cNvSpPr/>
            <p:nvPr/>
          </p:nvSpPr>
          <p:spPr>
            <a:xfrm>
              <a:off x="13626597" y="584200"/>
              <a:ext cx="964862" cy="2641172"/>
            </a:xfrm>
            <a:custGeom>
              <a:avLst/>
              <a:gdLst>
                <a:gd name="connsiteX0" fmla="*/ 964862 w 964862"/>
                <a:gd name="connsiteY0" fmla="*/ 2641172 h 2641172"/>
                <a:gd name="connsiteX1" fmla="*/ 0 w 964862"/>
                <a:gd name="connsiteY1" fmla="*/ 0 h 2641172"/>
              </a:gdLst>
              <a:ahLst/>
              <a:cxnLst>
                <a:cxn ang="0">
                  <a:pos x="connsiteX0" y="connsiteY0"/>
                </a:cxn>
                <a:cxn ang="0">
                  <a:pos x="connsiteX1" y="connsiteY1"/>
                </a:cxn>
              </a:cxnLst>
              <a:rect l="l" t="t" r="r" b="b"/>
              <a:pathLst>
                <a:path w="964862" h="2641172">
                  <a:moveTo>
                    <a:pt x="964862" y="2641172"/>
                  </a:moveTo>
                  <a:cubicBezTo>
                    <a:pt x="964862" y="1870407"/>
                    <a:pt x="0" y="69965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8765F7C2-04A6-4D7D-AB05-12CE9C707695}"/>
                </a:ext>
              </a:extLst>
            </p:cNvPr>
            <p:cNvSpPr/>
            <p:nvPr/>
          </p:nvSpPr>
          <p:spPr>
            <a:xfrm>
              <a:off x="16749703" y="584200"/>
              <a:ext cx="3326235" cy="2641172"/>
            </a:xfrm>
            <a:custGeom>
              <a:avLst/>
              <a:gdLst>
                <a:gd name="connsiteX0" fmla="*/ 0 w 3326235"/>
                <a:gd name="connsiteY0" fmla="*/ 2641172 h 2641172"/>
                <a:gd name="connsiteX1" fmla="*/ 3326235 w 3326235"/>
                <a:gd name="connsiteY1" fmla="*/ 0 h 2641172"/>
              </a:gdLst>
              <a:ahLst/>
              <a:cxnLst>
                <a:cxn ang="0">
                  <a:pos x="connsiteX0" y="connsiteY0"/>
                </a:cxn>
                <a:cxn ang="0">
                  <a:pos x="connsiteX1" y="connsiteY1"/>
                </a:cxn>
              </a:cxnLst>
              <a:rect l="l" t="t" r="r" b="b"/>
              <a:pathLst>
                <a:path w="3326235" h="2641172">
                  <a:moveTo>
                    <a:pt x="0" y="2641172"/>
                  </a:moveTo>
                  <a:cubicBezTo>
                    <a:pt x="0" y="1870407"/>
                    <a:pt x="3326235" y="699657"/>
                    <a:pt x="3326235"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99C583B2-7D3B-475A-ADDF-AA3E9E6D9C17}"/>
                </a:ext>
              </a:extLst>
            </p:cNvPr>
            <p:cNvSpPr/>
            <p:nvPr/>
          </p:nvSpPr>
          <p:spPr>
            <a:xfrm>
              <a:off x="15835623" y="584200"/>
              <a:ext cx="2742239" cy="2641172"/>
            </a:xfrm>
            <a:custGeom>
              <a:avLst/>
              <a:gdLst>
                <a:gd name="connsiteX0" fmla="*/ 0 w 2742239"/>
                <a:gd name="connsiteY0" fmla="*/ 2641172 h 2641172"/>
                <a:gd name="connsiteX1" fmla="*/ 2742240 w 2742239"/>
                <a:gd name="connsiteY1" fmla="*/ 0 h 2641172"/>
              </a:gdLst>
              <a:ahLst/>
              <a:cxnLst>
                <a:cxn ang="0">
                  <a:pos x="connsiteX0" y="connsiteY0"/>
                </a:cxn>
                <a:cxn ang="0">
                  <a:pos x="connsiteX1" y="connsiteY1"/>
                </a:cxn>
              </a:cxnLst>
              <a:rect l="l" t="t" r="r" b="b"/>
              <a:pathLst>
                <a:path w="2742239" h="2641172">
                  <a:moveTo>
                    <a:pt x="0" y="2641172"/>
                  </a:moveTo>
                  <a:cubicBezTo>
                    <a:pt x="0" y="1870407"/>
                    <a:pt x="2742240" y="699657"/>
                    <a:pt x="274224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07F4E582-2A90-4478-ACF2-A84581DB9187}"/>
                </a:ext>
              </a:extLst>
            </p:cNvPr>
            <p:cNvSpPr/>
            <p:nvPr/>
          </p:nvSpPr>
          <p:spPr>
            <a:xfrm>
              <a:off x="15277019" y="584200"/>
              <a:ext cx="2234417" cy="2641172"/>
            </a:xfrm>
            <a:custGeom>
              <a:avLst/>
              <a:gdLst>
                <a:gd name="connsiteX0" fmla="*/ 2234418 w 2234417"/>
                <a:gd name="connsiteY0" fmla="*/ 2641172 h 2641172"/>
                <a:gd name="connsiteX1" fmla="*/ 0 w 2234417"/>
                <a:gd name="connsiteY1" fmla="*/ 0 h 2641172"/>
              </a:gdLst>
              <a:ahLst/>
              <a:cxnLst>
                <a:cxn ang="0">
                  <a:pos x="connsiteX0" y="connsiteY0"/>
                </a:cxn>
                <a:cxn ang="0">
                  <a:pos x="connsiteX1" y="connsiteY1"/>
                </a:cxn>
              </a:cxnLst>
              <a:rect l="l" t="t" r="r" b="b"/>
              <a:pathLst>
                <a:path w="2234417" h="2641172">
                  <a:moveTo>
                    <a:pt x="2234418" y="2641172"/>
                  </a:moveTo>
                  <a:cubicBezTo>
                    <a:pt x="2234418" y="1870407"/>
                    <a:pt x="0" y="69965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 name="Oval 15">
            <a:extLst>
              <a:ext uri="{FF2B5EF4-FFF2-40B4-BE49-F238E27FC236}">
                <a16:creationId xmlns:a16="http://schemas.microsoft.com/office/drawing/2014/main" id="{FA4E4D00-120F-421D-AB85-D3C38B2F3220}"/>
              </a:ext>
              <a:ext uri="{C183D7F6-B498-43B3-948B-1728B52AA6E4}">
                <adec:decorative xmlns:adec="http://schemas.microsoft.com/office/drawing/2017/decorative" val="1"/>
              </a:ext>
            </a:extLst>
          </p:cNvPr>
          <p:cNvSpPr>
            <a:spLocks noChangeAspect="1"/>
          </p:cNvSpPr>
          <p:nvPr/>
        </p:nvSpPr>
        <p:spPr bwMode="auto">
          <a:xfrm>
            <a:off x="8828780" y="115584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22BE0F8-B32F-415D-9899-D18BDFE460E9}"/>
              </a:ext>
              <a:ext uri="{C183D7F6-B498-43B3-948B-1728B52AA6E4}">
                <adec:decorative xmlns:adec="http://schemas.microsoft.com/office/drawing/2017/decorative" val="1"/>
              </a:ext>
            </a:extLst>
          </p:cNvPr>
          <p:cNvSpPr>
            <a:spLocks noChangeAspect="1"/>
          </p:cNvSpPr>
          <p:nvPr/>
        </p:nvSpPr>
        <p:spPr bwMode="auto">
          <a:xfrm>
            <a:off x="8942074" y="73874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9AEE1CB-2E5E-4118-A8E1-3269CE436C2B}"/>
              </a:ext>
              <a:ext uri="{C183D7F6-B498-43B3-948B-1728B52AA6E4}">
                <adec:decorative xmlns:adec="http://schemas.microsoft.com/office/drawing/2017/decorative" val="1"/>
              </a:ext>
            </a:extLst>
          </p:cNvPr>
          <p:cNvSpPr>
            <a:spLocks noChangeAspect="1"/>
          </p:cNvSpPr>
          <p:nvPr/>
        </p:nvSpPr>
        <p:spPr bwMode="auto">
          <a:xfrm>
            <a:off x="7656494" y="41768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26246690-2EDC-433A-A580-1A68BC78BBE0}"/>
              </a:ext>
              <a:ext uri="{C183D7F6-B498-43B3-948B-1728B52AA6E4}">
                <adec:decorative xmlns:adec="http://schemas.microsoft.com/office/drawing/2017/decorative" val="1"/>
              </a:ext>
            </a:extLst>
          </p:cNvPr>
          <p:cNvSpPr>
            <a:spLocks noChangeAspect="1"/>
          </p:cNvSpPr>
          <p:nvPr/>
        </p:nvSpPr>
        <p:spPr bwMode="auto">
          <a:xfrm>
            <a:off x="7295869" y="103518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06621C1C-2D8D-461C-9AFC-93207D8B29A4}"/>
              </a:ext>
              <a:ext uri="{C183D7F6-B498-43B3-948B-1728B52AA6E4}">
                <adec:decorative xmlns:adec="http://schemas.microsoft.com/office/drawing/2017/decorative" val="1"/>
              </a:ext>
            </a:extLst>
          </p:cNvPr>
          <p:cNvSpPr>
            <a:spLocks noChangeAspect="1"/>
          </p:cNvSpPr>
          <p:nvPr/>
        </p:nvSpPr>
        <p:spPr bwMode="auto">
          <a:xfrm>
            <a:off x="8057338" y="170264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8AB3B1CF-A349-49B6-9D70-FDC39899D73D}"/>
              </a:ext>
              <a:ext uri="{C183D7F6-B498-43B3-948B-1728B52AA6E4}">
                <adec:decorative xmlns:adec="http://schemas.microsoft.com/office/drawing/2017/decorative" val="1"/>
              </a:ext>
            </a:extLst>
          </p:cNvPr>
          <p:cNvSpPr>
            <a:spLocks noChangeAspect="1"/>
          </p:cNvSpPr>
          <p:nvPr/>
        </p:nvSpPr>
        <p:spPr bwMode="auto">
          <a:xfrm>
            <a:off x="8283579" y="116462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C473ABFA-C4E9-419F-A45F-95C346AF1256}"/>
              </a:ext>
              <a:ext uri="{C183D7F6-B498-43B3-948B-1728B52AA6E4}">
                <adec:decorative xmlns:adec="http://schemas.microsoft.com/office/drawing/2017/decorative" val="1"/>
              </a:ext>
            </a:extLst>
          </p:cNvPr>
          <p:cNvSpPr>
            <a:spLocks noChangeAspect="1"/>
          </p:cNvSpPr>
          <p:nvPr/>
        </p:nvSpPr>
        <p:spPr bwMode="auto">
          <a:xfrm>
            <a:off x="8407616" y="65196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5" name="Oval 224">
            <a:extLst>
              <a:ext uri="{FF2B5EF4-FFF2-40B4-BE49-F238E27FC236}">
                <a16:creationId xmlns:a16="http://schemas.microsoft.com/office/drawing/2014/main" id="{9220340A-B89D-4237-A9DF-A43FE3649F86}"/>
              </a:ext>
              <a:ext uri="{C183D7F6-B498-43B3-948B-1728B52AA6E4}">
                <adec:decorative xmlns:adec="http://schemas.microsoft.com/office/drawing/2017/decorative" val="1"/>
              </a:ext>
            </a:extLst>
          </p:cNvPr>
          <p:cNvSpPr>
            <a:spLocks noChangeAspect="1"/>
          </p:cNvSpPr>
          <p:nvPr/>
        </p:nvSpPr>
        <p:spPr bwMode="auto">
          <a:xfrm>
            <a:off x="7049009" y="148744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66338E55-E227-4D90-B611-03ECE2E2DE66}"/>
              </a:ext>
              <a:ext uri="{C183D7F6-B498-43B3-948B-1728B52AA6E4}">
                <adec:decorative xmlns:adec="http://schemas.microsoft.com/office/drawing/2017/decorative" val="1"/>
              </a:ext>
            </a:extLst>
          </p:cNvPr>
          <p:cNvSpPr>
            <a:spLocks noChangeAspect="1"/>
          </p:cNvSpPr>
          <p:nvPr/>
        </p:nvSpPr>
        <p:spPr bwMode="auto">
          <a:xfrm>
            <a:off x="6817152" y="47797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9" name="Title 128">
            <a:extLst>
              <a:ext uri="{FF2B5EF4-FFF2-40B4-BE49-F238E27FC236}">
                <a16:creationId xmlns:a16="http://schemas.microsoft.com/office/drawing/2014/main" id="{4ADE0CE1-0865-4687-6AFB-BA1971023034}"/>
              </a:ext>
            </a:extLst>
          </p:cNvPr>
          <p:cNvSpPr txBox="1">
            <a:spLocks noGrp="1"/>
          </p:cNvSpPr>
          <p:nvPr>
            <p:ph type="title" idx="4294967295"/>
          </p:nvPr>
        </p:nvSpPr>
        <p:spPr>
          <a:xfrm>
            <a:off x="625783" y="491837"/>
            <a:ext cx="6762464" cy="1200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Segoe UI Semibold"/>
                <a:ea typeface="+mn-ea"/>
                <a:cs typeface="+mn-cs"/>
              </a:rPr>
              <a:t>Today’s </a:t>
            </a:r>
            <a:br>
              <a:rPr kumimoji="0" lang="en-US" sz="3600" b="1" i="0" u="none" strike="noStrike" kern="1200" cap="none" spc="0" normalizeH="0" baseline="0" noProof="0" dirty="0">
                <a:ln>
                  <a:noFill/>
                </a:ln>
                <a:solidFill>
                  <a:srgbClr val="000000"/>
                </a:solidFill>
                <a:effectLst/>
                <a:uLnTx/>
                <a:uFillTx/>
                <a:latin typeface="Segoe UI Semibold"/>
                <a:ea typeface="+mn-ea"/>
                <a:cs typeface="+mn-cs"/>
              </a:rPr>
            </a:br>
            <a:r>
              <a:rPr kumimoji="0" lang="en-US" sz="3600" b="1" i="0" u="none" strike="noStrike" kern="1200" cap="none" spc="0" normalizeH="0" baseline="0" noProof="0" dirty="0">
                <a:ln>
                  <a:noFill/>
                </a:ln>
                <a:solidFill>
                  <a:srgbClr val="000000"/>
                </a:solidFill>
                <a:effectLst/>
                <a:uLnTx/>
                <a:uFillTx/>
                <a:latin typeface="Segoe UI Semibold"/>
                <a:ea typeface="+mn-ea"/>
                <a:cs typeface="+mn-cs"/>
              </a:rPr>
              <a:t>data realities</a:t>
            </a:r>
          </a:p>
        </p:txBody>
      </p:sp>
      <p:sp>
        <p:nvSpPr>
          <p:cNvPr id="159" name="Content Placeholder 5">
            <a:extLst>
              <a:ext uri="{FF2B5EF4-FFF2-40B4-BE49-F238E27FC236}">
                <a16:creationId xmlns:a16="http://schemas.microsoft.com/office/drawing/2014/main" id="{3B0E7D4A-A7F5-F669-A587-FCF3EF311123}"/>
              </a:ext>
              <a:ext uri="{C183D7F6-B498-43B3-948B-1728B52AA6E4}">
                <adec:decorative xmlns:adec="http://schemas.microsoft.com/office/drawing/2017/decorative" val="1"/>
              </a:ext>
            </a:extLst>
          </p:cNvPr>
          <p:cNvSpPr txBox="1">
            <a:spLocks/>
          </p:cNvSpPr>
          <p:nvPr/>
        </p:nvSpPr>
        <p:spPr>
          <a:xfrm>
            <a:off x="719596" y="2053908"/>
            <a:ext cx="3466510" cy="55169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What </a:t>
            </a: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data</a:t>
            </a:r>
            <a:r>
              <a:rPr kumimoji="0" lang="en-US" sz="2200" b="0" i="0" u="none" strike="noStrike" kern="1200" cap="none" spc="0" normalizeH="0" baseline="0" noProof="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 </a:t>
            </a: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do I have?</a:t>
            </a:r>
            <a:endPar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61" name="Content Placeholder 6">
            <a:extLst>
              <a:ext uri="{FF2B5EF4-FFF2-40B4-BE49-F238E27FC236}">
                <a16:creationId xmlns:a16="http://schemas.microsoft.com/office/drawing/2014/main" id="{58BAC22B-CE18-1193-2D6E-0F8C69547CAD}"/>
              </a:ext>
              <a:ext uri="{C183D7F6-B498-43B3-948B-1728B52AA6E4}">
                <adec:decorative xmlns:adec="http://schemas.microsoft.com/office/drawing/2017/decorative" val="1"/>
              </a:ext>
            </a:extLst>
          </p:cNvPr>
          <p:cNvSpPr txBox="1">
            <a:spLocks/>
          </p:cNvSpPr>
          <p:nvPr/>
        </p:nvSpPr>
        <p:spPr>
          <a:xfrm>
            <a:off x="714661" y="2707787"/>
            <a:ext cx="2951327" cy="399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Is it </a:t>
            </a: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trustworthy?</a:t>
            </a:r>
            <a:endParaRPr kumimoji="0" lang="en-US" sz="2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sp>
        <p:nvSpPr>
          <p:cNvPr id="165" name="Content Placeholder 7">
            <a:extLst>
              <a:ext uri="{FF2B5EF4-FFF2-40B4-BE49-F238E27FC236}">
                <a16:creationId xmlns:a16="http://schemas.microsoft.com/office/drawing/2014/main" id="{D771B276-596C-3CD5-A9CE-A52ADB30FE2E}"/>
              </a:ext>
              <a:ext uri="{C183D7F6-B498-43B3-948B-1728B52AA6E4}">
                <adec:decorative xmlns:adec="http://schemas.microsoft.com/office/drawing/2017/decorative" val="1"/>
              </a:ext>
            </a:extLst>
          </p:cNvPr>
          <p:cNvSpPr txBox="1">
            <a:spLocks/>
          </p:cNvSpPr>
          <p:nvPr/>
        </p:nvSpPr>
        <p:spPr>
          <a:xfrm>
            <a:off x="720273" y="3401998"/>
            <a:ext cx="5182809"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Can people access the data </a:t>
            </a: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needed</a:t>
            </a:r>
            <a:b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to make the right decisions?</a:t>
            </a:r>
            <a:endPar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66" name="Content Placeholder 8">
            <a:extLst>
              <a:ext uri="{FF2B5EF4-FFF2-40B4-BE49-F238E27FC236}">
                <a16:creationId xmlns:a16="http://schemas.microsoft.com/office/drawing/2014/main" id="{374C838B-3766-8B52-2D0B-3861532B6491}"/>
              </a:ext>
              <a:ext uri="{C183D7F6-B498-43B3-948B-1728B52AA6E4}">
                <adec:decorative xmlns:adec="http://schemas.microsoft.com/office/drawing/2017/decorative" val="1"/>
              </a:ext>
            </a:extLst>
          </p:cNvPr>
          <p:cNvSpPr txBox="1">
            <a:spLocks/>
          </p:cNvSpPr>
          <p:nvPr/>
        </p:nvSpPr>
        <p:spPr>
          <a:xfrm>
            <a:off x="720272" y="4505961"/>
            <a:ext cx="4283837" cy="6628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How can I</a:t>
            </a:r>
            <a:r>
              <a:rPr kumimoji="0" lang="en-US" sz="2200" b="0" i="0" u="none" strike="noStrike" kern="1200" cap="none" spc="0" normalizeH="0" baseline="0" noProof="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 </a:t>
            </a: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enable faster</a:t>
            </a:r>
            <a:b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b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business insights?</a:t>
            </a:r>
            <a:endParaRPr kumimoji="0" lang="en-US" sz="2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sp>
        <p:nvSpPr>
          <p:cNvPr id="167" name="Content Placeholder 9">
            <a:extLst>
              <a:ext uri="{FF2B5EF4-FFF2-40B4-BE49-F238E27FC236}">
                <a16:creationId xmlns:a16="http://schemas.microsoft.com/office/drawing/2014/main" id="{005606E5-6062-2D35-B429-2E5EA18548CE}"/>
              </a:ext>
              <a:ext uri="{C183D7F6-B498-43B3-948B-1728B52AA6E4}">
                <adec:decorative xmlns:adec="http://schemas.microsoft.com/office/drawing/2017/decorative" val="1"/>
              </a:ext>
            </a:extLst>
          </p:cNvPr>
          <p:cNvSpPr txBox="1">
            <a:spLocks/>
          </p:cNvSpPr>
          <p:nvPr/>
        </p:nvSpPr>
        <p:spPr>
          <a:xfrm>
            <a:off x="722243" y="5654451"/>
            <a:ext cx="4378263" cy="23386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What’s my </a:t>
            </a: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compliance exposure?</a:t>
            </a:r>
            <a:endParaRPr kumimoji="0" lang="en-US" sz="2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4221045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600"/>
                                  </p:stCondLst>
                                  <p:childTnLst>
                                    <p:set>
                                      <p:cBhvr>
                                        <p:cTn id="6" dur="1" fill="hold">
                                          <p:stCondLst>
                                            <p:cond delay="0"/>
                                          </p:stCondLst>
                                        </p:cTn>
                                        <p:tgtEl>
                                          <p:spTgt spid="6"/>
                                        </p:tgtEl>
                                        <p:attrNameLst>
                                          <p:attrName>style.visibility</p:attrName>
                                        </p:attrNameLst>
                                      </p:cBhvr>
                                      <p:to>
                                        <p:strVal val="visible"/>
                                      </p:to>
                                    </p:set>
                                  </p:childTnLst>
                                </p:cTn>
                              </p:par>
                              <p:par>
                                <p:cTn id="7" presetID="42" presetClass="path" presetSubtype="0" accel="100000" autoRev="1" fill="hold" nodeType="withEffect">
                                  <p:stCondLst>
                                    <p:cond delay="0"/>
                                  </p:stCondLst>
                                  <p:childTnLst>
                                    <p:animMotion origin="layout" path="M 4.27083E-6 0 L -0.20638 -0.36667 " pathEditMode="relative" rAng="0" ptsTypes="AA">
                                      <p:cBhvr>
                                        <p:cTn id="8" dur="500" fill="hold"/>
                                        <p:tgtEl>
                                          <p:spTgt spid="6"/>
                                        </p:tgtEl>
                                        <p:attrNameLst>
                                          <p:attrName>ppt_x</p:attrName>
                                          <p:attrName>ppt_y</p:attrName>
                                        </p:attrNameLst>
                                      </p:cBhvr>
                                      <p:rCtr x="-10319" y="-18333"/>
                                    </p:animMotion>
                                  </p:childTnLst>
                                </p:cTn>
                              </p:par>
                              <p:par>
                                <p:cTn id="9" presetID="6" presetClass="emph" presetSubtype="0" accel="100000" autoRev="1" fill="hold" nodeType="withEffect">
                                  <p:stCondLst>
                                    <p:cond delay="0"/>
                                  </p:stCondLst>
                                  <p:childTnLst>
                                    <p:animScale>
                                      <p:cBhvr>
                                        <p:cTn id="10" dur="500" fill="hold"/>
                                        <p:tgtEl>
                                          <p:spTgt spid="6"/>
                                        </p:tgtEl>
                                      </p:cBhvr>
                                      <p:by x="0" y="0"/>
                                    </p:animScale>
                                  </p:childTnLst>
                                </p:cTn>
                              </p:par>
                            </p:childTnLst>
                          </p:cTn>
                        </p:par>
                        <p:par>
                          <p:cTn id="11" fill="hold">
                            <p:stCondLst>
                              <p:cond delay="1000"/>
                            </p:stCondLst>
                            <p:childTnLst>
                              <p:par>
                                <p:cTn id="12" presetID="22" presetClass="entr" presetSubtype="4" fill="hold" nodeType="after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wipe(down)">
                                      <p:cBhvr>
                                        <p:cTn id="14" dur="1000"/>
                                        <p:tgtEl>
                                          <p:spTgt spid="45"/>
                                        </p:tgtEl>
                                      </p:cBhvr>
                                    </p:animEffect>
                                  </p:childTnLst>
                                </p:cTn>
                              </p:par>
                              <p:par>
                                <p:cTn id="15" presetID="22" presetClass="entr" presetSubtype="4" fill="hold" nodeType="withEffect">
                                  <p:stCondLst>
                                    <p:cond delay="100"/>
                                  </p:stCondLst>
                                  <p:childTnLst>
                                    <p:set>
                                      <p:cBhvr>
                                        <p:cTn id="16" dur="1" fill="hold">
                                          <p:stCondLst>
                                            <p:cond delay="0"/>
                                          </p:stCondLst>
                                        </p:cTn>
                                        <p:tgtEl>
                                          <p:spTgt spid="49"/>
                                        </p:tgtEl>
                                        <p:attrNameLst>
                                          <p:attrName>style.visibility</p:attrName>
                                        </p:attrNameLst>
                                      </p:cBhvr>
                                      <p:to>
                                        <p:strVal val="visible"/>
                                      </p:to>
                                    </p:set>
                                    <p:animEffect transition="in" filter="wipe(down)">
                                      <p:cBhvr>
                                        <p:cTn id="17" dur="1000"/>
                                        <p:tgtEl>
                                          <p:spTgt spid="49"/>
                                        </p:tgtEl>
                                      </p:cBhvr>
                                    </p:animEffect>
                                  </p:childTnLst>
                                </p:cTn>
                              </p:par>
                              <p:par>
                                <p:cTn id="18" presetID="22" presetClass="entr" presetSubtype="4" fill="hold" nodeType="withEffect">
                                  <p:stCondLst>
                                    <p:cond delay="200"/>
                                  </p:stCondLst>
                                  <p:childTnLst>
                                    <p:set>
                                      <p:cBhvr>
                                        <p:cTn id="19" dur="1" fill="hold">
                                          <p:stCondLst>
                                            <p:cond delay="0"/>
                                          </p:stCondLst>
                                        </p:cTn>
                                        <p:tgtEl>
                                          <p:spTgt spid="48"/>
                                        </p:tgtEl>
                                        <p:attrNameLst>
                                          <p:attrName>style.visibility</p:attrName>
                                        </p:attrNameLst>
                                      </p:cBhvr>
                                      <p:to>
                                        <p:strVal val="visible"/>
                                      </p:to>
                                    </p:set>
                                    <p:animEffect transition="in" filter="wipe(down)">
                                      <p:cBhvr>
                                        <p:cTn id="20" dur="1000"/>
                                        <p:tgtEl>
                                          <p:spTgt spid="48"/>
                                        </p:tgtEl>
                                      </p:cBhvr>
                                    </p:animEffect>
                                  </p:childTnLst>
                                </p:cTn>
                              </p:par>
                              <p:par>
                                <p:cTn id="21" presetID="22" presetClass="entr" presetSubtype="4" fill="hold" nodeType="withEffect">
                                  <p:stCondLst>
                                    <p:cond delay="30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10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par>
                                <p:cTn id="27" presetID="42" presetClass="path" presetSubtype="0" decel="100000" fill="hold" grpId="1" nodeType="withEffect">
                                  <p:stCondLst>
                                    <p:cond delay="0"/>
                                  </p:stCondLst>
                                  <p:childTnLst>
                                    <p:animMotion origin="layout" path="M 1.35417E-6 -7.40741E-7 L 1.35417E-6 0.03542 " pathEditMode="relative" rAng="0" ptsTypes="AA">
                                      <p:cBhvr>
                                        <p:cTn id="28" dur="700" spd="-100000" fill="hold"/>
                                        <p:tgtEl>
                                          <p:spTgt spid="120"/>
                                        </p:tgtEl>
                                        <p:attrNameLst>
                                          <p:attrName>ppt_x</p:attrName>
                                          <p:attrName>ppt_y</p:attrName>
                                        </p:attrNameLst>
                                      </p:cBhvr>
                                      <p:rCtr x="0" y="1771"/>
                                    </p:animMotion>
                                  </p:childTnLst>
                                </p:cTn>
                              </p:par>
                              <p:par>
                                <p:cTn id="29" presetID="10" presetClass="entr" presetSubtype="0" fill="hold" grpId="0" nodeType="withEffect">
                                  <p:stCondLst>
                                    <p:cond delay="0"/>
                                  </p:stCondLst>
                                  <p:childTnLst>
                                    <p:set>
                                      <p:cBhvr>
                                        <p:cTn id="30" dur="1" fill="hold">
                                          <p:stCondLst>
                                            <p:cond delay="0"/>
                                          </p:stCondLst>
                                        </p:cTn>
                                        <p:tgtEl>
                                          <p:spTgt spid="130"/>
                                        </p:tgtEl>
                                        <p:attrNameLst>
                                          <p:attrName>style.visibility</p:attrName>
                                        </p:attrNameLst>
                                      </p:cBhvr>
                                      <p:to>
                                        <p:strVal val="visible"/>
                                      </p:to>
                                    </p:set>
                                    <p:animEffect transition="in" filter="fade">
                                      <p:cBhvr>
                                        <p:cTn id="31" dur="500"/>
                                        <p:tgtEl>
                                          <p:spTgt spid="130"/>
                                        </p:tgtEl>
                                      </p:cBhvr>
                                    </p:animEffect>
                                  </p:childTnLst>
                                </p:cTn>
                              </p:par>
                              <p:par>
                                <p:cTn id="32" presetID="42" presetClass="path" presetSubtype="0" decel="100000" fill="hold" grpId="1" nodeType="withEffect">
                                  <p:stCondLst>
                                    <p:cond delay="0"/>
                                  </p:stCondLst>
                                  <p:childTnLst>
                                    <p:animMotion origin="layout" path="M 1.35417E-6 3.33333E-6 L 1.35417E-6 0.03541 " pathEditMode="relative" rAng="0" ptsTypes="AA">
                                      <p:cBhvr>
                                        <p:cTn id="33" dur="700" spd="-100000" fill="hold"/>
                                        <p:tgtEl>
                                          <p:spTgt spid="130"/>
                                        </p:tgtEl>
                                        <p:attrNameLst>
                                          <p:attrName>ppt_x</p:attrName>
                                          <p:attrName>ppt_y</p:attrName>
                                        </p:attrNameLst>
                                      </p:cBhvr>
                                      <p:rCtr x="0" y="1771"/>
                                    </p:animMotion>
                                  </p:childTnLst>
                                </p:cTn>
                              </p:par>
                              <p:par>
                                <p:cTn id="34" presetID="10" presetClass="entr" presetSubtype="0" fill="hold" grpId="0" nodeType="withEffect">
                                  <p:stCondLst>
                                    <p:cond delay="100"/>
                                  </p:stCondLst>
                                  <p:childTnLst>
                                    <p:set>
                                      <p:cBhvr>
                                        <p:cTn id="35" dur="1" fill="hold">
                                          <p:stCondLst>
                                            <p:cond delay="0"/>
                                          </p:stCondLst>
                                        </p:cTn>
                                        <p:tgtEl>
                                          <p:spTgt spid="121"/>
                                        </p:tgtEl>
                                        <p:attrNameLst>
                                          <p:attrName>style.visibility</p:attrName>
                                        </p:attrNameLst>
                                      </p:cBhvr>
                                      <p:to>
                                        <p:strVal val="visible"/>
                                      </p:to>
                                    </p:set>
                                    <p:animEffect transition="in" filter="fade">
                                      <p:cBhvr>
                                        <p:cTn id="36" dur="500"/>
                                        <p:tgtEl>
                                          <p:spTgt spid="121"/>
                                        </p:tgtEl>
                                      </p:cBhvr>
                                    </p:animEffect>
                                  </p:childTnLst>
                                </p:cTn>
                              </p:par>
                              <p:par>
                                <p:cTn id="37" presetID="42" presetClass="path" presetSubtype="0" decel="100000" fill="hold" grpId="1" nodeType="withEffect">
                                  <p:stCondLst>
                                    <p:cond delay="100"/>
                                  </p:stCondLst>
                                  <p:childTnLst>
                                    <p:animMotion origin="layout" path="M 2.39583E-6 5.55556E-7 L 2.39583E-6 0.03542 " pathEditMode="relative" rAng="0" ptsTypes="AA">
                                      <p:cBhvr>
                                        <p:cTn id="38" dur="700" spd="-100000" fill="hold"/>
                                        <p:tgtEl>
                                          <p:spTgt spid="121"/>
                                        </p:tgtEl>
                                        <p:attrNameLst>
                                          <p:attrName>ppt_x</p:attrName>
                                          <p:attrName>ppt_y</p:attrName>
                                        </p:attrNameLst>
                                      </p:cBhvr>
                                      <p:rCtr x="0" y="1771"/>
                                    </p:animMotion>
                                  </p:childTnLst>
                                </p:cTn>
                              </p:par>
                              <p:par>
                                <p:cTn id="39" presetID="10" presetClass="entr" presetSubtype="0" fill="hold" grpId="0" nodeType="withEffect">
                                  <p:stCondLst>
                                    <p:cond delay="100"/>
                                  </p:stCondLst>
                                  <p:childTnLst>
                                    <p:set>
                                      <p:cBhvr>
                                        <p:cTn id="40" dur="1" fill="hold">
                                          <p:stCondLst>
                                            <p:cond delay="0"/>
                                          </p:stCondLst>
                                        </p:cTn>
                                        <p:tgtEl>
                                          <p:spTgt spid="131"/>
                                        </p:tgtEl>
                                        <p:attrNameLst>
                                          <p:attrName>style.visibility</p:attrName>
                                        </p:attrNameLst>
                                      </p:cBhvr>
                                      <p:to>
                                        <p:strVal val="visible"/>
                                      </p:to>
                                    </p:set>
                                    <p:animEffect transition="in" filter="fade">
                                      <p:cBhvr>
                                        <p:cTn id="41" dur="500"/>
                                        <p:tgtEl>
                                          <p:spTgt spid="131"/>
                                        </p:tgtEl>
                                      </p:cBhvr>
                                    </p:animEffect>
                                  </p:childTnLst>
                                </p:cTn>
                              </p:par>
                              <p:par>
                                <p:cTn id="42" presetID="42" presetClass="path" presetSubtype="0" decel="100000" fill="hold" grpId="1" nodeType="withEffect">
                                  <p:stCondLst>
                                    <p:cond delay="100"/>
                                  </p:stCondLst>
                                  <p:childTnLst>
                                    <p:animMotion origin="layout" path="M 2.39583E-6 -1.85185E-7 L 2.39583E-6 0.03542 " pathEditMode="relative" rAng="0" ptsTypes="AA">
                                      <p:cBhvr>
                                        <p:cTn id="43" dur="700" spd="-100000" fill="hold"/>
                                        <p:tgtEl>
                                          <p:spTgt spid="131"/>
                                        </p:tgtEl>
                                        <p:attrNameLst>
                                          <p:attrName>ppt_x</p:attrName>
                                          <p:attrName>ppt_y</p:attrName>
                                        </p:attrNameLst>
                                      </p:cBhvr>
                                      <p:rCtr x="0" y="1771"/>
                                    </p:animMotion>
                                  </p:childTnLst>
                                </p:cTn>
                              </p:par>
                              <p:par>
                                <p:cTn id="44" presetID="10" presetClass="entr" presetSubtype="0" fill="hold" grpId="0" nodeType="withEffect">
                                  <p:stCondLst>
                                    <p:cond delay="200"/>
                                  </p:stCondLst>
                                  <p:childTnLst>
                                    <p:set>
                                      <p:cBhvr>
                                        <p:cTn id="45" dur="1" fill="hold">
                                          <p:stCondLst>
                                            <p:cond delay="0"/>
                                          </p:stCondLst>
                                        </p:cTn>
                                        <p:tgtEl>
                                          <p:spTgt spid="123"/>
                                        </p:tgtEl>
                                        <p:attrNameLst>
                                          <p:attrName>style.visibility</p:attrName>
                                        </p:attrNameLst>
                                      </p:cBhvr>
                                      <p:to>
                                        <p:strVal val="visible"/>
                                      </p:to>
                                    </p:set>
                                    <p:animEffect transition="in" filter="fade">
                                      <p:cBhvr>
                                        <p:cTn id="46" dur="500"/>
                                        <p:tgtEl>
                                          <p:spTgt spid="123"/>
                                        </p:tgtEl>
                                      </p:cBhvr>
                                    </p:animEffect>
                                  </p:childTnLst>
                                </p:cTn>
                              </p:par>
                              <p:par>
                                <p:cTn id="47" presetID="42" presetClass="path" presetSubtype="0" decel="100000" fill="hold" grpId="1" nodeType="withEffect">
                                  <p:stCondLst>
                                    <p:cond delay="200"/>
                                  </p:stCondLst>
                                  <p:childTnLst>
                                    <p:animMotion origin="layout" path="M 1.25E-6 -4.44444E-6 L 1.25E-6 0.03542 " pathEditMode="relative" rAng="0" ptsTypes="AA">
                                      <p:cBhvr>
                                        <p:cTn id="48" dur="700" spd="-100000" fill="hold"/>
                                        <p:tgtEl>
                                          <p:spTgt spid="123"/>
                                        </p:tgtEl>
                                        <p:attrNameLst>
                                          <p:attrName>ppt_x</p:attrName>
                                          <p:attrName>ppt_y</p:attrName>
                                        </p:attrNameLst>
                                      </p:cBhvr>
                                      <p:rCtr x="0" y="1771"/>
                                    </p:animMotion>
                                  </p:childTnLst>
                                </p:cTn>
                              </p:par>
                              <p:par>
                                <p:cTn id="49" presetID="10" presetClass="entr" presetSubtype="0" fill="hold" grpId="0" nodeType="withEffect">
                                  <p:stCondLst>
                                    <p:cond delay="200"/>
                                  </p:stCondLst>
                                  <p:childTnLst>
                                    <p:set>
                                      <p:cBhvr>
                                        <p:cTn id="50" dur="1" fill="hold">
                                          <p:stCondLst>
                                            <p:cond delay="0"/>
                                          </p:stCondLst>
                                        </p:cTn>
                                        <p:tgtEl>
                                          <p:spTgt spid="132"/>
                                        </p:tgtEl>
                                        <p:attrNameLst>
                                          <p:attrName>style.visibility</p:attrName>
                                        </p:attrNameLst>
                                      </p:cBhvr>
                                      <p:to>
                                        <p:strVal val="visible"/>
                                      </p:to>
                                    </p:set>
                                    <p:animEffect transition="in" filter="fade">
                                      <p:cBhvr>
                                        <p:cTn id="51" dur="500"/>
                                        <p:tgtEl>
                                          <p:spTgt spid="132"/>
                                        </p:tgtEl>
                                      </p:cBhvr>
                                    </p:animEffect>
                                  </p:childTnLst>
                                </p:cTn>
                              </p:par>
                              <p:par>
                                <p:cTn id="52" presetID="42" presetClass="path" presetSubtype="0" decel="100000" fill="hold" grpId="1" nodeType="withEffect">
                                  <p:stCondLst>
                                    <p:cond delay="200"/>
                                  </p:stCondLst>
                                  <p:childTnLst>
                                    <p:animMotion origin="layout" path="M 1.25E-6 -3.7037E-7 L 1.25E-6 0.03542 " pathEditMode="relative" rAng="0" ptsTypes="AA">
                                      <p:cBhvr>
                                        <p:cTn id="53" dur="700" spd="-100000" fill="hold"/>
                                        <p:tgtEl>
                                          <p:spTgt spid="132"/>
                                        </p:tgtEl>
                                        <p:attrNameLst>
                                          <p:attrName>ppt_x</p:attrName>
                                          <p:attrName>ppt_y</p:attrName>
                                        </p:attrNameLst>
                                      </p:cBhvr>
                                      <p:rCtr x="0" y="1771"/>
                                    </p:animMotion>
                                  </p:childTnLst>
                                </p:cTn>
                              </p:par>
                              <p:par>
                                <p:cTn id="54" presetID="22" presetClass="entr" presetSubtype="4" fill="hold" nodeType="withEffect">
                                  <p:stCondLst>
                                    <p:cond delay="0"/>
                                  </p:stCondLst>
                                  <p:childTnLst>
                                    <p:set>
                                      <p:cBhvr>
                                        <p:cTn id="55" dur="1" fill="hold">
                                          <p:stCondLst>
                                            <p:cond delay="0"/>
                                          </p:stCondLst>
                                        </p:cTn>
                                        <p:tgtEl>
                                          <p:spTgt spid="164"/>
                                        </p:tgtEl>
                                        <p:attrNameLst>
                                          <p:attrName>style.visibility</p:attrName>
                                        </p:attrNameLst>
                                      </p:cBhvr>
                                      <p:to>
                                        <p:strVal val="visible"/>
                                      </p:to>
                                    </p:set>
                                    <p:animEffect transition="in" filter="wipe(down)">
                                      <p:cBhvr>
                                        <p:cTn id="56" dur="1000"/>
                                        <p:tgtEl>
                                          <p:spTgt spid="164"/>
                                        </p:tgtEl>
                                      </p:cBhvr>
                                    </p:animEffect>
                                  </p:childTnLst>
                                </p:cTn>
                              </p:par>
                              <p:par>
                                <p:cTn id="57" presetID="22" presetClass="entr" presetSubtype="4" fill="hold" nodeType="withEffect">
                                  <p:stCondLst>
                                    <p:cond delay="100"/>
                                  </p:stCondLst>
                                  <p:childTnLst>
                                    <p:set>
                                      <p:cBhvr>
                                        <p:cTn id="58" dur="1" fill="hold">
                                          <p:stCondLst>
                                            <p:cond delay="0"/>
                                          </p:stCondLst>
                                        </p:cTn>
                                        <p:tgtEl>
                                          <p:spTgt spid="160"/>
                                        </p:tgtEl>
                                        <p:attrNameLst>
                                          <p:attrName>style.visibility</p:attrName>
                                        </p:attrNameLst>
                                      </p:cBhvr>
                                      <p:to>
                                        <p:strVal val="visible"/>
                                      </p:to>
                                    </p:set>
                                    <p:animEffect transition="in" filter="wipe(down)">
                                      <p:cBhvr>
                                        <p:cTn id="59" dur="1000"/>
                                        <p:tgtEl>
                                          <p:spTgt spid="160"/>
                                        </p:tgtEl>
                                      </p:cBhvr>
                                    </p:animEffect>
                                  </p:childTnLst>
                                </p:cTn>
                              </p:par>
                              <p:par>
                                <p:cTn id="60" presetID="22" presetClass="entr" presetSubtype="4" fill="hold" nodeType="withEffect">
                                  <p:stCondLst>
                                    <p:cond delay="200"/>
                                  </p:stCondLst>
                                  <p:childTnLst>
                                    <p:set>
                                      <p:cBhvr>
                                        <p:cTn id="61" dur="1" fill="hold">
                                          <p:stCondLst>
                                            <p:cond delay="0"/>
                                          </p:stCondLst>
                                        </p:cTn>
                                        <p:tgtEl>
                                          <p:spTgt spid="231"/>
                                        </p:tgtEl>
                                        <p:attrNameLst>
                                          <p:attrName>style.visibility</p:attrName>
                                        </p:attrNameLst>
                                      </p:cBhvr>
                                      <p:to>
                                        <p:strVal val="visible"/>
                                      </p:to>
                                    </p:set>
                                    <p:animEffect transition="in" filter="wipe(down)">
                                      <p:cBhvr>
                                        <p:cTn id="62" dur="1000"/>
                                        <p:tgtEl>
                                          <p:spTgt spid="231"/>
                                        </p:tgtEl>
                                      </p:cBhvr>
                                    </p:animEffect>
                                  </p:childTnLst>
                                </p:cTn>
                              </p:par>
                              <p:par>
                                <p:cTn id="63" presetID="22" presetClass="entr" presetSubtype="4" fill="hold" nodeType="withEffect">
                                  <p:stCondLst>
                                    <p:cond delay="300"/>
                                  </p:stCondLst>
                                  <p:childTnLst>
                                    <p:set>
                                      <p:cBhvr>
                                        <p:cTn id="64" dur="1" fill="hold">
                                          <p:stCondLst>
                                            <p:cond delay="0"/>
                                          </p:stCondLst>
                                        </p:cTn>
                                        <p:tgtEl>
                                          <p:spTgt spid="157"/>
                                        </p:tgtEl>
                                        <p:attrNameLst>
                                          <p:attrName>style.visibility</p:attrName>
                                        </p:attrNameLst>
                                      </p:cBhvr>
                                      <p:to>
                                        <p:strVal val="visible"/>
                                      </p:to>
                                    </p:set>
                                    <p:animEffect transition="in" filter="wipe(down)">
                                      <p:cBhvr>
                                        <p:cTn id="65" dur="1000"/>
                                        <p:tgtEl>
                                          <p:spTgt spid="157"/>
                                        </p:tgtEl>
                                      </p:cBhvr>
                                    </p:animEffect>
                                  </p:childTnLst>
                                </p:cTn>
                              </p:par>
                              <p:par>
                                <p:cTn id="66" presetID="1" presetClass="entr" presetSubtype="0" fill="hold" grpId="0" nodeType="withEffect">
                                  <p:stCondLst>
                                    <p:cond delay="750"/>
                                  </p:stCondLst>
                                  <p:childTnLst>
                                    <p:set>
                                      <p:cBhvr>
                                        <p:cTn id="67" dur="1" fill="hold">
                                          <p:stCondLst>
                                            <p:cond delay="0"/>
                                          </p:stCondLst>
                                        </p:cTn>
                                        <p:tgtEl>
                                          <p:spTgt spid="38"/>
                                        </p:tgtEl>
                                        <p:attrNameLst>
                                          <p:attrName>style.visibility</p:attrName>
                                        </p:attrNameLst>
                                      </p:cBhvr>
                                      <p:to>
                                        <p:strVal val="visible"/>
                                      </p:to>
                                    </p:set>
                                  </p:childTnLst>
                                </p:cTn>
                              </p:par>
                              <p:par>
                                <p:cTn id="68" presetID="37" presetClass="path" presetSubtype="0" repeatCount="indefinite" fill="hold" grpId="1" nodeType="withEffect">
                                  <p:stCondLst>
                                    <p:cond delay="750"/>
                                  </p:stCondLst>
                                  <p:childTnLst>
                                    <p:animMotion origin="layout" path="M -0.01386 0.04294 C -0.0138 -0.01169 0.1002 -0.12188 0.09994 -0.1706 " pathEditMode="relative" rAng="0" ptsTypes="AA">
                                      <p:cBhvr>
                                        <p:cTn id="69" dur="1500" fill="hold"/>
                                        <p:tgtEl>
                                          <p:spTgt spid="38"/>
                                        </p:tgtEl>
                                        <p:attrNameLst>
                                          <p:attrName>ppt_x</p:attrName>
                                          <p:attrName>ppt_y</p:attrName>
                                        </p:attrNameLst>
                                      </p:cBhvr>
                                      <p:rCtr x="5690" y="-10683"/>
                                    </p:animMotion>
                                  </p:childTnLst>
                                </p:cTn>
                              </p:par>
                              <p:par>
                                <p:cTn id="70" presetID="1" presetClass="entr" presetSubtype="0" fill="hold" grpId="0" nodeType="withEffect">
                                  <p:stCondLst>
                                    <p:cond delay="800"/>
                                  </p:stCondLst>
                                  <p:childTnLst>
                                    <p:set>
                                      <p:cBhvr>
                                        <p:cTn id="71" dur="1" fill="hold">
                                          <p:stCondLst>
                                            <p:cond delay="0"/>
                                          </p:stCondLst>
                                        </p:cTn>
                                        <p:tgtEl>
                                          <p:spTgt spid="40"/>
                                        </p:tgtEl>
                                        <p:attrNameLst>
                                          <p:attrName>style.visibility</p:attrName>
                                        </p:attrNameLst>
                                      </p:cBhvr>
                                      <p:to>
                                        <p:strVal val="visible"/>
                                      </p:to>
                                    </p:set>
                                  </p:childTnLst>
                                </p:cTn>
                              </p:par>
                              <p:par>
                                <p:cTn id="72" presetID="37" presetClass="path" presetSubtype="0" repeatCount="indefinite" fill="hold" grpId="1" nodeType="withEffect">
                                  <p:stCondLst>
                                    <p:cond delay="800"/>
                                  </p:stCondLst>
                                  <p:childTnLst>
                                    <p:animMotion origin="layout" path="M -0.04212 0.12222 C -0.04212 0.02234 0.11823 -0.15706 0.11888 -0.28275 " pathEditMode="relative" rAng="0" ptsTypes="AA">
                                      <p:cBhvr>
                                        <p:cTn id="73" dur="3000" fill="hold"/>
                                        <p:tgtEl>
                                          <p:spTgt spid="40"/>
                                        </p:tgtEl>
                                        <p:attrNameLst>
                                          <p:attrName>ppt_x</p:attrName>
                                          <p:attrName>ppt_y</p:attrName>
                                        </p:attrNameLst>
                                      </p:cBhvr>
                                      <p:rCtr x="8047" y="-20255"/>
                                    </p:animMotion>
                                  </p:childTnLst>
                                </p:cTn>
                              </p:par>
                              <p:par>
                                <p:cTn id="74" presetID="1" presetClass="entr" presetSubtype="0" fill="hold" grpId="0" nodeType="withEffect">
                                  <p:stCondLst>
                                    <p:cond delay="850"/>
                                  </p:stCondLst>
                                  <p:childTnLst>
                                    <p:set>
                                      <p:cBhvr>
                                        <p:cTn id="75" dur="1" fill="hold">
                                          <p:stCondLst>
                                            <p:cond delay="0"/>
                                          </p:stCondLst>
                                        </p:cTn>
                                        <p:tgtEl>
                                          <p:spTgt spid="115"/>
                                        </p:tgtEl>
                                        <p:attrNameLst>
                                          <p:attrName>style.visibility</p:attrName>
                                        </p:attrNameLst>
                                      </p:cBhvr>
                                      <p:to>
                                        <p:strVal val="visible"/>
                                      </p:to>
                                    </p:set>
                                  </p:childTnLst>
                                </p:cTn>
                              </p:par>
                              <p:par>
                                <p:cTn id="76" presetID="37" presetClass="path" presetSubtype="0" repeatCount="indefinite" fill="hold" grpId="1" nodeType="withEffect">
                                  <p:stCondLst>
                                    <p:cond delay="850"/>
                                  </p:stCondLst>
                                  <p:childTnLst>
                                    <p:animMotion origin="layout" path="M 0.01263 0.11609 C 0.01335 0.05903 -0.01042 -0.0441 -0.01042 -0.10278 " pathEditMode="relative" rAng="0" ptsTypes="AA">
                                      <p:cBhvr>
                                        <p:cTn id="77" dur="1500" fill="hold"/>
                                        <p:tgtEl>
                                          <p:spTgt spid="115"/>
                                        </p:tgtEl>
                                        <p:attrNameLst>
                                          <p:attrName>ppt_x</p:attrName>
                                          <p:attrName>ppt_y</p:attrName>
                                        </p:attrNameLst>
                                      </p:cBhvr>
                                      <p:rCtr x="-1152" y="-10949"/>
                                    </p:animMotion>
                                  </p:childTnLst>
                                </p:cTn>
                              </p:par>
                              <p:par>
                                <p:cTn id="78" presetID="1" presetClass="entr" presetSubtype="0" fill="hold" grpId="0" nodeType="withEffect">
                                  <p:stCondLst>
                                    <p:cond delay="1350"/>
                                  </p:stCondLst>
                                  <p:childTnLst>
                                    <p:set>
                                      <p:cBhvr>
                                        <p:cTn id="79" dur="1" fill="hold">
                                          <p:stCondLst>
                                            <p:cond delay="0"/>
                                          </p:stCondLst>
                                        </p:cTn>
                                        <p:tgtEl>
                                          <p:spTgt spid="26"/>
                                        </p:tgtEl>
                                        <p:attrNameLst>
                                          <p:attrName>style.visibility</p:attrName>
                                        </p:attrNameLst>
                                      </p:cBhvr>
                                      <p:to>
                                        <p:strVal val="visible"/>
                                      </p:to>
                                    </p:set>
                                  </p:childTnLst>
                                </p:cTn>
                              </p:par>
                              <p:par>
                                <p:cTn id="80" presetID="37" presetClass="path" presetSubtype="0" repeatCount="indefinite" fill="hold" grpId="1" nodeType="withEffect">
                                  <p:stCondLst>
                                    <p:cond delay="1350"/>
                                  </p:stCondLst>
                                  <p:childTnLst>
                                    <p:animMotion origin="layout" path="M 0.00065 0.01458 C 0.00137 -0.04248 -0.0224 -0.1456 -0.0224 -0.20428 " pathEditMode="relative" rAng="0" ptsTypes="AA">
                                      <p:cBhvr>
                                        <p:cTn id="81" dur="1500" fill="hold"/>
                                        <p:tgtEl>
                                          <p:spTgt spid="26"/>
                                        </p:tgtEl>
                                        <p:attrNameLst>
                                          <p:attrName>ppt_x</p:attrName>
                                          <p:attrName>ppt_y</p:attrName>
                                        </p:attrNameLst>
                                      </p:cBhvr>
                                      <p:rCtr x="-1152" y="-10949"/>
                                    </p:animMotion>
                                  </p:childTnLst>
                                </p:cTn>
                              </p:par>
                              <p:par>
                                <p:cTn id="82" presetID="1" presetClass="entr" presetSubtype="0" fill="hold" grpId="0" nodeType="withEffect">
                                  <p:stCondLst>
                                    <p:cond delay="950"/>
                                  </p:stCondLst>
                                  <p:childTnLst>
                                    <p:set>
                                      <p:cBhvr>
                                        <p:cTn id="83" dur="1" fill="hold">
                                          <p:stCondLst>
                                            <p:cond delay="0"/>
                                          </p:stCondLst>
                                        </p:cTn>
                                        <p:tgtEl>
                                          <p:spTgt spid="117"/>
                                        </p:tgtEl>
                                        <p:attrNameLst>
                                          <p:attrName>style.visibility</p:attrName>
                                        </p:attrNameLst>
                                      </p:cBhvr>
                                      <p:to>
                                        <p:strVal val="visible"/>
                                      </p:to>
                                    </p:set>
                                  </p:childTnLst>
                                </p:cTn>
                              </p:par>
                              <p:par>
                                <p:cTn id="84" presetID="37" presetClass="path" presetSubtype="0" repeatCount="indefinite" fill="hold" grpId="1" nodeType="withEffect">
                                  <p:stCondLst>
                                    <p:cond delay="950"/>
                                  </p:stCondLst>
                                  <p:childTnLst>
                                    <p:animMotion origin="layout" path="M -0.09394 0.16308 C -0.09297 0.10787 0.01758 0.00452 0.01888 -0.04988 " pathEditMode="relative" rAng="0" ptsTypes="AA">
                                      <p:cBhvr>
                                        <p:cTn id="85" dur="1500" fill="hold"/>
                                        <p:tgtEl>
                                          <p:spTgt spid="117"/>
                                        </p:tgtEl>
                                        <p:attrNameLst>
                                          <p:attrName>ppt_x</p:attrName>
                                          <p:attrName>ppt_y</p:attrName>
                                        </p:attrNameLst>
                                      </p:cBhvr>
                                      <p:rCtr x="5638" y="-10648"/>
                                    </p:animMotion>
                                  </p:childTnLst>
                                </p:cTn>
                              </p:par>
                              <p:par>
                                <p:cTn id="86" presetID="1" presetClass="entr" presetSubtype="0" fill="hold" grpId="0" nodeType="withEffect">
                                  <p:stCondLst>
                                    <p:cond delay="1000"/>
                                  </p:stCondLst>
                                  <p:childTnLst>
                                    <p:set>
                                      <p:cBhvr>
                                        <p:cTn id="87" dur="1" fill="hold">
                                          <p:stCondLst>
                                            <p:cond delay="0"/>
                                          </p:stCondLst>
                                        </p:cTn>
                                        <p:tgtEl>
                                          <p:spTgt spid="116"/>
                                        </p:tgtEl>
                                        <p:attrNameLst>
                                          <p:attrName>style.visibility</p:attrName>
                                        </p:attrNameLst>
                                      </p:cBhvr>
                                      <p:to>
                                        <p:strVal val="visible"/>
                                      </p:to>
                                    </p:set>
                                  </p:childTnLst>
                                </p:cTn>
                              </p:par>
                              <p:par>
                                <p:cTn id="88" presetID="37" presetClass="path" presetSubtype="0" repeatCount="indefinite" fill="hold" grpId="1" nodeType="withEffect">
                                  <p:stCondLst>
                                    <p:cond delay="1000"/>
                                  </p:stCondLst>
                                  <p:childTnLst>
                                    <p:animMotion origin="layout" path="M 0.17011 0.19676 C 0.16953 0.14063 -0.00664 0.0316 -0.00528 -0.01979 " pathEditMode="relative" rAng="0" ptsTypes="AA">
                                      <p:cBhvr>
                                        <p:cTn id="89" dur="2000" fill="hold"/>
                                        <p:tgtEl>
                                          <p:spTgt spid="116"/>
                                        </p:tgtEl>
                                        <p:attrNameLst>
                                          <p:attrName>ppt_x</p:attrName>
                                          <p:attrName>ppt_y</p:attrName>
                                        </p:attrNameLst>
                                      </p:cBhvr>
                                      <p:rCtr x="-8770" y="-10833"/>
                                    </p:animMotion>
                                  </p:childTnLst>
                                </p:cTn>
                              </p:par>
                              <p:par>
                                <p:cTn id="90" presetID="1" presetClass="entr" presetSubtype="0" fill="hold" grpId="0" nodeType="withEffect">
                                  <p:stCondLst>
                                    <p:cond delay="1500"/>
                                  </p:stCondLst>
                                  <p:childTnLst>
                                    <p:set>
                                      <p:cBhvr>
                                        <p:cTn id="91" dur="1" fill="hold">
                                          <p:stCondLst>
                                            <p:cond delay="0"/>
                                          </p:stCondLst>
                                        </p:cTn>
                                        <p:tgtEl>
                                          <p:spTgt spid="24"/>
                                        </p:tgtEl>
                                        <p:attrNameLst>
                                          <p:attrName>style.visibility</p:attrName>
                                        </p:attrNameLst>
                                      </p:cBhvr>
                                      <p:to>
                                        <p:strVal val="visible"/>
                                      </p:to>
                                    </p:set>
                                  </p:childTnLst>
                                </p:cTn>
                              </p:par>
                              <p:par>
                                <p:cTn id="92" presetID="37" presetClass="path" presetSubtype="0" repeatCount="indefinite" fill="hold" grpId="1" nodeType="withEffect">
                                  <p:stCondLst>
                                    <p:cond delay="1500"/>
                                  </p:stCondLst>
                                  <p:childTnLst>
                                    <p:animMotion origin="layout" path="M 0.11152 0.13044 C 0.11094 0.07431 -0.06523 -0.03472 -0.06387 -0.08611 " pathEditMode="relative" rAng="0" ptsTypes="AA">
                                      <p:cBhvr>
                                        <p:cTn id="93" dur="2000" fill="hold"/>
                                        <p:tgtEl>
                                          <p:spTgt spid="24"/>
                                        </p:tgtEl>
                                        <p:attrNameLst>
                                          <p:attrName>ppt_x</p:attrName>
                                          <p:attrName>ppt_y</p:attrName>
                                        </p:attrNameLst>
                                      </p:cBhvr>
                                      <p:rCtr x="-8776" y="-10833"/>
                                    </p:animMotion>
                                  </p:childTnLst>
                                </p:cTn>
                              </p:par>
                              <p:par>
                                <p:cTn id="94" presetID="1" presetClass="entr" presetSubtype="0" fill="hold" grpId="0" nodeType="withEffect">
                                  <p:stCondLst>
                                    <p:cond delay="1100"/>
                                  </p:stCondLst>
                                  <p:childTnLst>
                                    <p:set>
                                      <p:cBhvr>
                                        <p:cTn id="95" dur="1" fill="hold">
                                          <p:stCondLst>
                                            <p:cond delay="0"/>
                                          </p:stCondLst>
                                        </p:cTn>
                                        <p:tgtEl>
                                          <p:spTgt spid="114"/>
                                        </p:tgtEl>
                                        <p:attrNameLst>
                                          <p:attrName>style.visibility</p:attrName>
                                        </p:attrNameLst>
                                      </p:cBhvr>
                                      <p:to>
                                        <p:strVal val="visible"/>
                                      </p:to>
                                    </p:set>
                                  </p:childTnLst>
                                </p:cTn>
                              </p:par>
                              <p:par>
                                <p:cTn id="96" presetID="37" presetClass="path" presetSubtype="0" repeatCount="indefinite" fill="hold" grpId="1" nodeType="withEffect">
                                  <p:stCondLst>
                                    <p:cond delay="1100"/>
                                  </p:stCondLst>
                                  <p:childTnLst>
                                    <p:animMotion origin="layout" path="M -0.04394 0.18854 C -0.04505 0.13738 0.00326 0.02072 0.00326 -0.02778 " pathEditMode="relative" rAng="0" ptsTypes="AA">
                                      <p:cBhvr>
                                        <p:cTn id="97" dur="2000" fill="hold"/>
                                        <p:tgtEl>
                                          <p:spTgt spid="114"/>
                                        </p:tgtEl>
                                        <p:attrNameLst>
                                          <p:attrName>ppt_x</p:attrName>
                                          <p:attrName>ppt_y</p:attrName>
                                        </p:attrNameLst>
                                      </p:cBhvr>
                                      <p:rCtr x="2357" y="-10822"/>
                                    </p:animMotion>
                                  </p:childTnLst>
                                </p:cTn>
                              </p:par>
                              <p:par>
                                <p:cTn id="98" presetID="1" presetClass="entr" presetSubtype="0" fill="hold" grpId="0" nodeType="withEffect">
                                  <p:stCondLst>
                                    <p:cond delay="1600"/>
                                  </p:stCondLst>
                                  <p:childTnLst>
                                    <p:set>
                                      <p:cBhvr>
                                        <p:cTn id="99" dur="1" fill="hold">
                                          <p:stCondLst>
                                            <p:cond delay="0"/>
                                          </p:stCondLst>
                                        </p:cTn>
                                        <p:tgtEl>
                                          <p:spTgt spid="36"/>
                                        </p:tgtEl>
                                        <p:attrNameLst>
                                          <p:attrName>style.visibility</p:attrName>
                                        </p:attrNameLst>
                                      </p:cBhvr>
                                      <p:to>
                                        <p:strVal val="visible"/>
                                      </p:to>
                                    </p:set>
                                  </p:childTnLst>
                                </p:cTn>
                              </p:par>
                              <p:par>
                                <p:cTn id="100" presetID="37" presetClass="path" presetSubtype="0" repeatCount="indefinite" fill="hold" grpId="1" nodeType="withEffect">
                                  <p:stCondLst>
                                    <p:cond delay="1600"/>
                                  </p:stCondLst>
                                  <p:childTnLst>
                                    <p:animMotion origin="layout" path="M -0.01484 0.07975 C -0.01595 0.02859 0.03236 -0.08808 0.03236 -0.13657 " pathEditMode="relative" rAng="0" ptsTypes="AA">
                                      <p:cBhvr>
                                        <p:cTn id="101" dur="2000" fill="hold"/>
                                        <p:tgtEl>
                                          <p:spTgt spid="36"/>
                                        </p:tgtEl>
                                        <p:attrNameLst>
                                          <p:attrName>ppt_x</p:attrName>
                                          <p:attrName>ppt_y</p:attrName>
                                        </p:attrNameLst>
                                      </p:cBhvr>
                                      <p:rCtr x="2357" y="-10822"/>
                                    </p:animMotion>
                                  </p:childTnLst>
                                </p:cTn>
                              </p:par>
                              <p:par>
                                <p:cTn id="102" presetID="1" presetClass="entr" presetSubtype="0" fill="hold" grpId="0" nodeType="withEffect">
                                  <p:stCondLst>
                                    <p:cond delay="1200"/>
                                  </p:stCondLst>
                                  <p:childTnLst>
                                    <p:set>
                                      <p:cBhvr>
                                        <p:cTn id="103" dur="1" fill="hold">
                                          <p:stCondLst>
                                            <p:cond delay="0"/>
                                          </p:stCondLst>
                                        </p:cTn>
                                        <p:tgtEl>
                                          <p:spTgt spid="28"/>
                                        </p:tgtEl>
                                        <p:attrNameLst>
                                          <p:attrName>style.visibility</p:attrName>
                                        </p:attrNameLst>
                                      </p:cBhvr>
                                      <p:to>
                                        <p:strVal val="visible"/>
                                      </p:to>
                                    </p:set>
                                  </p:childTnLst>
                                </p:cTn>
                              </p:par>
                              <p:par>
                                <p:cTn id="104" presetID="37" presetClass="path" presetSubtype="0" repeatCount="indefinite" fill="hold" grpId="1" nodeType="withEffect">
                                  <p:stCondLst>
                                    <p:cond delay="1200"/>
                                  </p:stCondLst>
                                  <p:childTnLst>
                                    <p:animMotion origin="layout" path="M 0.05052 0.10984 C 0.04941 0.05116 -0.04922 -0.05243 -0.04929 -0.10648 " pathEditMode="relative" rAng="0" ptsTypes="AA">
                                      <p:cBhvr>
                                        <p:cTn id="105" dur="1500" fill="hold"/>
                                        <p:tgtEl>
                                          <p:spTgt spid="28"/>
                                        </p:tgtEl>
                                        <p:attrNameLst>
                                          <p:attrName>ppt_x</p:attrName>
                                          <p:attrName>ppt_y</p:attrName>
                                        </p:attrNameLst>
                                      </p:cBhvr>
                                      <p:rCtr x="-4993" y="-10822"/>
                                    </p:animMotion>
                                  </p:childTnLst>
                                </p:cTn>
                              </p:par>
                              <p:par>
                                <p:cTn id="106" presetID="1" presetClass="entr" presetSubtype="0" fill="hold" grpId="0" nodeType="withEffect">
                                  <p:stCondLst>
                                    <p:cond delay="1800"/>
                                  </p:stCondLst>
                                  <p:childTnLst>
                                    <p:set>
                                      <p:cBhvr>
                                        <p:cTn id="107" dur="1" fill="hold">
                                          <p:stCondLst>
                                            <p:cond delay="0"/>
                                          </p:stCondLst>
                                        </p:cTn>
                                        <p:tgtEl>
                                          <p:spTgt spid="118"/>
                                        </p:tgtEl>
                                        <p:attrNameLst>
                                          <p:attrName>style.visibility</p:attrName>
                                        </p:attrNameLst>
                                      </p:cBhvr>
                                      <p:to>
                                        <p:strVal val="visible"/>
                                      </p:to>
                                    </p:set>
                                  </p:childTnLst>
                                </p:cTn>
                              </p:par>
                              <p:par>
                                <p:cTn id="108" presetID="37" presetClass="path" presetSubtype="0" repeatCount="indefinite" fill="hold" grpId="1" nodeType="withEffect">
                                  <p:stCondLst>
                                    <p:cond delay="1800"/>
                                  </p:stCondLst>
                                  <p:childTnLst>
                                    <p:animMotion origin="layout" path="M -0.00189 0.04167 C -0.00137 -0.12245 0.097 -0.2743 0.097 -0.36597 " pathEditMode="relative" rAng="0" ptsTypes="AA">
                                      <p:cBhvr>
                                        <p:cTn id="109" dur="2000" fill="hold"/>
                                        <p:tgtEl>
                                          <p:spTgt spid="118"/>
                                        </p:tgtEl>
                                        <p:attrNameLst>
                                          <p:attrName>ppt_x</p:attrName>
                                          <p:attrName>ppt_y</p:attrName>
                                        </p:attrNameLst>
                                      </p:cBhvr>
                                      <p:rCtr x="4941" y="-20382"/>
                                    </p:animMotion>
                                  </p:childTnLst>
                                </p:cTn>
                              </p:par>
                              <p:par>
                                <p:cTn id="110" presetID="1" presetClass="entr" presetSubtype="0" fill="hold" grpId="0" nodeType="withEffect">
                                  <p:stCondLst>
                                    <p:cond delay="1300"/>
                                  </p:stCondLst>
                                  <p:childTnLst>
                                    <p:set>
                                      <p:cBhvr>
                                        <p:cTn id="111" dur="1" fill="hold">
                                          <p:stCondLst>
                                            <p:cond delay="0"/>
                                          </p:stCondLst>
                                        </p:cTn>
                                        <p:tgtEl>
                                          <p:spTgt spid="23"/>
                                        </p:tgtEl>
                                        <p:attrNameLst>
                                          <p:attrName>style.visibility</p:attrName>
                                        </p:attrNameLst>
                                      </p:cBhvr>
                                      <p:to>
                                        <p:strVal val="visible"/>
                                      </p:to>
                                    </p:set>
                                  </p:childTnLst>
                                </p:cTn>
                              </p:par>
                              <p:par>
                                <p:cTn id="112" presetID="37" presetClass="path" presetSubtype="0" repeatCount="indefinite" fill="hold" grpId="1" nodeType="withEffect">
                                  <p:stCondLst>
                                    <p:cond delay="1300"/>
                                  </p:stCondLst>
                                  <p:childTnLst>
                                    <p:animMotion origin="layout" path="M -0.05885 0.25579 C -0.05833 0.09167 0.04004 -0.06018 0.04004 -0.15185 " pathEditMode="relative" rAng="0" ptsTypes="AA">
                                      <p:cBhvr>
                                        <p:cTn id="113" dur="2000" fill="hold"/>
                                        <p:tgtEl>
                                          <p:spTgt spid="23"/>
                                        </p:tgtEl>
                                        <p:attrNameLst>
                                          <p:attrName>ppt_x</p:attrName>
                                          <p:attrName>ppt_y</p:attrName>
                                        </p:attrNameLst>
                                      </p:cBhvr>
                                      <p:rCtr x="4941" y="-20382"/>
                                    </p:animMotion>
                                  </p:childTnLst>
                                </p:cTn>
                              </p:par>
                              <p:par>
                                <p:cTn id="114" presetID="1" presetClass="entr" presetSubtype="0" fill="hold" grpId="0" nodeType="withEffect">
                                  <p:stCondLst>
                                    <p:cond delay="1350"/>
                                  </p:stCondLst>
                                  <p:childTnLst>
                                    <p:set>
                                      <p:cBhvr>
                                        <p:cTn id="115" dur="1" fill="hold">
                                          <p:stCondLst>
                                            <p:cond delay="0"/>
                                          </p:stCondLst>
                                        </p:cTn>
                                        <p:tgtEl>
                                          <p:spTgt spid="39"/>
                                        </p:tgtEl>
                                        <p:attrNameLst>
                                          <p:attrName>style.visibility</p:attrName>
                                        </p:attrNameLst>
                                      </p:cBhvr>
                                      <p:to>
                                        <p:strVal val="visible"/>
                                      </p:to>
                                    </p:set>
                                  </p:childTnLst>
                                </p:cTn>
                              </p:par>
                              <p:par>
                                <p:cTn id="116" presetID="37" presetClass="path" presetSubtype="0" repeatCount="indefinite" fill="hold" grpId="1" nodeType="withEffect">
                                  <p:stCondLst>
                                    <p:cond delay="1350"/>
                                  </p:stCondLst>
                                  <p:childTnLst>
                                    <p:animMotion origin="layout" path="M -0.01667 0.06956 C -0.01667 -0.03032 0.14368 -0.20972 0.14434 -0.33542 " pathEditMode="relative" rAng="0" ptsTypes="AA">
                                      <p:cBhvr>
                                        <p:cTn id="117" dur="3000" fill="hold"/>
                                        <p:tgtEl>
                                          <p:spTgt spid="39"/>
                                        </p:tgtEl>
                                        <p:attrNameLst>
                                          <p:attrName>ppt_x</p:attrName>
                                          <p:attrName>ppt_y</p:attrName>
                                        </p:attrNameLst>
                                      </p:cBhvr>
                                      <p:rCtr x="8047" y="-20255"/>
                                    </p:animMotion>
                                  </p:childTnLst>
                                </p:cTn>
                              </p:par>
                              <p:par>
                                <p:cTn id="118" presetID="1" presetClass="entr" presetSubtype="0" fill="hold" grpId="0" nodeType="withEffect">
                                  <p:stCondLst>
                                    <p:cond delay="1400"/>
                                  </p:stCondLst>
                                  <p:childTnLst>
                                    <p:set>
                                      <p:cBhvr>
                                        <p:cTn id="119" dur="1" fill="hold">
                                          <p:stCondLst>
                                            <p:cond delay="0"/>
                                          </p:stCondLst>
                                        </p:cTn>
                                        <p:tgtEl>
                                          <p:spTgt spid="236"/>
                                        </p:tgtEl>
                                        <p:attrNameLst>
                                          <p:attrName>style.visibility</p:attrName>
                                        </p:attrNameLst>
                                      </p:cBhvr>
                                      <p:to>
                                        <p:strVal val="visible"/>
                                      </p:to>
                                    </p:set>
                                  </p:childTnLst>
                                </p:cTn>
                              </p:par>
                              <p:par>
                                <p:cTn id="120" presetID="37" presetClass="path" presetSubtype="0" repeatCount="indefinite" fill="hold" grpId="1" nodeType="withEffect">
                                  <p:stCondLst>
                                    <p:cond delay="1400"/>
                                  </p:stCondLst>
                                  <p:childTnLst>
                                    <p:animMotion origin="layout" path="M 0.11277 0.35914 C 0.11303 0.20833 -0.00813 0.04513 -0.00813 -0.04642 " pathEditMode="relative" rAng="0" ptsTypes="AA">
                                      <p:cBhvr>
                                        <p:cTn id="121" dur="3000" fill="hold"/>
                                        <p:tgtEl>
                                          <p:spTgt spid="236"/>
                                        </p:tgtEl>
                                        <p:attrNameLst>
                                          <p:attrName>ppt_x</p:attrName>
                                          <p:attrName>ppt_y</p:attrName>
                                        </p:attrNameLst>
                                      </p:cBhvr>
                                      <p:rCtr x="-6048" y="-20278"/>
                                    </p:animMotion>
                                  </p:childTnLst>
                                </p:cTn>
                              </p:par>
                              <p:par>
                                <p:cTn id="122" presetID="1" presetClass="entr" presetSubtype="0" fill="hold" grpId="0" nodeType="withEffect">
                                  <p:stCondLst>
                                    <p:cond delay="1450"/>
                                  </p:stCondLst>
                                  <p:childTnLst>
                                    <p:set>
                                      <p:cBhvr>
                                        <p:cTn id="123" dur="1" fill="hold">
                                          <p:stCondLst>
                                            <p:cond delay="0"/>
                                          </p:stCondLst>
                                        </p:cTn>
                                        <p:tgtEl>
                                          <p:spTgt spid="239"/>
                                        </p:tgtEl>
                                        <p:attrNameLst>
                                          <p:attrName>style.visibility</p:attrName>
                                        </p:attrNameLst>
                                      </p:cBhvr>
                                      <p:to>
                                        <p:strVal val="visible"/>
                                      </p:to>
                                    </p:set>
                                  </p:childTnLst>
                                </p:cTn>
                              </p:par>
                              <p:par>
                                <p:cTn id="124" presetID="37" presetClass="path" presetSubtype="0" repeatCount="indefinite" fill="hold" grpId="1" nodeType="withEffect">
                                  <p:stCondLst>
                                    <p:cond delay="1450"/>
                                  </p:stCondLst>
                                  <p:childTnLst>
                                    <p:animMotion origin="layout" path="M 0.02403 0.06747 C 0.02311 -0.01875 -0.0791 -0.05452 -0.0791 -0.14572 " pathEditMode="relative" rAng="0" ptsTypes="AA">
                                      <p:cBhvr>
                                        <p:cTn id="125" dur="2500" fill="hold"/>
                                        <p:tgtEl>
                                          <p:spTgt spid="239"/>
                                        </p:tgtEl>
                                        <p:attrNameLst>
                                          <p:attrName>ppt_x</p:attrName>
                                          <p:attrName>ppt_y</p:attrName>
                                        </p:attrNameLst>
                                      </p:cBhvr>
                                      <p:rCtr x="-5156" y="-10660"/>
                                    </p:animMotion>
                                  </p:childTnLst>
                                </p:cTn>
                              </p:par>
                              <p:par>
                                <p:cTn id="126" presetID="1" presetClass="entr" presetSubtype="0" fill="hold" grpId="0" nodeType="withEffect">
                                  <p:stCondLst>
                                    <p:cond delay="2000"/>
                                  </p:stCondLst>
                                  <p:childTnLst>
                                    <p:set>
                                      <p:cBhvr>
                                        <p:cTn id="127" dur="1" fill="hold">
                                          <p:stCondLst>
                                            <p:cond delay="0"/>
                                          </p:stCondLst>
                                        </p:cTn>
                                        <p:tgtEl>
                                          <p:spTgt spid="37"/>
                                        </p:tgtEl>
                                        <p:attrNameLst>
                                          <p:attrName>style.visibility</p:attrName>
                                        </p:attrNameLst>
                                      </p:cBhvr>
                                      <p:to>
                                        <p:strVal val="visible"/>
                                      </p:to>
                                    </p:set>
                                  </p:childTnLst>
                                </p:cTn>
                              </p:par>
                              <p:par>
                                <p:cTn id="128" presetID="37" presetClass="path" presetSubtype="0" repeatCount="indefinite" fill="hold" grpId="1" nodeType="withEffect">
                                  <p:stCondLst>
                                    <p:cond delay="2000"/>
                                  </p:stCondLst>
                                  <p:childTnLst>
                                    <p:animMotion origin="layout" path="M -0.07201 0.15776 C -0.07162 0.08403 0.04804 -0.01886 0.04557 -0.18194 " pathEditMode="relative" rAng="0" ptsTypes="AA">
                                      <p:cBhvr>
                                        <p:cTn id="129" dur="1500" fill="hold"/>
                                        <p:tgtEl>
                                          <p:spTgt spid="37"/>
                                        </p:tgtEl>
                                        <p:attrNameLst>
                                          <p:attrName>ppt_x</p:attrName>
                                          <p:attrName>ppt_y</p:attrName>
                                        </p:attrNameLst>
                                      </p:cBhvr>
                                      <p:rCtr x="5879" y="-16991"/>
                                    </p:animMotion>
                                  </p:childTnLst>
                                </p:cTn>
                              </p:par>
                              <p:par>
                                <p:cTn id="130" presetID="1" presetClass="entr" presetSubtype="0" fill="hold" grpId="0" nodeType="withEffect">
                                  <p:stCondLst>
                                    <p:cond delay="1850"/>
                                  </p:stCondLst>
                                  <p:childTnLst>
                                    <p:set>
                                      <p:cBhvr>
                                        <p:cTn id="131" dur="1" fill="hold">
                                          <p:stCondLst>
                                            <p:cond delay="0"/>
                                          </p:stCondLst>
                                        </p:cTn>
                                        <p:tgtEl>
                                          <p:spTgt spid="238"/>
                                        </p:tgtEl>
                                        <p:attrNameLst>
                                          <p:attrName>style.visibility</p:attrName>
                                        </p:attrNameLst>
                                      </p:cBhvr>
                                      <p:to>
                                        <p:strVal val="visible"/>
                                      </p:to>
                                    </p:set>
                                  </p:childTnLst>
                                </p:cTn>
                              </p:par>
                              <p:par>
                                <p:cTn id="132" presetID="37" presetClass="path" presetSubtype="0" repeatCount="indefinite" fill="hold" grpId="1" nodeType="withEffect">
                                  <p:stCondLst>
                                    <p:cond delay="1850"/>
                                  </p:stCondLst>
                                  <p:childTnLst>
                                    <p:animMotion origin="layout" path="M -0.13626 0.30358 C -0.13626 0.2037 0.02409 0.0243 0.02474 -0.10139 " pathEditMode="relative" rAng="0" ptsTypes="AA">
                                      <p:cBhvr>
                                        <p:cTn id="133" dur="3000" fill="hold"/>
                                        <p:tgtEl>
                                          <p:spTgt spid="238"/>
                                        </p:tgtEl>
                                        <p:attrNameLst>
                                          <p:attrName>ppt_x</p:attrName>
                                          <p:attrName>ppt_y</p:attrName>
                                        </p:attrNameLst>
                                      </p:cBhvr>
                                      <p:rCtr x="8047" y="-20255"/>
                                    </p:animMotion>
                                  </p:childTnLst>
                                </p:cTn>
                              </p:par>
                              <p:par>
                                <p:cTn id="134" presetID="1" presetClass="entr" presetSubtype="0" fill="hold" grpId="0" nodeType="withEffect">
                                  <p:stCondLst>
                                    <p:cond delay="2250"/>
                                  </p:stCondLst>
                                  <p:childTnLst>
                                    <p:set>
                                      <p:cBhvr>
                                        <p:cTn id="135" dur="1" fill="hold">
                                          <p:stCondLst>
                                            <p:cond delay="0"/>
                                          </p:stCondLst>
                                        </p:cTn>
                                        <p:tgtEl>
                                          <p:spTgt spid="32"/>
                                        </p:tgtEl>
                                        <p:attrNameLst>
                                          <p:attrName>style.visibility</p:attrName>
                                        </p:attrNameLst>
                                      </p:cBhvr>
                                      <p:to>
                                        <p:strVal val="visible"/>
                                      </p:to>
                                    </p:set>
                                  </p:childTnLst>
                                </p:cTn>
                              </p:par>
                              <p:par>
                                <p:cTn id="136" presetID="37" presetClass="path" presetSubtype="0" repeatCount="indefinite" fill="hold" grpId="1" nodeType="withEffect">
                                  <p:stCondLst>
                                    <p:cond delay="2250"/>
                                  </p:stCondLst>
                                  <p:childTnLst>
                                    <p:animMotion origin="layout" path="M 0.12631 0.46701 C 0.11993 0.38981 0.0834 0.31354 0.04734 0.21284 C 0.01582 0.12025 -0.00826 0.00601 -0.00755 -0.14017 " pathEditMode="relative" rAng="0" ptsTypes="AAA">
                                      <p:cBhvr>
                                        <p:cTn id="137" dur="3500" fill="hold"/>
                                        <p:tgtEl>
                                          <p:spTgt spid="32"/>
                                        </p:tgtEl>
                                        <p:attrNameLst>
                                          <p:attrName>ppt_x</p:attrName>
                                          <p:attrName>ppt_y</p:attrName>
                                        </p:attrNameLst>
                                      </p:cBhvr>
                                      <p:rCtr x="-6699" y="-30359"/>
                                    </p:animMotion>
                                  </p:childTnLst>
                                </p:cTn>
                              </p:par>
                              <p:par>
                                <p:cTn id="138" presetID="1" presetClass="entr" presetSubtype="0" fill="hold" grpId="0" nodeType="withEffect">
                                  <p:stCondLst>
                                    <p:cond delay="3250"/>
                                  </p:stCondLst>
                                  <p:childTnLst>
                                    <p:set>
                                      <p:cBhvr>
                                        <p:cTn id="139" dur="1" fill="hold">
                                          <p:stCondLst>
                                            <p:cond delay="0"/>
                                          </p:stCondLst>
                                        </p:cTn>
                                        <p:tgtEl>
                                          <p:spTgt spid="21"/>
                                        </p:tgtEl>
                                        <p:attrNameLst>
                                          <p:attrName>style.visibility</p:attrName>
                                        </p:attrNameLst>
                                      </p:cBhvr>
                                      <p:to>
                                        <p:strVal val="visible"/>
                                      </p:to>
                                    </p:set>
                                  </p:childTnLst>
                                </p:cTn>
                              </p:par>
                              <p:par>
                                <p:cTn id="140" presetID="37" presetClass="path" presetSubtype="0" repeatCount="indefinite" fill="hold" grpId="1" nodeType="withEffect">
                                  <p:stCondLst>
                                    <p:cond delay="3250"/>
                                  </p:stCondLst>
                                  <p:childTnLst>
                                    <p:animMotion origin="layout" path="M 0.07363 0.23924 C 0.06725 0.16204 0.03073 0.08576 -0.00534 -0.01493 C -0.03685 -0.10752 -0.06094 -0.22176 -0.06022 -0.36794 " pathEditMode="relative" rAng="0" ptsTypes="AAA">
                                      <p:cBhvr>
                                        <p:cTn id="141" dur="3500" fill="hold"/>
                                        <p:tgtEl>
                                          <p:spTgt spid="21"/>
                                        </p:tgtEl>
                                        <p:attrNameLst>
                                          <p:attrName>ppt_x</p:attrName>
                                          <p:attrName>ppt_y</p:attrName>
                                        </p:attrNameLst>
                                      </p:cBhvr>
                                      <p:rCtr x="-6699" y="-30359"/>
                                    </p:animMotion>
                                  </p:childTnLst>
                                </p:cTn>
                              </p:par>
                              <p:par>
                                <p:cTn id="142" presetID="1" presetClass="entr" presetSubtype="0" fill="hold" grpId="0" nodeType="withEffect">
                                  <p:stCondLst>
                                    <p:cond delay="2250"/>
                                  </p:stCondLst>
                                  <p:childTnLst>
                                    <p:set>
                                      <p:cBhvr>
                                        <p:cTn id="143" dur="1" fill="hold">
                                          <p:stCondLst>
                                            <p:cond delay="0"/>
                                          </p:stCondLst>
                                        </p:cTn>
                                        <p:tgtEl>
                                          <p:spTgt spid="35"/>
                                        </p:tgtEl>
                                        <p:attrNameLst>
                                          <p:attrName>style.visibility</p:attrName>
                                        </p:attrNameLst>
                                      </p:cBhvr>
                                      <p:to>
                                        <p:strVal val="visible"/>
                                      </p:to>
                                    </p:set>
                                  </p:childTnLst>
                                </p:cTn>
                              </p:par>
                              <p:par>
                                <p:cTn id="144" presetID="37" presetClass="path" presetSubtype="0" repeatCount="indefinite" fill="hold" grpId="1" nodeType="withEffect">
                                  <p:stCondLst>
                                    <p:cond delay="2250"/>
                                  </p:stCondLst>
                                  <p:childTnLst>
                                    <p:animMotion origin="layout" path="M -0.04856 0.236 C -0.04856 0.11679 0.00944 0.00614 0.00951 -0.06204 " pathEditMode="relative" rAng="0" ptsTypes="AA">
                                      <p:cBhvr>
                                        <p:cTn id="145" dur="1500" fill="hold"/>
                                        <p:tgtEl>
                                          <p:spTgt spid="35"/>
                                        </p:tgtEl>
                                        <p:attrNameLst>
                                          <p:attrName>ppt_x</p:attrName>
                                          <p:attrName>ppt_y</p:attrName>
                                        </p:attrNameLst>
                                      </p:cBhvr>
                                      <p:rCtr x="2904" y="-14907"/>
                                    </p:animMotion>
                                  </p:childTnLst>
                                </p:cTn>
                              </p:par>
                              <p:par>
                                <p:cTn id="146" presetID="1" presetClass="entr" presetSubtype="0" fill="hold" grpId="0" nodeType="withEffect">
                                  <p:stCondLst>
                                    <p:cond delay="3000"/>
                                  </p:stCondLst>
                                  <p:childTnLst>
                                    <p:set>
                                      <p:cBhvr>
                                        <p:cTn id="147" dur="1" fill="hold">
                                          <p:stCondLst>
                                            <p:cond delay="0"/>
                                          </p:stCondLst>
                                        </p:cTn>
                                        <p:tgtEl>
                                          <p:spTgt spid="127"/>
                                        </p:tgtEl>
                                        <p:attrNameLst>
                                          <p:attrName>style.visibility</p:attrName>
                                        </p:attrNameLst>
                                      </p:cBhvr>
                                      <p:to>
                                        <p:strVal val="visible"/>
                                      </p:to>
                                    </p:set>
                                  </p:childTnLst>
                                </p:cTn>
                              </p:par>
                              <p:par>
                                <p:cTn id="148" presetID="37" presetClass="path" presetSubtype="0" repeatCount="indefinite" fill="hold" grpId="1" nodeType="withEffect">
                                  <p:stCondLst>
                                    <p:cond delay="3000"/>
                                  </p:stCondLst>
                                  <p:childTnLst>
                                    <p:animMotion origin="layout" path="M -0.00169 0.03715 C -0.00169 -0.08206 0.05631 -0.19271 0.05638 -0.26088 " pathEditMode="relative" rAng="0" ptsTypes="AA">
                                      <p:cBhvr>
                                        <p:cTn id="149" dur="1500" fill="hold"/>
                                        <p:tgtEl>
                                          <p:spTgt spid="127"/>
                                        </p:tgtEl>
                                        <p:attrNameLst>
                                          <p:attrName>ppt_x</p:attrName>
                                          <p:attrName>ppt_y</p:attrName>
                                        </p:attrNameLst>
                                      </p:cBhvr>
                                      <p:rCtr x="2904" y="-14907"/>
                                    </p:animMotion>
                                  </p:childTnLst>
                                </p:cTn>
                              </p:par>
                              <p:par>
                                <p:cTn id="150" presetID="1" presetClass="entr" presetSubtype="0" fill="hold" grpId="0" nodeType="withEffect">
                                  <p:stCondLst>
                                    <p:cond delay="2350"/>
                                  </p:stCondLst>
                                  <p:childTnLst>
                                    <p:set>
                                      <p:cBhvr>
                                        <p:cTn id="151" dur="1" fill="hold">
                                          <p:stCondLst>
                                            <p:cond delay="0"/>
                                          </p:stCondLst>
                                        </p:cTn>
                                        <p:tgtEl>
                                          <p:spTgt spid="222"/>
                                        </p:tgtEl>
                                        <p:attrNameLst>
                                          <p:attrName>style.visibility</p:attrName>
                                        </p:attrNameLst>
                                      </p:cBhvr>
                                      <p:to>
                                        <p:strVal val="visible"/>
                                      </p:to>
                                    </p:set>
                                  </p:childTnLst>
                                </p:cTn>
                              </p:par>
                              <p:par>
                                <p:cTn id="152" presetID="37" presetClass="path" presetSubtype="0" repeatCount="indefinite" fill="hold" grpId="1" nodeType="withEffect">
                                  <p:stCondLst>
                                    <p:cond delay="2350"/>
                                  </p:stCondLst>
                                  <p:childTnLst>
                                    <p:animMotion origin="layout" path="M 0.08477 0.27801 C 0.08457 0.20509 -0.00234 0.05231 -0.00208 -0.02512 " pathEditMode="relative" rAng="0" ptsTypes="AA">
                                      <p:cBhvr>
                                        <p:cTn id="153" dur="1500" fill="hold"/>
                                        <p:tgtEl>
                                          <p:spTgt spid="222"/>
                                        </p:tgtEl>
                                        <p:attrNameLst>
                                          <p:attrName>ppt_x</p:attrName>
                                          <p:attrName>ppt_y</p:attrName>
                                        </p:attrNameLst>
                                      </p:cBhvr>
                                      <p:rCtr x="-4342" y="-15162"/>
                                    </p:animMotion>
                                  </p:childTnLst>
                                </p:cTn>
                              </p:par>
                              <p:par>
                                <p:cTn id="154" presetID="1" presetClass="entr" presetSubtype="0" fill="hold" grpId="0" nodeType="withEffect">
                                  <p:stCondLst>
                                    <p:cond delay="2400"/>
                                  </p:stCondLst>
                                  <p:childTnLst>
                                    <p:set>
                                      <p:cBhvr>
                                        <p:cTn id="155" dur="1" fill="hold">
                                          <p:stCondLst>
                                            <p:cond delay="0"/>
                                          </p:stCondLst>
                                        </p:cTn>
                                        <p:tgtEl>
                                          <p:spTgt spid="31"/>
                                        </p:tgtEl>
                                        <p:attrNameLst>
                                          <p:attrName>style.visibility</p:attrName>
                                        </p:attrNameLst>
                                      </p:cBhvr>
                                      <p:to>
                                        <p:strVal val="visible"/>
                                      </p:to>
                                    </p:set>
                                  </p:childTnLst>
                                </p:cTn>
                              </p:par>
                              <p:par>
                                <p:cTn id="156" presetID="37" presetClass="path" presetSubtype="0" repeatCount="indefinite" fill="hold" grpId="1" nodeType="withEffect">
                                  <p:stCondLst>
                                    <p:cond delay="2400"/>
                                  </p:stCondLst>
                                  <p:childTnLst>
                                    <p:animMotion origin="layout" path="M 0.05488 0.13958 C 0.05182 0.08681 -0.05703 -0.09109 -0.05677 -0.16817 " pathEditMode="relative" rAng="0" ptsTypes="AA">
                                      <p:cBhvr>
                                        <p:cTn id="157" dur="1500" fill="hold"/>
                                        <p:tgtEl>
                                          <p:spTgt spid="31"/>
                                        </p:tgtEl>
                                        <p:attrNameLst>
                                          <p:attrName>ppt_x</p:attrName>
                                          <p:attrName>ppt_y</p:attrName>
                                        </p:attrNameLst>
                                      </p:cBhvr>
                                      <p:rCtr x="-5586" y="-15394"/>
                                    </p:animMotion>
                                  </p:childTnLst>
                                </p:cTn>
                              </p:par>
                              <p:par>
                                <p:cTn id="158" presetID="1" presetClass="entr" presetSubtype="0" fill="hold" grpId="0" nodeType="withEffect">
                                  <p:stCondLst>
                                    <p:cond delay="2450"/>
                                  </p:stCondLst>
                                  <p:childTnLst>
                                    <p:set>
                                      <p:cBhvr>
                                        <p:cTn id="159" dur="1" fill="hold">
                                          <p:stCondLst>
                                            <p:cond delay="0"/>
                                          </p:stCondLst>
                                        </p:cTn>
                                        <p:tgtEl>
                                          <p:spTgt spid="224"/>
                                        </p:tgtEl>
                                        <p:attrNameLst>
                                          <p:attrName>style.visibility</p:attrName>
                                        </p:attrNameLst>
                                      </p:cBhvr>
                                      <p:to>
                                        <p:strVal val="visible"/>
                                      </p:to>
                                    </p:set>
                                  </p:childTnLst>
                                </p:cTn>
                              </p:par>
                              <p:par>
                                <p:cTn id="160" presetID="37" presetClass="path" presetSubtype="0" repeatCount="indefinite" fill="hold" grpId="1" nodeType="withEffect">
                                  <p:stCondLst>
                                    <p:cond delay="2450"/>
                                  </p:stCondLst>
                                  <p:childTnLst>
                                    <p:animMotion origin="layout" path="M -0.02748 0.20452 C -0.02572 0.10753 0.01002 -0.01886 0.0112 -0.09814 " pathEditMode="relative" rAng="0" ptsTypes="AA">
                                      <p:cBhvr>
                                        <p:cTn id="161" dur="1500" fill="hold"/>
                                        <p:tgtEl>
                                          <p:spTgt spid="224"/>
                                        </p:tgtEl>
                                        <p:attrNameLst>
                                          <p:attrName>ppt_x</p:attrName>
                                          <p:attrName>ppt_y</p:attrName>
                                        </p:attrNameLst>
                                      </p:cBhvr>
                                      <p:rCtr x="1934" y="-15139"/>
                                    </p:animMotion>
                                  </p:childTnLst>
                                </p:cTn>
                              </p:par>
                              <p:par>
                                <p:cTn id="162" presetID="1" presetClass="entr" presetSubtype="0" fill="hold" grpId="0" nodeType="withEffect">
                                  <p:stCondLst>
                                    <p:cond delay="2500"/>
                                  </p:stCondLst>
                                  <p:childTnLst>
                                    <p:set>
                                      <p:cBhvr>
                                        <p:cTn id="163" dur="1" fill="hold">
                                          <p:stCondLst>
                                            <p:cond delay="0"/>
                                          </p:stCondLst>
                                        </p:cTn>
                                        <p:tgtEl>
                                          <p:spTgt spid="241"/>
                                        </p:tgtEl>
                                        <p:attrNameLst>
                                          <p:attrName>style.visibility</p:attrName>
                                        </p:attrNameLst>
                                      </p:cBhvr>
                                      <p:to>
                                        <p:strVal val="visible"/>
                                      </p:to>
                                    </p:set>
                                  </p:childTnLst>
                                </p:cTn>
                              </p:par>
                              <p:par>
                                <p:cTn id="164" presetID="37" presetClass="path" presetSubtype="0" repeatCount="indefinite" fill="hold" grpId="1" nodeType="withEffect">
                                  <p:stCondLst>
                                    <p:cond delay="2500"/>
                                  </p:stCondLst>
                                  <p:childTnLst>
                                    <p:animMotion origin="layout" path="M -0.06764 0.16482 C -0.06778 0.08299 0.07298 -0.05741 0.07344 -0.27014 " pathEditMode="relative" rAng="0" ptsTypes="AA">
                                      <p:cBhvr>
                                        <p:cTn id="165" dur="1500" fill="hold"/>
                                        <p:tgtEl>
                                          <p:spTgt spid="241"/>
                                        </p:tgtEl>
                                        <p:attrNameLst>
                                          <p:attrName>ppt_x</p:attrName>
                                          <p:attrName>ppt_y</p:attrName>
                                        </p:attrNameLst>
                                      </p:cBhvr>
                                      <p:rCtr x="7051" y="-21748"/>
                                    </p:animMotion>
                                  </p:childTnLst>
                                </p:cTn>
                              </p:par>
                              <p:par>
                                <p:cTn id="166" presetID="1" presetClass="entr" presetSubtype="0" fill="hold" grpId="0" nodeType="withEffect">
                                  <p:stCondLst>
                                    <p:cond delay="2550"/>
                                  </p:stCondLst>
                                  <p:childTnLst>
                                    <p:set>
                                      <p:cBhvr>
                                        <p:cTn id="167" dur="1" fill="hold">
                                          <p:stCondLst>
                                            <p:cond delay="0"/>
                                          </p:stCondLst>
                                        </p:cTn>
                                        <p:tgtEl>
                                          <p:spTgt spid="226"/>
                                        </p:tgtEl>
                                        <p:attrNameLst>
                                          <p:attrName>style.visibility</p:attrName>
                                        </p:attrNameLst>
                                      </p:cBhvr>
                                      <p:to>
                                        <p:strVal val="visible"/>
                                      </p:to>
                                    </p:set>
                                  </p:childTnLst>
                                </p:cTn>
                              </p:par>
                              <p:par>
                                <p:cTn id="168" presetID="37" presetClass="path" presetSubtype="0" repeatCount="indefinite" fill="hold" grpId="1" nodeType="withEffect">
                                  <p:stCondLst>
                                    <p:cond delay="2550"/>
                                  </p:stCondLst>
                                  <p:childTnLst>
                                    <p:animMotion origin="layout" path="M -0.0569 0.05313 C -0.04902 -0.0059 0.09961 -0.02326 0.09974 -0.05347 " pathEditMode="relative" rAng="0" ptsTypes="AA">
                                      <p:cBhvr>
                                        <p:cTn id="169" dur="1500" fill="hold"/>
                                        <p:tgtEl>
                                          <p:spTgt spid="226"/>
                                        </p:tgtEl>
                                        <p:attrNameLst>
                                          <p:attrName>ppt_x</p:attrName>
                                          <p:attrName>ppt_y</p:attrName>
                                        </p:attrNameLst>
                                      </p:cBhvr>
                                      <p:rCtr x="7832" y="-5336"/>
                                    </p:animMotion>
                                  </p:childTnLst>
                                </p:cTn>
                              </p:par>
                              <p:par>
                                <p:cTn id="170" presetID="1" presetClass="entr" presetSubtype="0" fill="hold" grpId="0" nodeType="withEffect">
                                  <p:stCondLst>
                                    <p:cond delay="2600"/>
                                  </p:stCondLst>
                                  <p:childTnLst>
                                    <p:set>
                                      <p:cBhvr>
                                        <p:cTn id="171" dur="1" fill="hold">
                                          <p:stCondLst>
                                            <p:cond delay="0"/>
                                          </p:stCondLst>
                                        </p:cTn>
                                        <p:tgtEl>
                                          <p:spTgt spid="237"/>
                                        </p:tgtEl>
                                        <p:attrNameLst>
                                          <p:attrName>style.visibility</p:attrName>
                                        </p:attrNameLst>
                                      </p:cBhvr>
                                      <p:to>
                                        <p:strVal val="visible"/>
                                      </p:to>
                                    </p:set>
                                  </p:childTnLst>
                                </p:cTn>
                              </p:par>
                              <p:par>
                                <p:cTn id="172" presetID="37" presetClass="path" presetSubtype="0" repeatCount="indefinite" fill="hold" grpId="1" nodeType="withEffect">
                                  <p:stCondLst>
                                    <p:cond delay="2600"/>
                                  </p:stCondLst>
                                  <p:childTnLst>
                                    <p:animMotion origin="layout" path="M -0.03958 0.06123 C -0.03919 0.00359 0.02865 0.00394 0.02826 -0.04826 " pathEditMode="relative" rAng="0" ptsTypes="AA">
                                      <p:cBhvr>
                                        <p:cTn id="173" dur="1500" fill="hold"/>
                                        <p:tgtEl>
                                          <p:spTgt spid="237"/>
                                        </p:tgtEl>
                                        <p:attrNameLst>
                                          <p:attrName>ppt_x</p:attrName>
                                          <p:attrName>ppt_y</p:attrName>
                                        </p:attrNameLst>
                                      </p:cBhvr>
                                      <p:rCtr x="3392" y="-5475"/>
                                    </p:animMotion>
                                  </p:childTnLst>
                                </p:cTn>
                              </p:par>
                              <p:par>
                                <p:cTn id="174" presetID="1" presetClass="entr" presetSubtype="0" fill="hold" grpId="0" nodeType="withEffect">
                                  <p:stCondLst>
                                    <p:cond delay="2300"/>
                                  </p:stCondLst>
                                  <p:childTnLst>
                                    <p:set>
                                      <p:cBhvr>
                                        <p:cTn id="175" dur="1" fill="hold">
                                          <p:stCondLst>
                                            <p:cond delay="0"/>
                                          </p:stCondLst>
                                        </p:cTn>
                                        <p:tgtEl>
                                          <p:spTgt spid="227"/>
                                        </p:tgtEl>
                                        <p:attrNameLst>
                                          <p:attrName>style.visibility</p:attrName>
                                        </p:attrNameLst>
                                      </p:cBhvr>
                                      <p:to>
                                        <p:strVal val="visible"/>
                                      </p:to>
                                    </p:set>
                                  </p:childTnLst>
                                </p:cTn>
                              </p:par>
                              <p:par>
                                <p:cTn id="176" presetID="37" presetClass="path" presetSubtype="0" repeatCount="indefinite" fill="hold" grpId="1" nodeType="withEffect">
                                  <p:stCondLst>
                                    <p:cond delay="2300"/>
                                  </p:stCondLst>
                                  <p:childTnLst>
                                    <p:animMotion origin="layout" path="M -0.09831 0.2618 C -0.0959 0.17454 0.09427 -0.14005 0.09498 -0.34317 " pathEditMode="relative" rAng="0" ptsTypes="AA">
                                      <p:cBhvr>
                                        <p:cTn id="177" dur="3500" fill="hold"/>
                                        <p:tgtEl>
                                          <p:spTgt spid="227"/>
                                        </p:tgtEl>
                                        <p:attrNameLst>
                                          <p:attrName>ppt_x</p:attrName>
                                          <p:attrName>ppt_y</p:attrName>
                                        </p:attrNameLst>
                                      </p:cBhvr>
                                      <p:rCtr x="9661" y="-30255"/>
                                    </p:animMotion>
                                  </p:childTnLst>
                                </p:cTn>
                              </p:par>
                              <p:par>
                                <p:cTn id="178" presetID="1" presetClass="entr" presetSubtype="0" fill="hold" grpId="0" nodeType="withEffect">
                                  <p:stCondLst>
                                    <p:cond delay="3500"/>
                                  </p:stCondLst>
                                  <p:childTnLst>
                                    <p:set>
                                      <p:cBhvr>
                                        <p:cTn id="179" dur="1" fill="hold">
                                          <p:stCondLst>
                                            <p:cond delay="0"/>
                                          </p:stCondLst>
                                        </p:cTn>
                                        <p:tgtEl>
                                          <p:spTgt spid="25"/>
                                        </p:tgtEl>
                                        <p:attrNameLst>
                                          <p:attrName>style.visibility</p:attrName>
                                        </p:attrNameLst>
                                      </p:cBhvr>
                                      <p:to>
                                        <p:strVal val="visible"/>
                                      </p:to>
                                    </p:set>
                                  </p:childTnLst>
                                </p:cTn>
                              </p:par>
                              <p:par>
                                <p:cTn id="180" presetID="37" presetClass="path" presetSubtype="0" repeatCount="indefinite" fill="hold" grpId="1" nodeType="withEffect">
                                  <p:stCondLst>
                                    <p:cond delay="3500"/>
                                  </p:stCondLst>
                                  <p:childTnLst>
                                    <p:animMotion origin="layout" path="M -0.19135 0.56737 C -0.18965 0.47952 0.00084 0.16875 0.00162 -0.03761 " pathEditMode="relative" rAng="0" ptsTypes="AA">
                                      <p:cBhvr>
                                        <p:cTn id="181" dur="3500" fill="hold"/>
                                        <p:tgtEl>
                                          <p:spTgt spid="25"/>
                                        </p:tgtEl>
                                        <p:attrNameLst>
                                          <p:attrName>ppt_x</p:attrName>
                                          <p:attrName>ppt_y</p:attrName>
                                        </p:attrNameLst>
                                      </p:cBhvr>
                                      <p:rCtr x="9648" y="-30255"/>
                                    </p:animMotion>
                                  </p:childTnLst>
                                </p:cTn>
                              </p:par>
                              <p:par>
                                <p:cTn id="182" presetID="1" presetClass="entr" presetSubtype="0" fill="hold" grpId="0" nodeType="withEffect">
                                  <p:stCondLst>
                                    <p:cond delay="3950"/>
                                  </p:stCondLst>
                                  <p:childTnLst>
                                    <p:set>
                                      <p:cBhvr>
                                        <p:cTn id="183" dur="1" fill="hold">
                                          <p:stCondLst>
                                            <p:cond delay="0"/>
                                          </p:stCondLst>
                                        </p:cTn>
                                        <p:tgtEl>
                                          <p:spTgt spid="27"/>
                                        </p:tgtEl>
                                        <p:attrNameLst>
                                          <p:attrName>style.visibility</p:attrName>
                                        </p:attrNameLst>
                                      </p:cBhvr>
                                      <p:to>
                                        <p:strVal val="visible"/>
                                      </p:to>
                                    </p:set>
                                  </p:childTnLst>
                                </p:cTn>
                              </p:par>
                              <p:par>
                                <p:cTn id="184" presetID="37" presetClass="path" presetSubtype="0" repeatCount="indefinite" fill="hold" grpId="1" nodeType="withEffect">
                                  <p:stCondLst>
                                    <p:cond delay="3950"/>
                                  </p:stCondLst>
                                  <p:childTnLst>
                                    <p:animMotion origin="layout" path="M 0.04622 0.04931 C 0.047 -0.00451 -0.09577 -0.02049 -0.09688 -0.07697 " pathEditMode="relative" rAng="0" ptsTypes="AA">
                                      <p:cBhvr>
                                        <p:cTn id="185" dur="1500" fill="hold"/>
                                        <p:tgtEl>
                                          <p:spTgt spid="27"/>
                                        </p:tgtEl>
                                        <p:attrNameLst>
                                          <p:attrName>ppt_x</p:attrName>
                                          <p:attrName>ppt_y</p:attrName>
                                        </p:attrNameLst>
                                      </p:cBhvr>
                                      <p:rCtr x="-7155" y="-6319"/>
                                    </p:animMotion>
                                  </p:childTnLst>
                                </p:cTn>
                              </p:par>
                              <p:par>
                                <p:cTn id="186" presetID="1" presetClass="entr" presetSubtype="0" fill="hold" grpId="0" nodeType="withEffect">
                                  <p:stCondLst>
                                    <p:cond delay="4000"/>
                                  </p:stCondLst>
                                  <p:childTnLst>
                                    <p:set>
                                      <p:cBhvr>
                                        <p:cTn id="187" dur="1" fill="hold">
                                          <p:stCondLst>
                                            <p:cond delay="0"/>
                                          </p:stCondLst>
                                        </p:cTn>
                                        <p:tgtEl>
                                          <p:spTgt spid="221"/>
                                        </p:tgtEl>
                                        <p:attrNameLst>
                                          <p:attrName>style.visibility</p:attrName>
                                        </p:attrNameLst>
                                      </p:cBhvr>
                                      <p:to>
                                        <p:strVal val="visible"/>
                                      </p:to>
                                    </p:set>
                                  </p:childTnLst>
                                </p:cTn>
                              </p:par>
                              <p:par>
                                <p:cTn id="188" presetID="37" presetClass="path" presetSubtype="0" repeatCount="indefinite" fill="hold" grpId="1" nodeType="withEffect">
                                  <p:stCondLst>
                                    <p:cond delay="4000"/>
                                  </p:stCondLst>
                                  <p:childTnLst>
                                    <p:animMotion origin="layout" path="M -0.0375 0.14167 C -0.03516 0.00371 0.10677 -0.1625 0.10722 -0.28136 " pathEditMode="relative" rAng="0" ptsTypes="AA">
                                      <p:cBhvr>
                                        <p:cTn id="189" dur="3500" fill="hold"/>
                                        <p:tgtEl>
                                          <p:spTgt spid="221"/>
                                        </p:tgtEl>
                                        <p:attrNameLst>
                                          <p:attrName>ppt_x</p:attrName>
                                          <p:attrName>ppt_y</p:attrName>
                                        </p:attrNameLst>
                                      </p:cBhvr>
                                      <p:rCtr x="7233" y="-21157"/>
                                    </p:animMotion>
                                  </p:childTnLst>
                                </p:cTn>
                              </p:par>
                              <p:par>
                                <p:cTn id="190" presetID="1" presetClass="entr" presetSubtype="0" fill="hold" grpId="0" nodeType="withEffect">
                                  <p:stCondLst>
                                    <p:cond delay="4050"/>
                                  </p:stCondLst>
                                  <p:childTnLst>
                                    <p:set>
                                      <p:cBhvr>
                                        <p:cTn id="191" dur="1" fill="hold">
                                          <p:stCondLst>
                                            <p:cond delay="0"/>
                                          </p:stCondLst>
                                        </p:cTn>
                                        <p:tgtEl>
                                          <p:spTgt spid="29"/>
                                        </p:tgtEl>
                                        <p:attrNameLst>
                                          <p:attrName>style.visibility</p:attrName>
                                        </p:attrNameLst>
                                      </p:cBhvr>
                                      <p:to>
                                        <p:strVal val="visible"/>
                                      </p:to>
                                    </p:set>
                                  </p:childTnLst>
                                </p:cTn>
                              </p:par>
                              <p:par>
                                <p:cTn id="192" presetID="37" presetClass="path" presetSubtype="0" repeatCount="indefinite" fill="hold" grpId="1" nodeType="withEffect">
                                  <p:stCondLst>
                                    <p:cond delay="4050"/>
                                  </p:stCondLst>
                                  <p:childTnLst>
                                    <p:animMotion origin="layout" path="M -0.13496 0.36088 C -0.13262 0.22292 0.00931 0.05672 0.00976 -0.06215 " pathEditMode="relative" rAng="0" ptsTypes="AA">
                                      <p:cBhvr>
                                        <p:cTn id="193" dur="3000" fill="hold"/>
                                        <p:tgtEl>
                                          <p:spTgt spid="29"/>
                                        </p:tgtEl>
                                        <p:attrNameLst>
                                          <p:attrName>ppt_x</p:attrName>
                                          <p:attrName>ppt_y</p:attrName>
                                        </p:attrNameLst>
                                      </p:cBhvr>
                                      <p:rCtr x="7233" y="-21157"/>
                                    </p:animMotion>
                                  </p:childTnLst>
                                </p:cTn>
                              </p:par>
                              <p:par>
                                <p:cTn id="194" presetID="1" presetClass="entr" presetSubtype="0" fill="hold" grpId="0" nodeType="withEffect">
                                  <p:stCondLst>
                                    <p:cond delay="4100"/>
                                  </p:stCondLst>
                                  <p:childTnLst>
                                    <p:set>
                                      <p:cBhvr>
                                        <p:cTn id="195" dur="1" fill="hold">
                                          <p:stCondLst>
                                            <p:cond delay="0"/>
                                          </p:stCondLst>
                                        </p:cTn>
                                        <p:tgtEl>
                                          <p:spTgt spid="128"/>
                                        </p:tgtEl>
                                        <p:attrNameLst>
                                          <p:attrName>style.visibility</p:attrName>
                                        </p:attrNameLst>
                                      </p:cBhvr>
                                      <p:to>
                                        <p:strVal val="visible"/>
                                      </p:to>
                                    </p:set>
                                  </p:childTnLst>
                                </p:cTn>
                              </p:par>
                              <p:par>
                                <p:cTn id="196" presetID="37" presetClass="path" presetSubtype="0" repeatCount="indefinite" fill="hold" grpId="1" nodeType="withEffect">
                                  <p:stCondLst>
                                    <p:cond delay="4100"/>
                                  </p:stCondLst>
                                  <p:childTnLst>
                                    <p:animMotion origin="layout" path="M -0.08522 0.1279 C -0.08295 0.01979 0.03034 0.02882 0.03066 -0.07778 " pathEditMode="relative" rAng="0" ptsTypes="AA">
                                      <p:cBhvr>
                                        <p:cTn id="197" dur="2500" fill="hold"/>
                                        <p:tgtEl>
                                          <p:spTgt spid="128"/>
                                        </p:tgtEl>
                                        <p:attrNameLst>
                                          <p:attrName>ppt_x</p:attrName>
                                          <p:attrName>ppt_y</p:attrName>
                                        </p:attrNameLst>
                                      </p:cBhvr>
                                      <p:rCtr x="5794" y="-10289"/>
                                    </p:animMotion>
                                  </p:childTnLst>
                                </p:cTn>
                              </p:par>
                              <p:par>
                                <p:cTn id="198" presetID="1" presetClass="entr" presetSubtype="0" fill="hold" grpId="0" nodeType="withEffect">
                                  <p:stCondLst>
                                    <p:cond delay="4150"/>
                                  </p:stCondLst>
                                  <p:childTnLst>
                                    <p:set>
                                      <p:cBhvr>
                                        <p:cTn id="199" dur="1" fill="hold">
                                          <p:stCondLst>
                                            <p:cond delay="0"/>
                                          </p:stCondLst>
                                        </p:cTn>
                                        <p:tgtEl>
                                          <p:spTgt spid="223"/>
                                        </p:tgtEl>
                                        <p:attrNameLst>
                                          <p:attrName>style.visibility</p:attrName>
                                        </p:attrNameLst>
                                      </p:cBhvr>
                                      <p:to>
                                        <p:strVal val="visible"/>
                                      </p:to>
                                    </p:set>
                                  </p:childTnLst>
                                </p:cTn>
                              </p:par>
                              <p:par>
                                <p:cTn id="200" presetID="37" presetClass="path" presetSubtype="0" repeatCount="indefinite" fill="hold" grpId="1" nodeType="withEffect">
                                  <p:stCondLst>
                                    <p:cond delay="4150"/>
                                  </p:stCondLst>
                                  <p:childTnLst>
                                    <p:animMotion origin="layout" path="M -0.05502 0.11354 C -0.05378 0.0081 0.08359 -0.03125 0.08411 -0.18334 " pathEditMode="relative" rAng="0" ptsTypes="AA">
                                      <p:cBhvr>
                                        <p:cTn id="201" dur="2500" fill="hold"/>
                                        <p:tgtEl>
                                          <p:spTgt spid="223"/>
                                        </p:tgtEl>
                                        <p:attrNameLst>
                                          <p:attrName>ppt_x</p:attrName>
                                          <p:attrName>ppt_y</p:attrName>
                                        </p:attrNameLst>
                                      </p:cBhvr>
                                      <p:rCtr x="6953" y="-14850"/>
                                    </p:animMotion>
                                  </p:childTnLst>
                                </p:cTn>
                              </p:par>
                              <p:par>
                                <p:cTn id="202" presetID="1" presetClass="entr" presetSubtype="0" fill="hold" grpId="0" nodeType="withEffect">
                                  <p:stCondLst>
                                    <p:cond delay="4000"/>
                                  </p:stCondLst>
                                  <p:childTnLst>
                                    <p:set>
                                      <p:cBhvr>
                                        <p:cTn id="203" dur="1" fill="hold">
                                          <p:stCondLst>
                                            <p:cond delay="0"/>
                                          </p:stCondLst>
                                        </p:cTn>
                                        <p:tgtEl>
                                          <p:spTgt spid="30"/>
                                        </p:tgtEl>
                                        <p:attrNameLst>
                                          <p:attrName>style.visibility</p:attrName>
                                        </p:attrNameLst>
                                      </p:cBhvr>
                                      <p:to>
                                        <p:strVal val="visible"/>
                                      </p:to>
                                    </p:set>
                                  </p:childTnLst>
                                </p:cTn>
                              </p:par>
                              <p:par>
                                <p:cTn id="204" presetID="37" presetClass="path" presetSubtype="0" repeatCount="indefinite" fill="hold" grpId="1" nodeType="withEffect">
                                  <p:stCondLst>
                                    <p:cond delay="4000"/>
                                  </p:stCondLst>
                                  <p:childTnLst>
                                    <p:animMotion origin="layout" path="M 0.1142 0.2213 C 0.11433 0.15069 -0.0791 -0.07651 -0.07923 -0.20822 " pathEditMode="relative" rAng="0" ptsTypes="AA">
                                      <p:cBhvr>
                                        <p:cTn id="205" dur="3000" fill="hold"/>
                                        <p:tgtEl>
                                          <p:spTgt spid="30"/>
                                        </p:tgtEl>
                                        <p:attrNameLst>
                                          <p:attrName>ppt_x</p:attrName>
                                          <p:attrName>ppt_y</p:attrName>
                                        </p:attrNameLst>
                                      </p:cBhvr>
                                      <p:rCtr x="-9674" y="-21481"/>
                                    </p:animMotion>
                                  </p:childTnLst>
                                </p:cTn>
                              </p:par>
                              <p:par>
                                <p:cTn id="206" presetID="1" presetClass="entr" presetSubtype="0" fill="hold" grpId="0" nodeType="withEffect">
                                  <p:stCondLst>
                                    <p:cond delay="4500"/>
                                  </p:stCondLst>
                                  <p:childTnLst>
                                    <p:set>
                                      <p:cBhvr>
                                        <p:cTn id="207" dur="1" fill="hold">
                                          <p:stCondLst>
                                            <p:cond delay="0"/>
                                          </p:stCondLst>
                                        </p:cTn>
                                        <p:tgtEl>
                                          <p:spTgt spid="16"/>
                                        </p:tgtEl>
                                        <p:attrNameLst>
                                          <p:attrName>style.visibility</p:attrName>
                                        </p:attrNameLst>
                                      </p:cBhvr>
                                      <p:to>
                                        <p:strVal val="visible"/>
                                      </p:to>
                                    </p:set>
                                  </p:childTnLst>
                                </p:cTn>
                              </p:par>
                              <p:par>
                                <p:cTn id="208" presetID="37" presetClass="path" presetSubtype="0" repeatCount="indefinite" fill="hold" grpId="1" nodeType="withEffect">
                                  <p:stCondLst>
                                    <p:cond delay="4500"/>
                                  </p:stCondLst>
                                  <p:childTnLst>
                                    <p:animMotion origin="layout" path="M 0.15625 0.30209 C 0.15638 0.23137 -0.03705 0.00405 -0.03718 -0.12743 " pathEditMode="relative" rAng="0" ptsTypes="AA">
                                      <p:cBhvr>
                                        <p:cTn id="209" dur="3000" fill="hold"/>
                                        <p:tgtEl>
                                          <p:spTgt spid="16"/>
                                        </p:tgtEl>
                                        <p:attrNameLst>
                                          <p:attrName>ppt_x</p:attrName>
                                          <p:attrName>ppt_y</p:attrName>
                                        </p:attrNameLst>
                                      </p:cBhvr>
                                      <p:rCtr x="-9674" y="-21481"/>
                                    </p:animMotion>
                                  </p:childTnLst>
                                </p:cTn>
                              </p:par>
                              <p:par>
                                <p:cTn id="210" presetID="1" presetClass="entr" presetSubtype="0" fill="hold" grpId="0" nodeType="withEffect">
                                  <p:stCondLst>
                                    <p:cond delay="4250"/>
                                  </p:stCondLst>
                                  <p:childTnLst>
                                    <p:set>
                                      <p:cBhvr>
                                        <p:cTn id="211" dur="1" fill="hold">
                                          <p:stCondLst>
                                            <p:cond delay="0"/>
                                          </p:stCondLst>
                                        </p:cTn>
                                        <p:tgtEl>
                                          <p:spTgt spid="225"/>
                                        </p:tgtEl>
                                        <p:attrNameLst>
                                          <p:attrName>style.visibility</p:attrName>
                                        </p:attrNameLst>
                                      </p:cBhvr>
                                      <p:to>
                                        <p:strVal val="visible"/>
                                      </p:to>
                                    </p:set>
                                  </p:childTnLst>
                                </p:cTn>
                              </p:par>
                              <p:par>
                                <p:cTn id="212" presetID="37" presetClass="path" presetSubtype="0" repeatCount="indefinite" fill="hold" grpId="1" nodeType="withEffect">
                                  <p:stCondLst>
                                    <p:cond delay="4250"/>
                                  </p:stCondLst>
                                  <p:childTnLst>
                                    <p:animMotion origin="layout" path="M -0.01166 0.04537 C -0.01152 -0.01261 0.07337 -0.11539 0.07285 -0.17766 " pathEditMode="relative" rAng="0" ptsTypes="AA">
                                      <p:cBhvr>
                                        <p:cTn id="213" dur="2000" fill="hold"/>
                                        <p:tgtEl>
                                          <p:spTgt spid="225"/>
                                        </p:tgtEl>
                                        <p:attrNameLst>
                                          <p:attrName>ppt_x</p:attrName>
                                          <p:attrName>ppt_y</p:attrName>
                                        </p:attrNameLst>
                                      </p:cBhvr>
                                      <p:rCtr x="4225" y="-11157"/>
                                    </p:animMotion>
                                  </p:childTnLst>
                                </p:cTn>
                              </p:par>
                              <p:par>
                                <p:cTn id="214" presetID="1" presetClass="entr" presetSubtype="0" fill="hold" grpId="0" nodeType="withEffect">
                                  <p:stCondLst>
                                    <p:cond delay="4300"/>
                                  </p:stCondLst>
                                  <p:childTnLst>
                                    <p:set>
                                      <p:cBhvr>
                                        <p:cTn id="215" dur="1" fill="hold">
                                          <p:stCondLst>
                                            <p:cond delay="0"/>
                                          </p:stCondLst>
                                        </p:cTn>
                                        <p:tgtEl>
                                          <p:spTgt spid="41"/>
                                        </p:tgtEl>
                                        <p:attrNameLst>
                                          <p:attrName>style.visibility</p:attrName>
                                        </p:attrNameLst>
                                      </p:cBhvr>
                                      <p:to>
                                        <p:strVal val="visible"/>
                                      </p:to>
                                    </p:set>
                                  </p:childTnLst>
                                </p:cTn>
                              </p:par>
                              <p:par>
                                <p:cTn id="216" presetID="37" presetClass="path" presetSubtype="0" repeatCount="indefinite" fill="hold" grpId="1" nodeType="withEffect">
                                  <p:stCondLst>
                                    <p:cond delay="4300"/>
                                  </p:stCondLst>
                                  <p:childTnLst>
                                    <p:animMotion origin="layout" path="M 0.00286 0.0162 C 0.00306 -0.04236 -0.12579 -0.14896 -0.12481 -0.21042 " pathEditMode="relative" rAng="0" ptsTypes="AA">
                                      <p:cBhvr>
                                        <p:cTn id="217" dur="2000" fill="hold"/>
                                        <p:tgtEl>
                                          <p:spTgt spid="41"/>
                                        </p:tgtEl>
                                        <p:attrNameLst>
                                          <p:attrName>ppt_x</p:attrName>
                                          <p:attrName>ppt_y</p:attrName>
                                        </p:attrNameLst>
                                      </p:cBhvr>
                                      <p:rCtr x="-6387" y="-11331"/>
                                    </p:animMotion>
                                  </p:childTnLst>
                                </p:cTn>
                              </p:par>
                              <p:par>
                                <p:cTn id="218" presetID="1" presetClass="entr" presetSubtype="0" fill="hold" grpId="0" nodeType="withEffect">
                                  <p:stCondLst>
                                    <p:cond delay="4800"/>
                                  </p:stCondLst>
                                  <p:childTnLst>
                                    <p:set>
                                      <p:cBhvr>
                                        <p:cTn id="219" dur="1" fill="hold">
                                          <p:stCondLst>
                                            <p:cond delay="0"/>
                                          </p:stCondLst>
                                        </p:cTn>
                                        <p:tgtEl>
                                          <p:spTgt spid="34"/>
                                        </p:tgtEl>
                                        <p:attrNameLst>
                                          <p:attrName>style.visibility</p:attrName>
                                        </p:attrNameLst>
                                      </p:cBhvr>
                                      <p:to>
                                        <p:strVal val="visible"/>
                                      </p:to>
                                    </p:set>
                                  </p:childTnLst>
                                </p:cTn>
                              </p:par>
                              <p:par>
                                <p:cTn id="220" presetID="37" presetClass="path" presetSubtype="0" repeatCount="indefinite" fill="hold" grpId="1" nodeType="withEffect">
                                  <p:stCondLst>
                                    <p:cond delay="4800"/>
                                  </p:stCondLst>
                                  <p:childTnLst>
                                    <p:animMotion origin="layout" path="M 0.06536 0.11354 C 0.06556 0.05498 -0.06329 -0.05162 -0.06231 -0.11308 " pathEditMode="relative" rAng="0" ptsTypes="AA">
                                      <p:cBhvr>
                                        <p:cTn id="221" dur="2000" fill="hold"/>
                                        <p:tgtEl>
                                          <p:spTgt spid="34"/>
                                        </p:tgtEl>
                                        <p:attrNameLst>
                                          <p:attrName>ppt_x</p:attrName>
                                          <p:attrName>ppt_y</p:attrName>
                                        </p:attrNameLst>
                                      </p:cBhvr>
                                      <p:rCtr x="-6387" y="-11331"/>
                                    </p:animMotion>
                                  </p:childTnLst>
                                </p:cTn>
                              </p:par>
                              <p:par>
                                <p:cTn id="222" presetID="1" presetClass="entr" presetSubtype="0" fill="hold" grpId="0" nodeType="withEffect">
                                  <p:stCondLst>
                                    <p:cond delay="4350"/>
                                  </p:stCondLst>
                                  <p:childTnLst>
                                    <p:set>
                                      <p:cBhvr>
                                        <p:cTn id="223" dur="1" fill="hold">
                                          <p:stCondLst>
                                            <p:cond delay="0"/>
                                          </p:stCondLst>
                                        </p:cTn>
                                        <p:tgtEl>
                                          <p:spTgt spid="22"/>
                                        </p:tgtEl>
                                        <p:attrNameLst>
                                          <p:attrName>style.visibility</p:attrName>
                                        </p:attrNameLst>
                                      </p:cBhvr>
                                      <p:to>
                                        <p:strVal val="visible"/>
                                      </p:to>
                                    </p:set>
                                  </p:childTnLst>
                                </p:cTn>
                              </p:par>
                              <p:par>
                                <p:cTn id="224" presetID="37" presetClass="path" presetSubtype="0" repeatCount="indefinite" fill="hold" grpId="1" nodeType="withEffect">
                                  <p:stCondLst>
                                    <p:cond delay="4350"/>
                                  </p:stCondLst>
                                  <p:childTnLst>
                                    <p:animMotion origin="layout" path="M -0.08489 0.15625 C -0.08424 0.10081 0.02546 -0.00926 0.02572 -0.06539 " pathEditMode="relative" rAng="0" ptsTypes="AA">
                                      <p:cBhvr>
                                        <p:cTn id="225" dur="2500" fill="hold"/>
                                        <p:tgtEl>
                                          <p:spTgt spid="22"/>
                                        </p:tgtEl>
                                        <p:attrNameLst>
                                          <p:attrName>ppt_x</p:attrName>
                                          <p:attrName>ppt_y</p:attrName>
                                        </p:attrNameLst>
                                      </p:cBhvr>
                                      <p:rCtr x="5527" y="-11088"/>
                                    </p:animMotion>
                                  </p:childTnLst>
                                </p:cTn>
                              </p:par>
                              <p:par>
                                <p:cTn id="226" presetID="1" presetClass="entr" presetSubtype="0" fill="hold" grpId="0" nodeType="withEffect">
                                  <p:stCondLst>
                                    <p:cond delay="4400"/>
                                  </p:stCondLst>
                                  <p:childTnLst>
                                    <p:set>
                                      <p:cBhvr>
                                        <p:cTn id="227" dur="1" fill="hold">
                                          <p:stCondLst>
                                            <p:cond delay="0"/>
                                          </p:stCondLst>
                                        </p:cTn>
                                        <p:tgtEl>
                                          <p:spTgt spid="33"/>
                                        </p:tgtEl>
                                        <p:attrNameLst>
                                          <p:attrName>style.visibility</p:attrName>
                                        </p:attrNameLst>
                                      </p:cBhvr>
                                      <p:to>
                                        <p:strVal val="visible"/>
                                      </p:to>
                                    </p:set>
                                  </p:childTnLst>
                                </p:cTn>
                              </p:par>
                              <p:par>
                                <p:cTn id="228" presetID="37" presetClass="path" presetSubtype="0" repeatCount="indefinite" fill="hold" grpId="1" nodeType="withEffect">
                                  <p:stCondLst>
                                    <p:cond delay="4400"/>
                                  </p:stCondLst>
                                  <p:childTnLst>
                                    <p:animMotion origin="layout" path="M 0.08802 0.20764 C 0.08724 0.14433 -0.00358 0.03866 -0.00345 -0.02071 " pathEditMode="relative" rAng="0" ptsTypes="AA">
                                      <p:cBhvr>
                                        <p:cTn id="229" dur="2000" fill="hold"/>
                                        <p:tgtEl>
                                          <p:spTgt spid="33"/>
                                        </p:tgtEl>
                                        <p:attrNameLst>
                                          <p:attrName>ppt_x</p:attrName>
                                          <p:attrName>ppt_y</p:attrName>
                                        </p:attrNameLst>
                                      </p:cBhvr>
                                      <p:rCtr x="-4577" y="-11424"/>
                                    </p:animMotion>
                                  </p:childTnLst>
                                </p:cTn>
                              </p:par>
                              <p:par>
                                <p:cTn id="230" presetID="1" presetClass="entr" presetSubtype="0" fill="hold" grpId="0" nodeType="withEffect">
                                  <p:stCondLst>
                                    <p:cond delay="4900"/>
                                  </p:stCondLst>
                                  <p:childTnLst>
                                    <p:set>
                                      <p:cBhvr>
                                        <p:cTn id="231" dur="1" fill="hold">
                                          <p:stCondLst>
                                            <p:cond delay="0"/>
                                          </p:stCondLst>
                                        </p:cTn>
                                        <p:tgtEl>
                                          <p:spTgt spid="124"/>
                                        </p:tgtEl>
                                        <p:attrNameLst>
                                          <p:attrName>style.visibility</p:attrName>
                                        </p:attrNameLst>
                                      </p:cBhvr>
                                      <p:to>
                                        <p:strVal val="visible"/>
                                      </p:to>
                                    </p:set>
                                  </p:childTnLst>
                                </p:cTn>
                              </p:par>
                              <p:par>
                                <p:cTn id="232" presetID="37" presetClass="path" presetSubtype="0" repeatCount="indefinite" fill="hold" grpId="1" nodeType="withEffect">
                                  <p:stCondLst>
                                    <p:cond delay="4900"/>
                                  </p:stCondLst>
                                  <p:childTnLst>
                                    <p:animMotion origin="layout" path="M 0.03672 0.09884 C 0.03594 0.03553 -0.05488 -0.07014 -0.05475 -0.12952 " pathEditMode="relative" rAng="0" ptsTypes="AA">
                                      <p:cBhvr>
                                        <p:cTn id="233" dur="2000" fill="hold"/>
                                        <p:tgtEl>
                                          <p:spTgt spid="124"/>
                                        </p:tgtEl>
                                        <p:attrNameLst>
                                          <p:attrName>ppt_x</p:attrName>
                                          <p:attrName>ppt_y</p:attrName>
                                        </p:attrNameLst>
                                      </p:cBhvr>
                                      <p:rCtr x="-4577" y="-11424"/>
                                    </p:animMotion>
                                  </p:childTnLst>
                                </p:cTn>
                              </p:par>
                              <p:par>
                                <p:cTn id="234" presetID="1" presetClass="entr" presetSubtype="0" fill="hold" grpId="0" nodeType="withEffect">
                                  <p:stCondLst>
                                    <p:cond delay="4450"/>
                                  </p:stCondLst>
                                  <p:childTnLst>
                                    <p:set>
                                      <p:cBhvr>
                                        <p:cTn id="235" dur="1" fill="hold">
                                          <p:stCondLst>
                                            <p:cond delay="0"/>
                                          </p:stCondLst>
                                        </p:cTn>
                                        <p:tgtEl>
                                          <p:spTgt spid="125"/>
                                        </p:tgtEl>
                                        <p:attrNameLst>
                                          <p:attrName>style.visibility</p:attrName>
                                        </p:attrNameLst>
                                      </p:cBhvr>
                                      <p:to>
                                        <p:strVal val="visible"/>
                                      </p:to>
                                    </p:set>
                                  </p:childTnLst>
                                </p:cTn>
                              </p:par>
                              <p:par>
                                <p:cTn id="236" presetID="37" presetClass="path" presetSubtype="0" repeatCount="indefinite" fill="hold" grpId="1" nodeType="withEffect">
                                  <p:stCondLst>
                                    <p:cond delay="4450"/>
                                  </p:stCondLst>
                                  <p:childTnLst>
                                    <p:animMotion origin="layout" path="M -0.10261 0.17454 C -0.103 0.11435 0.01992 0.00231 0.02116 -0.05232 " pathEditMode="relative" rAng="0" ptsTypes="AA">
                                      <p:cBhvr>
                                        <p:cTn id="237" dur="2500" fill="hold"/>
                                        <p:tgtEl>
                                          <p:spTgt spid="125"/>
                                        </p:tgtEl>
                                        <p:attrNameLst>
                                          <p:attrName>ppt_x</p:attrName>
                                          <p:attrName>ppt_y</p:attrName>
                                        </p:attrNameLst>
                                      </p:cBhvr>
                                      <p:rCtr x="6185" y="-11343"/>
                                    </p:animMotion>
                                  </p:childTnLst>
                                </p:cTn>
                              </p:par>
                              <p:par>
                                <p:cTn id="238" presetID="1" presetClass="entr" presetSubtype="0" fill="hold" grpId="0" nodeType="withEffect">
                                  <p:stCondLst>
                                    <p:cond delay="4500"/>
                                  </p:stCondLst>
                                  <p:childTnLst>
                                    <p:set>
                                      <p:cBhvr>
                                        <p:cTn id="239" dur="1" fill="hold">
                                          <p:stCondLst>
                                            <p:cond delay="0"/>
                                          </p:stCondLst>
                                        </p:cTn>
                                        <p:tgtEl>
                                          <p:spTgt spid="228"/>
                                        </p:tgtEl>
                                        <p:attrNameLst>
                                          <p:attrName>style.visibility</p:attrName>
                                        </p:attrNameLst>
                                      </p:cBhvr>
                                      <p:to>
                                        <p:strVal val="visible"/>
                                      </p:to>
                                    </p:set>
                                  </p:childTnLst>
                                </p:cTn>
                              </p:par>
                              <p:par>
                                <p:cTn id="240" presetID="37" presetClass="path" presetSubtype="0" repeatCount="indefinite" fill="hold" grpId="1" nodeType="withEffect">
                                  <p:stCondLst>
                                    <p:cond delay="4500"/>
                                  </p:stCondLst>
                                  <p:childTnLst>
                                    <p:animMotion origin="layout" path="M 0.03737 0.20521 C 0.03789 0.14016 6.1875E-5 0.03715 -0.00261 -0.02673 " pathEditMode="relative" rAng="0" ptsTypes="AA">
                                      <p:cBhvr>
                                        <p:cTn id="241" dur="2000" fill="hold"/>
                                        <p:tgtEl>
                                          <p:spTgt spid="228"/>
                                        </p:tgtEl>
                                        <p:attrNameLst>
                                          <p:attrName>ppt_x</p:attrName>
                                          <p:attrName>ppt_y</p:attrName>
                                        </p:attrNameLst>
                                      </p:cBhvr>
                                      <p:rCtr x="-1999" y="-11597"/>
                                    </p:animMotion>
                                  </p:childTnLst>
                                </p:cTn>
                              </p:par>
                              <p:par>
                                <p:cTn id="242" presetID="10" presetClass="entr" presetSubtype="0" fill="hold" grpId="0" nodeType="withEffect">
                                  <p:stCondLst>
                                    <p:cond delay="800"/>
                                  </p:stCondLst>
                                  <p:childTnLst>
                                    <p:set>
                                      <p:cBhvr>
                                        <p:cTn id="243" dur="1" fill="hold">
                                          <p:stCondLst>
                                            <p:cond delay="0"/>
                                          </p:stCondLst>
                                        </p:cTn>
                                        <p:tgtEl>
                                          <p:spTgt spid="159"/>
                                        </p:tgtEl>
                                        <p:attrNameLst>
                                          <p:attrName>style.visibility</p:attrName>
                                        </p:attrNameLst>
                                      </p:cBhvr>
                                      <p:to>
                                        <p:strVal val="visible"/>
                                      </p:to>
                                    </p:set>
                                    <p:animEffect transition="in" filter="fade">
                                      <p:cBhvr>
                                        <p:cTn id="244" dur="500"/>
                                        <p:tgtEl>
                                          <p:spTgt spid="159"/>
                                        </p:tgtEl>
                                      </p:cBhvr>
                                    </p:animEffect>
                                  </p:childTnLst>
                                </p:cTn>
                              </p:par>
                              <p:par>
                                <p:cTn id="245" presetID="42" presetClass="path" presetSubtype="0" decel="100000" fill="hold" grpId="1" nodeType="withEffect">
                                  <p:stCondLst>
                                    <p:cond delay="800"/>
                                  </p:stCondLst>
                                  <p:childTnLst>
                                    <p:animMotion origin="layout" path="M -1.875E-6 -3.33333E-6 L -1.875E-6 0.03542 " pathEditMode="relative" rAng="0" ptsTypes="AA">
                                      <p:cBhvr>
                                        <p:cTn id="246" dur="700" spd="-100000" fill="hold"/>
                                        <p:tgtEl>
                                          <p:spTgt spid="159"/>
                                        </p:tgtEl>
                                        <p:attrNameLst>
                                          <p:attrName>ppt_x</p:attrName>
                                          <p:attrName>ppt_y</p:attrName>
                                        </p:attrNameLst>
                                      </p:cBhvr>
                                      <p:rCtr x="0" y="1759"/>
                                    </p:animMotion>
                                  </p:childTnLst>
                                </p:cTn>
                              </p:par>
                              <p:par>
                                <p:cTn id="247" presetID="10" presetClass="entr" presetSubtype="0" fill="hold" grpId="0" nodeType="withEffect">
                                  <p:stCondLst>
                                    <p:cond delay="850"/>
                                  </p:stCondLst>
                                  <p:childTnLst>
                                    <p:set>
                                      <p:cBhvr>
                                        <p:cTn id="248" dur="1" fill="hold">
                                          <p:stCondLst>
                                            <p:cond delay="0"/>
                                          </p:stCondLst>
                                        </p:cTn>
                                        <p:tgtEl>
                                          <p:spTgt spid="161"/>
                                        </p:tgtEl>
                                        <p:attrNameLst>
                                          <p:attrName>style.visibility</p:attrName>
                                        </p:attrNameLst>
                                      </p:cBhvr>
                                      <p:to>
                                        <p:strVal val="visible"/>
                                      </p:to>
                                    </p:set>
                                    <p:animEffect transition="in" filter="fade">
                                      <p:cBhvr>
                                        <p:cTn id="249" dur="500"/>
                                        <p:tgtEl>
                                          <p:spTgt spid="161"/>
                                        </p:tgtEl>
                                      </p:cBhvr>
                                    </p:animEffect>
                                  </p:childTnLst>
                                </p:cTn>
                              </p:par>
                              <p:par>
                                <p:cTn id="250" presetID="42" presetClass="path" presetSubtype="0" decel="100000" fill="hold" grpId="1" nodeType="withEffect">
                                  <p:stCondLst>
                                    <p:cond delay="850"/>
                                  </p:stCondLst>
                                  <p:childTnLst>
                                    <p:animMotion origin="layout" path="M 2.70833E-6 -2.59259E-6 L 2.70833E-6 0.03542 " pathEditMode="relative" rAng="0" ptsTypes="AA">
                                      <p:cBhvr>
                                        <p:cTn id="251" dur="700" spd="-100000" fill="hold"/>
                                        <p:tgtEl>
                                          <p:spTgt spid="161"/>
                                        </p:tgtEl>
                                        <p:attrNameLst>
                                          <p:attrName>ppt_x</p:attrName>
                                          <p:attrName>ppt_y</p:attrName>
                                        </p:attrNameLst>
                                      </p:cBhvr>
                                      <p:rCtr x="0" y="1759"/>
                                    </p:animMotion>
                                  </p:childTnLst>
                                </p:cTn>
                              </p:par>
                              <p:par>
                                <p:cTn id="252" presetID="10" presetClass="entr" presetSubtype="0" fill="hold" grpId="0" nodeType="withEffect">
                                  <p:stCondLst>
                                    <p:cond delay="900"/>
                                  </p:stCondLst>
                                  <p:childTnLst>
                                    <p:set>
                                      <p:cBhvr>
                                        <p:cTn id="253" dur="1" fill="hold">
                                          <p:stCondLst>
                                            <p:cond delay="0"/>
                                          </p:stCondLst>
                                        </p:cTn>
                                        <p:tgtEl>
                                          <p:spTgt spid="165"/>
                                        </p:tgtEl>
                                        <p:attrNameLst>
                                          <p:attrName>style.visibility</p:attrName>
                                        </p:attrNameLst>
                                      </p:cBhvr>
                                      <p:to>
                                        <p:strVal val="visible"/>
                                      </p:to>
                                    </p:set>
                                    <p:animEffect transition="in" filter="fade">
                                      <p:cBhvr>
                                        <p:cTn id="254" dur="500"/>
                                        <p:tgtEl>
                                          <p:spTgt spid="165"/>
                                        </p:tgtEl>
                                      </p:cBhvr>
                                    </p:animEffect>
                                  </p:childTnLst>
                                </p:cTn>
                              </p:par>
                              <p:par>
                                <p:cTn id="255" presetID="42" presetClass="path" presetSubtype="0" decel="100000" fill="hold" grpId="1" nodeType="withEffect">
                                  <p:stCondLst>
                                    <p:cond delay="900"/>
                                  </p:stCondLst>
                                  <p:childTnLst>
                                    <p:animMotion origin="layout" path="M 4.375E-6 -2.22222E-6 L 4.375E-6 0.03542 " pathEditMode="relative" rAng="0" ptsTypes="AA">
                                      <p:cBhvr>
                                        <p:cTn id="256" dur="700" spd="-100000" fill="hold"/>
                                        <p:tgtEl>
                                          <p:spTgt spid="165"/>
                                        </p:tgtEl>
                                        <p:attrNameLst>
                                          <p:attrName>ppt_x</p:attrName>
                                          <p:attrName>ppt_y</p:attrName>
                                        </p:attrNameLst>
                                      </p:cBhvr>
                                      <p:rCtr x="0" y="1759"/>
                                    </p:animMotion>
                                  </p:childTnLst>
                                </p:cTn>
                              </p:par>
                              <p:par>
                                <p:cTn id="257" presetID="10" presetClass="entr" presetSubtype="0" fill="hold" grpId="0" nodeType="withEffect">
                                  <p:stCondLst>
                                    <p:cond delay="950"/>
                                  </p:stCondLst>
                                  <p:childTnLst>
                                    <p:set>
                                      <p:cBhvr>
                                        <p:cTn id="258" dur="1" fill="hold">
                                          <p:stCondLst>
                                            <p:cond delay="0"/>
                                          </p:stCondLst>
                                        </p:cTn>
                                        <p:tgtEl>
                                          <p:spTgt spid="166"/>
                                        </p:tgtEl>
                                        <p:attrNameLst>
                                          <p:attrName>style.visibility</p:attrName>
                                        </p:attrNameLst>
                                      </p:cBhvr>
                                      <p:to>
                                        <p:strVal val="visible"/>
                                      </p:to>
                                    </p:set>
                                    <p:animEffect transition="in" filter="fade">
                                      <p:cBhvr>
                                        <p:cTn id="259" dur="500"/>
                                        <p:tgtEl>
                                          <p:spTgt spid="166"/>
                                        </p:tgtEl>
                                      </p:cBhvr>
                                    </p:animEffect>
                                  </p:childTnLst>
                                </p:cTn>
                              </p:par>
                              <p:par>
                                <p:cTn id="260" presetID="42" presetClass="path" presetSubtype="0" decel="100000" fill="hold" grpId="1" nodeType="withEffect">
                                  <p:stCondLst>
                                    <p:cond delay="950"/>
                                  </p:stCondLst>
                                  <p:childTnLst>
                                    <p:animMotion origin="layout" path="M 4.375E-6 -4.07407E-6 L 4.375E-6 0.03542 " pathEditMode="relative" rAng="0" ptsTypes="AA">
                                      <p:cBhvr>
                                        <p:cTn id="261" dur="700" spd="-100000" fill="hold"/>
                                        <p:tgtEl>
                                          <p:spTgt spid="166"/>
                                        </p:tgtEl>
                                        <p:attrNameLst>
                                          <p:attrName>ppt_x</p:attrName>
                                          <p:attrName>ppt_y</p:attrName>
                                        </p:attrNameLst>
                                      </p:cBhvr>
                                      <p:rCtr x="0" y="1759"/>
                                    </p:animMotion>
                                  </p:childTnLst>
                                </p:cTn>
                              </p:par>
                              <p:par>
                                <p:cTn id="262" presetID="10" presetClass="entr" presetSubtype="0" fill="hold" grpId="0" nodeType="withEffect">
                                  <p:stCondLst>
                                    <p:cond delay="1000"/>
                                  </p:stCondLst>
                                  <p:childTnLst>
                                    <p:set>
                                      <p:cBhvr>
                                        <p:cTn id="263" dur="1" fill="hold">
                                          <p:stCondLst>
                                            <p:cond delay="0"/>
                                          </p:stCondLst>
                                        </p:cTn>
                                        <p:tgtEl>
                                          <p:spTgt spid="167"/>
                                        </p:tgtEl>
                                        <p:attrNameLst>
                                          <p:attrName>style.visibility</p:attrName>
                                        </p:attrNameLst>
                                      </p:cBhvr>
                                      <p:to>
                                        <p:strVal val="visible"/>
                                      </p:to>
                                    </p:set>
                                    <p:animEffect transition="in" filter="fade">
                                      <p:cBhvr>
                                        <p:cTn id="264" dur="500"/>
                                        <p:tgtEl>
                                          <p:spTgt spid="167"/>
                                        </p:tgtEl>
                                      </p:cBhvr>
                                    </p:animEffect>
                                  </p:childTnLst>
                                </p:cTn>
                              </p:par>
                              <p:par>
                                <p:cTn id="265" presetID="42" presetClass="path" presetSubtype="0" decel="100000" fill="hold" grpId="1" nodeType="withEffect">
                                  <p:stCondLst>
                                    <p:cond delay="1000"/>
                                  </p:stCondLst>
                                  <p:childTnLst>
                                    <p:animMotion origin="layout" path="M -2.08333E-6 4.81481E-6 L -2.08333E-6 0.03541 " pathEditMode="relative" rAng="0" ptsTypes="AA">
                                      <p:cBhvr>
                                        <p:cTn id="266" dur="700" spd="-100000" fill="hold"/>
                                        <p:tgtEl>
                                          <p:spTgt spid="16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0" grpId="1" animBg="1"/>
      <p:bldP spid="120" grpId="0"/>
      <p:bldP spid="120" grpId="1"/>
      <p:bldP spid="131" grpId="0" animBg="1"/>
      <p:bldP spid="131" grpId="1" animBg="1"/>
      <p:bldP spid="121" grpId="0"/>
      <p:bldP spid="121" grpId="1"/>
      <p:bldP spid="32" grpId="0" animBg="1"/>
      <p:bldP spid="32" grpId="1" animBg="1"/>
      <p:bldP spid="25" grpId="0" animBg="1"/>
      <p:bldP spid="25" grpId="1" animBg="1"/>
      <p:bldP spid="29" grpId="0" animBg="1"/>
      <p:bldP spid="29" grpId="1" animBg="1"/>
      <p:bldP spid="30" grpId="0" animBg="1"/>
      <p:bldP spid="30" grpId="1" animBg="1"/>
      <p:bldP spid="21" grpId="0" animBg="1"/>
      <p:bldP spid="21" grpId="1" animBg="1"/>
      <p:bldP spid="27" grpId="0" animBg="1"/>
      <p:bldP spid="27" grpId="1" animBg="1"/>
      <p:bldP spid="35" grpId="0" animBg="1"/>
      <p:bldP spid="35" grpId="1" animBg="1"/>
      <p:bldP spid="128" grpId="0" animBg="1"/>
      <p:bldP spid="128" grpId="1" animBg="1"/>
      <p:bldP spid="221" grpId="0" animBg="1"/>
      <p:bldP spid="221" grpId="1" animBg="1"/>
      <p:bldP spid="222" grpId="0" animBg="1"/>
      <p:bldP spid="222" grpId="1" animBg="1"/>
      <p:bldP spid="223" grpId="0" animBg="1"/>
      <p:bldP spid="223" grpId="1" animBg="1"/>
      <p:bldP spid="224" grpId="0" animBg="1"/>
      <p:bldP spid="224" grpId="1" animBg="1"/>
      <p:bldP spid="227" grpId="0" animBg="1"/>
      <p:bldP spid="227" grpId="1" animBg="1"/>
      <p:bldP spid="31" grpId="0" animBg="1"/>
      <p:bldP spid="31" grpId="1" animBg="1"/>
      <p:bldP spid="37" grpId="0" animBg="1"/>
      <p:bldP spid="37" grpId="1" animBg="1"/>
      <p:bldP spid="127" grpId="0" animBg="1"/>
      <p:bldP spid="127" grpId="1" animBg="1"/>
      <p:bldP spid="226" grpId="0" animBg="1"/>
      <p:bldP spid="226" grpId="1" animBg="1"/>
      <p:bldP spid="236" grpId="0" animBg="1"/>
      <p:bldP spid="236" grpId="1" animBg="1"/>
      <p:bldP spid="237" grpId="0" animBg="1"/>
      <p:bldP spid="237" grpId="1" animBg="1"/>
      <p:bldP spid="238" grpId="0" animBg="1"/>
      <p:bldP spid="238" grpId="1" animBg="1"/>
      <p:bldP spid="241" grpId="0" animBg="1"/>
      <p:bldP spid="241" grpId="1" animBg="1"/>
      <p:bldP spid="23" grpId="0" animBg="1"/>
      <p:bldP spid="23" grpId="1" animBg="1"/>
      <p:bldP spid="239" grpId="0" animBg="1"/>
      <p:bldP spid="239" grpId="1" animBg="1"/>
      <p:bldP spid="26" grpId="0" animBg="1"/>
      <p:bldP spid="26" grpId="1" animBg="1"/>
      <p:bldP spid="38" grpId="0" animBg="1"/>
      <p:bldP spid="38" grpId="1" animBg="1"/>
      <p:bldP spid="24" grpId="0" animBg="1"/>
      <p:bldP spid="24" grpId="1" animBg="1"/>
      <p:bldP spid="28" grpId="0" animBg="1"/>
      <p:bldP spid="28" grpId="1" animBg="1"/>
      <p:bldP spid="36" grpId="0" animBg="1"/>
      <p:bldP spid="36" grpId="1" animBg="1"/>
      <p:bldP spid="39" grpId="0" animBg="1"/>
      <p:bldP spid="39" grpId="1" animBg="1"/>
      <p:bldP spid="40" grpId="0" animBg="1"/>
      <p:bldP spid="40"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32" grpId="0" animBg="1"/>
      <p:bldP spid="132" grpId="1" animBg="1"/>
      <p:bldP spid="123" grpId="0"/>
      <p:bldP spid="123" grpId="1"/>
      <p:bldP spid="16" grpId="0" animBg="1"/>
      <p:bldP spid="16" grpId="1" animBg="1"/>
      <p:bldP spid="22" grpId="0" animBg="1"/>
      <p:bldP spid="22" grpId="1" animBg="1"/>
      <p:bldP spid="33" grpId="0" animBg="1"/>
      <p:bldP spid="33" grpId="1" animBg="1"/>
      <p:bldP spid="34" grpId="0" animBg="1"/>
      <p:bldP spid="34" grpId="1" animBg="1"/>
      <p:bldP spid="41" grpId="0" animBg="1"/>
      <p:bldP spid="41" grpId="1" animBg="1"/>
      <p:bldP spid="124" grpId="0" animBg="1"/>
      <p:bldP spid="124" grpId="1" animBg="1"/>
      <p:bldP spid="125" grpId="0" animBg="1"/>
      <p:bldP spid="125" grpId="1" animBg="1"/>
      <p:bldP spid="225" grpId="0" animBg="1"/>
      <p:bldP spid="225" grpId="1" animBg="1"/>
      <p:bldP spid="228" grpId="0" animBg="1"/>
      <p:bldP spid="228" grpId="1" animBg="1"/>
      <p:bldP spid="159" grpId="0"/>
      <p:bldP spid="159" grpId="1"/>
      <p:bldP spid="161" grpId="0"/>
      <p:bldP spid="161" grpId="1"/>
      <p:bldP spid="165" grpId="0"/>
      <p:bldP spid="165" grpId="1"/>
      <p:bldP spid="166" grpId="0"/>
      <p:bldP spid="166" grpId="1"/>
      <p:bldP spid="167" grpId="0"/>
      <p:bldP spid="16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05DB9D-84B7-45FE-95E7-564DF9953E98}"/>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61185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FF4DF-55BD-422C-9FAD-3914C9918F6A}"/>
              </a:ext>
            </a:extLst>
          </p:cNvPr>
          <p:cNvSpPr>
            <a:spLocks noGrp="1"/>
          </p:cNvSpPr>
          <p:nvPr>
            <p:ph type="title"/>
          </p:nvPr>
        </p:nvSpPr>
        <p:spPr>
          <a:xfrm>
            <a:off x="588262" y="457200"/>
            <a:ext cx="11603737" cy="553998"/>
          </a:xfrm>
        </p:spPr>
        <p:txBody>
          <a:bodyPr/>
          <a:lstStyle/>
          <a:p>
            <a:r>
              <a:rPr lang="en-US" dirty="0"/>
              <a:t>Azure SQL</a:t>
            </a:r>
          </a:p>
        </p:txBody>
      </p:sp>
      <p:sp>
        <p:nvSpPr>
          <p:cNvPr id="62" name="TextBox 61">
            <a:extLst>
              <a:ext uri="{FF2B5EF4-FFF2-40B4-BE49-F238E27FC236}">
                <a16:creationId xmlns:a16="http://schemas.microsoft.com/office/drawing/2014/main" id="{A9DE422D-15B0-4D4D-A0DF-986CC498AB83}"/>
              </a:ext>
            </a:extLst>
          </p:cNvPr>
          <p:cNvSpPr txBox="1"/>
          <p:nvPr/>
        </p:nvSpPr>
        <p:spPr>
          <a:xfrm>
            <a:off x="388307" y="901566"/>
            <a:ext cx="939758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ln w="3175">
                  <a:noFill/>
                </a:ln>
                <a:solidFill>
                  <a:schemeClr val="accent1"/>
                </a:solidFill>
                <a:latin typeface="+mj-lt"/>
                <a:cs typeface="Segoe UI" pitchFamily="34" charset="0"/>
              </a:rPr>
              <a:t>Azure SQL Database and Azure SQL Managed Instance</a:t>
            </a:r>
          </a:p>
        </p:txBody>
      </p:sp>
      <p:sp>
        <p:nvSpPr>
          <p:cNvPr id="79" name="Rounded Rectangle 78">
            <a:extLst>
              <a:ext uri="{FF2B5EF4-FFF2-40B4-BE49-F238E27FC236}">
                <a16:creationId xmlns:a16="http://schemas.microsoft.com/office/drawing/2014/main" id="{D6D3BBCD-EE52-F44F-861D-A6EACFBBE3B9}"/>
              </a:ext>
              <a:ext uri="{C183D7F6-B498-43B3-948B-1728B52AA6E4}">
                <adec:decorative xmlns:adec="http://schemas.microsoft.com/office/drawing/2017/decorative" val="1"/>
              </a:ext>
            </a:extLst>
          </p:cNvPr>
          <p:cNvSpPr/>
          <p:nvPr/>
        </p:nvSpPr>
        <p:spPr>
          <a:xfrm>
            <a:off x="587828" y="5305826"/>
            <a:ext cx="11016344" cy="35849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dirty="0">
              <a:gradFill>
                <a:gsLst>
                  <a:gs pos="0">
                    <a:srgbClr val="FFFFFF"/>
                  </a:gs>
                  <a:gs pos="100000">
                    <a:srgbClr val="FFFFFF"/>
                  </a:gs>
                </a:gsLst>
                <a:lin ang="5400000" scaled="0"/>
              </a:gradFill>
              <a:ea typeface="Segoe UI" pitchFamily="34" charset="0"/>
              <a:cs typeface="Segoe UI" pitchFamily="34" charset="0"/>
            </a:endParaRPr>
          </a:p>
        </p:txBody>
      </p:sp>
      <p:sp>
        <p:nvSpPr>
          <p:cNvPr id="63" name="Rounded Rectangle 62">
            <a:extLst>
              <a:ext uri="{FF2B5EF4-FFF2-40B4-BE49-F238E27FC236}">
                <a16:creationId xmlns:a16="http://schemas.microsoft.com/office/drawing/2014/main" id="{3B48D2DC-03C7-5043-9851-34F6CDC2E92D}"/>
              </a:ext>
              <a:ext uri="{C183D7F6-B498-43B3-948B-1728B52AA6E4}">
                <adec:decorative xmlns:adec="http://schemas.microsoft.com/office/drawing/2017/decorative" val="1"/>
              </a:ext>
            </a:extLst>
          </p:cNvPr>
          <p:cNvSpPr/>
          <p:nvPr/>
        </p:nvSpPr>
        <p:spPr>
          <a:xfrm>
            <a:off x="3405116" y="1645915"/>
            <a:ext cx="2572824" cy="1061902"/>
          </a:xfrm>
          <a:prstGeom prst="roundRect">
            <a:avLst>
              <a:gd name="adj" fmla="val 114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B436D57C-EEF6-5F41-B1F5-7E129CE3A681}"/>
              </a:ext>
              <a:ext uri="{C183D7F6-B498-43B3-948B-1728B52AA6E4}">
                <adec:decorative xmlns:adec="http://schemas.microsoft.com/office/drawing/2017/decorative" val="1"/>
              </a:ext>
            </a:extLst>
          </p:cNvPr>
          <p:cNvSpPr/>
          <p:nvPr/>
        </p:nvSpPr>
        <p:spPr>
          <a:xfrm>
            <a:off x="3405116" y="2449024"/>
            <a:ext cx="2572824" cy="2622431"/>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ounded Rectangle 64">
            <a:extLst>
              <a:ext uri="{FF2B5EF4-FFF2-40B4-BE49-F238E27FC236}">
                <a16:creationId xmlns:a16="http://schemas.microsoft.com/office/drawing/2014/main" id="{8DC1DD86-C6A8-6342-9E58-57D53E78B422}"/>
              </a:ext>
              <a:ext uri="{C183D7F6-B498-43B3-948B-1728B52AA6E4}">
                <adec:decorative xmlns:adec="http://schemas.microsoft.com/office/drawing/2017/decorative" val="1"/>
              </a:ext>
            </a:extLst>
          </p:cNvPr>
          <p:cNvSpPr/>
          <p:nvPr/>
        </p:nvSpPr>
        <p:spPr>
          <a:xfrm>
            <a:off x="6227831" y="1645915"/>
            <a:ext cx="2572824" cy="1061902"/>
          </a:xfrm>
          <a:prstGeom prst="roundRect">
            <a:avLst>
              <a:gd name="adj" fmla="val 114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F50CACA8-FB9A-814F-88EA-F0012A1CF041}"/>
              </a:ext>
              <a:ext uri="{C183D7F6-B498-43B3-948B-1728B52AA6E4}">
                <adec:decorative xmlns:adec="http://schemas.microsoft.com/office/drawing/2017/decorative" val="1"/>
              </a:ext>
            </a:extLst>
          </p:cNvPr>
          <p:cNvSpPr/>
          <p:nvPr/>
        </p:nvSpPr>
        <p:spPr>
          <a:xfrm>
            <a:off x="6227831" y="2449024"/>
            <a:ext cx="2572824" cy="2622431"/>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F31AFEDE-4D97-074F-B57E-99DFB38E97C4}"/>
              </a:ext>
              <a:ext uri="{C183D7F6-B498-43B3-948B-1728B52AA6E4}">
                <adec:decorative xmlns:adec="http://schemas.microsoft.com/office/drawing/2017/decorative" val="1"/>
              </a:ext>
            </a:extLst>
          </p:cNvPr>
          <p:cNvSpPr/>
          <p:nvPr/>
        </p:nvSpPr>
        <p:spPr>
          <a:xfrm>
            <a:off x="9050547" y="1645915"/>
            <a:ext cx="2572824" cy="1061902"/>
          </a:xfrm>
          <a:prstGeom prst="roundRect">
            <a:avLst>
              <a:gd name="adj" fmla="val 114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65F57786-0313-B346-9E72-B3674E8893F2}"/>
              </a:ext>
              <a:ext uri="{C183D7F6-B498-43B3-948B-1728B52AA6E4}">
                <adec:decorative xmlns:adec="http://schemas.microsoft.com/office/drawing/2017/decorative" val="1"/>
              </a:ext>
            </a:extLst>
          </p:cNvPr>
          <p:cNvSpPr/>
          <p:nvPr/>
        </p:nvSpPr>
        <p:spPr>
          <a:xfrm>
            <a:off x="9050547" y="2449024"/>
            <a:ext cx="2572824" cy="2622431"/>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a:extLst>
              <a:ext uri="{FF2B5EF4-FFF2-40B4-BE49-F238E27FC236}">
                <a16:creationId xmlns:a16="http://schemas.microsoft.com/office/drawing/2014/main" id="{D8FDEF51-327B-2449-AF3D-BCAFB99867EF}"/>
              </a:ext>
              <a:ext uri="{C183D7F6-B498-43B3-948B-1728B52AA6E4}">
                <adec:decorative xmlns:adec="http://schemas.microsoft.com/office/drawing/2017/decorative" val="1"/>
              </a:ext>
            </a:extLst>
          </p:cNvPr>
          <p:cNvSpPr/>
          <p:nvPr/>
        </p:nvSpPr>
        <p:spPr>
          <a:xfrm>
            <a:off x="582401" y="1645915"/>
            <a:ext cx="2572824" cy="1061902"/>
          </a:xfrm>
          <a:prstGeom prst="roundRect">
            <a:avLst>
              <a:gd name="adj" fmla="val 114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4">
            <a:extLst>
              <a:ext uri="{FF2B5EF4-FFF2-40B4-BE49-F238E27FC236}">
                <a16:creationId xmlns:a16="http://schemas.microsoft.com/office/drawing/2014/main" id="{D7C4A0EE-6BFF-C146-923F-6093D7F25815}"/>
              </a:ext>
              <a:ext uri="{C183D7F6-B498-43B3-948B-1728B52AA6E4}">
                <adec:decorative xmlns:adec="http://schemas.microsoft.com/office/drawing/2017/decorative" val="1"/>
              </a:ext>
            </a:extLst>
          </p:cNvPr>
          <p:cNvSpPr/>
          <p:nvPr/>
        </p:nvSpPr>
        <p:spPr>
          <a:xfrm>
            <a:off x="582401" y="2449024"/>
            <a:ext cx="2572824" cy="2622431"/>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aphic 1">
            <a:extLst>
              <a:ext uri="{FF2B5EF4-FFF2-40B4-BE49-F238E27FC236}">
                <a16:creationId xmlns:a16="http://schemas.microsoft.com/office/drawing/2014/main" id="{9E243E77-7AE3-48F7-A48F-C2B541FD0E95}"/>
              </a:ext>
              <a:ext uri="{C183D7F6-B498-43B3-948B-1728B52AA6E4}">
                <adec:decorative xmlns:adec="http://schemas.microsoft.com/office/drawing/2017/decorative" val="1"/>
              </a:ext>
            </a:extLst>
          </p:cNvPr>
          <p:cNvGrpSpPr>
            <a:grpSpLocks noChangeAspect="1"/>
          </p:cNvGrpSpPr>
          <p:nvPr/>
        </p:nvGrpSpPr>
        <p:grpSpPr>
          <a:xfrm>
            <a:off x="1278401" y="2790724"/>
            <a:ext cx="999722" cy="1000504"/>
            <a:chOff x="3537040" y="7516899"/>
            <a:chExt cx="395374" cy="395683"/>
          </a:xfrm>
          <a:solidFill>
            <a:schemeClr val="accent1"/>
          </a:solidFill>
        </p:grpSpPr>
        <p:sp>
          <p:nvSpPr>
            <p:cNvPr id="77" name="Freeform: Shape 76">
              <a:extLst>
                <a:ext uri="{FF2B5EF4-FFF2-40B4-BE49-F238E27FC236}">
                  <a16:creationId xmlns:a16="http://schemas.microsoft.com/office/drawing/2014/main" id="{26524D6B-A6FF-4814-9B0D-A018E950CD20}"/>
                </a:ext>
              </a:extLst>
            </p:cNvPr>
            <p:cNvSpPr/>
            <p:nvPr/>
          </p:nvSpPr>
          <p:spPr>
            <a:xfrm>
              <a:off x="3537040" y="7516899"/>
              <a:ext cx="395374" cy="395683"/>
            </a:xfrm>
            <a:custGeom>
              <a:avLst/>
              <a:gdLst>
                <a:gd name="connsiteX0" fmla="*/ 395375 w 395374"/>
                <a:gd name="connsiteY0" fmla="*/ 218553 h 395683"/>
                <a:gd name="connsiteX1" fmla="*/ 395375 w 395374"/>
                <a:gd name="connsiteY1" fmla="*/ 176821 h 395683"/>
                <a:gd name="connsiteX2" fmla="*/ 352406 w 395374"/>
                <a:gd name="connsiteY2" fmla="*/ 176821 h 395683"/>
                <a:gd name="connsiteX3" fmla="*/ 321802 w 395374"/>
                <a:gd name="connsiteY3" fmla="*/ 102940 h 395683"/>
                <a:gd name="connsiteX4" fmla="*/ 352097 w 395374"/>
                <a:gd name="connsiteY4" fmla="*/ 72645 h 395683"/>
                <a:gd name="connsiteX5" fmla="*/ 322730 w 395374"/>
                <a:gd name="connsiteY5" fmla="*/ 43278 h 395683"/>
                <a:gd name="connsiteX6" fmla="*/ 292435 w 395374"/>
                <a:gd name="connsiteY6" fmla="*/ 73572 h 395683"/>
                <a:gd name="connsiteX7" fmla="*/ 218554 w 395374"/>
                <a:gd name="connsiteY7" fmla="*/ 42969 h 395683"/>
                <a:gd name="connsiteX8" fmla="*/ 218554 w 395374"/>
                <a:gd name="connsiteY8" fmla="*/ 0 h 395683"/>
                <a:gd name="connsiteX9" fmla="*/ 176821 w 395374"/>
                <a:gd name="connsiteY9" fmla="*/ 0 h 395683"/>
                <a:gd name="connsiteX10" fmla="*/ 176821 w 395374"/>
                <a:gd name="connsiteY10" fmla="*/ 42969 h 395683"/>
                <a:gd name="connsiteX11" fmla="*/ 102940 w 395374"/>
                <a:gd name="connsiteY11" fmla="*/ 73572 h 395683"/>
                <a:gd name="connsiteX12" fmla="*/ 72645 w 395374"/>
                <a:gd name="connsiteY12" fmla="*/ 43278 h 395683"/>
                <a:gd name="connsiteX13" fmla="*/ 43278 w 395374"/>
                <a:gd name="connsiteY13" fmla="*/ 72645 h 395683"/>
                <a:gd name="connsiteX14" fmla="*/ 73573 w 395374"/>
                <a:gd name="connsiteY14" fmla="*/ 102940 h 395683"/>
                <a:gd name="connsiteX15" fmla="*/ 42969 w 395374"/>
                <a:gd name="connsiteY15" fmla="*/ 176821 h 395683"/>
                <a:gd name="connsiteX16" fmla="*/ 0 w 395374"/>
                <a:gd name="connsiteY16" fmla="*/ 176821 h 395683"/>
                <a:gd name="connsiteX17" fmla="*/ 0 w 395374"/>
                <a:gd name="connsiteY17" fmla="*/ 218553 h 395683"/>
                <a:gd name="connsiteX18" fmla="*/ 42969 w 395374"/>
                <a:gd name="connsiteY18" fmla="*/ 218553 h 395683"/>
                <a:gd name="connsiteX19" fmla="*/ 87483 w 395374"/>
                <a:gd name="connsiteY19" fmla="*/ 308200 h 395683"/>
                <a:gd name="connsiteX20" fmla="*/ 177130 w 395374"/>
                <a:gd name="connsiteY20" fmla="*/ 352715 h 395683"/>
                <a:gd name="connsiteX21" fmla="*/ 177130 w 395374"/>
                <a:gd name="connsiteY21" fmla="*/ 395684 h 395683"/>
                <a:gd name="connsiteX22" fmla="*/ 218863 w 395374"/>
                <a:gd name="connsiteY22" fmla="*/ 395684 h 395683"/>
                <a:gd name="connsiteX23" fmla="*/ 218863 w 395374"/>
                <a:gd name="connsiteY23" fmla="*/ 352715 h 395683"/>
                <a:gd name="connsiteX24" fmla="*/ 292744 w 395374"/>
                <a:gd name="connsiteY24" fmla="*/ 322111 h 395683"/>
                <a:gd name="connsiteX25" fmla="*/ 323039 w 395374"/>
                <a:gd name="connsiteY25" fmla="*/ 352406 h 395683"/>
                <a:gd name="connsiteX26" fmla="*/ 352406 w 395374"/>
                <a:gd name="connsiteY26" fmla="*/ 323039 h 395683"/>
                <a:gd name="connsiteX27" fmla="*/ 322111 w 395374"/>
                <a:gd name="connsiteY27" fmla="*/ 292744 h 395683"/>
                <a:gd name="connsiteX28" fmla="*/ 352715 w 395374"/>
                <a:gd name="connsiteY28" fmla="*/ 218862 h 395683"/>
                <a:gd name="connsiteX29" fmla="*/ 395375 w 395374"/>
                <a:gd name="connsiteY29" fmla="*/ 218862 h 395683"/>
                <a:gd name="connsiteX30" fmla="*/ 82846 w 395374"/>
                <a:gd name="connsiteY30" fmla="*/ 197842 h 395683"/>
                <a:gd name="connsiteX31" fmla="*/ 108813 w 395374"/>
                <a:gd name="connsiteY31" fmla="*/ 125197 h 395683"/>
                <a:gd name="connsiteX32" fmla="*/ 174967 w 395374"/>
                <a:gd name="connsiteY32" fmla="*/ 85628 h 395683"/>
                <a:gd name="connsiteX33" fmla="*/ 251321 w 395374"/>
                <a:gd name="connsiteY33" fmla="*/ 97066 h 395683"/>
                <a:gd name="connsiteX34" fmla="*/ 303255 w 395374"/>
                <a:gd name="connsiteY34" fmla="*/ 154255 h 395683"/>
                <a:gd name="connsiteX35" fmla="*/ 306964 w 395374"/>
                <a:gd name="connsiteY35" fmla="*/ 231228 h 395683"/>
                <a:gd name="connsiteX36" fmla="*/ 260904 w 395374"/>
                <a:gd name="connsiteY36" fmla="*/ 293362 h 395683"/>
                <a:gd name="connsiteX37" fmla="*/ 186095 w 395374"/>
                <a:gd name="connsiteY37" fmla="*/ 312219 h 395683"/>
                <a:gd name="connsiteX38" fmla="*/ 116232 w 395374"/>
                <a:gd name="connsiteY38" fmla="*/ 279142 h 395683"/>
                <a:gd name="connsiteX39" fmla="*/ 91193 w 395374"/>
                <a:gd name="connsiteY39" fmla="*/ 242047 h 395683"/>
                <a:gd name="connsiteX40" fmla="*/ 82846 w 395374"/>
                <a:gd name="connsiteY40" fmla="*/ 197842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5374" h="395683">
                  <a:moveTo>
                    <a:pt x="395375" y="218553"/>
                  </a:moveTo>
                  <a:lnTo>
                    <a:pt x="395375" y="176821"/>
                  </a:lnTo>
                  <a:lnTo>
                    <a:pt x="352406" y="176821"/>
                  </a:lnTo>
                  <a:cubicBezTo>
                    <a:pt x="348696" y="149927"/>
                    <a:pt x="338186" y="124578"/>
                    <a:pt x="321802" y="102940"/>
                  </a:cubicBezTo>
                  <a:lnTo>
                    <a:pt x="352097" y="72645"/>
                  </a:lnTo>
                  <a:lnTo>
                    <a:pt x="322730" y="43278"/>
                  </a:lnTo>
                  <a:lnTo>
                    <a:pt x="292435" y="73572"/>
                  </a:lnTo>
                  <a:cubicBezTo>
                    <a:pt x="270796" y="57189"/>
                    <a:pt x="245448" y="46678"/>
                    <a:pt x="218554" y="42969"/>
                  </a:cubicBezTo>
                  <a:lnTo>
                    <a:pt x="218554" y="0"/>
                  </a:lnTo>
                  <a:lnTo>
                    <a:pt x="176821" y="0"/>
                  </a:lnTo>
                  <a:lnTo>
                    <a:pt x="176821" y="42969"/>
                  </a:lnTo>
                  <a:cubicBezTo>
                    <a:pt x="149927" y="46678"/>
                    <a:pt x="124579" y="57189"/>
                    <a:pt x="102940" y="73572"/>
                  </a:cubicBezTo>
                  <a:lnTo>
                    <a:pt x="72645" y="43278"/>
                  </a:lnTo>
                  <a:lnTo>
                    <a:pt x="43278" y="72645"/>
                  </a:lnTo>
                  <a:lnTo>
                    <a:pt x="73573" y="102940"/>
                  </a:lnTo>
                  <a:cubicBezTo>
                    <a:pt x="57189" y="124578"/>
                    <a:pt x="46679" y="149927"/>
                    <a:pt x="42969" y="176821"/>
                  </a:cubicBezTo>
                  <a:lnTo>
                    <a:pt x="0" y="176821"/>
                  </a:lnTo>
                  <a:lnTo>
                    <a:pt x="0" y="218553"/>
                  </a:lnTo>
                  <a:lnTo>
                    <a:pt x="42969" y="218553"/>
                  </a:lnTo>
                  <a:cubicBezTo>
                    <a:pt x="47606" y="252557"/>
                    <a:pt x="63062" y="284088"/>
                    <a:pt x="87483" y="308200"/>
                  </a:cubicBezTo>
                  <a:cubicBezTo>
                    <a:pt x="111595" y="332312"/>
                    <a:pt x="143126" y="348078"/>
                    <a:pt x="177130" y="352715"/>
                  </a:cubicBezTo>
                  <a:lnTo>
                    <a:pt x="177130" y="395684"/>
                  </a:lnTo>
                  <a:lnTo>
                    <a:pt x="218863" y="395684"/>
                  </a:lnTo>
                  <a:lnTo>
                    <a:pt x="218863" y="352715"/>
                  </a:lnTo>
                  <a:cubicBezTo>
                    <a:pt x="245757" y="349005"/>
                    <a:pt x="271105" y="338495"/>
                    <a:pt x="292744" y="322111"/>
                  </a:cubicBezTo>
                  <a:lnTo>
                    <a:pt x="323039" y="352406"/>
                  </a:lnTo>
                  <a:lnTo>
                    <a:pt x="352406" y="323039"/>
                  </a:lnTo>
                  <a:lnTo>
                    <a:pt x="322111" y="292744"/>
                  </a:lnTo>
                  <a:cubicBezTo>
                    <a:pt x="338495" y="271105"/>
                    <a:pt x="349005" y="245757"/>
                    <a:pt x="352715" y="218862"/>
                  </a:cubicBezTo>
                  <a:lnTo>
                    <a:pt x="395375" y="218862"/>
                  </a:lnTo>
                  <a:close/>
                  <a:moveTo>
                    <a:pt x="82846" y="197842"/>
                  </a:moveTo>
                  <a:cubicBezTo>
                    <a:pt x="82846" y="171257"/>
                    <a:pt x="92120" y="145599"/>
                    <a:pt x="108813" y="125197"/>
                  </a:cubicBezTo>
                  <a:cubicBezTo>
                    <a:pt x="125506" y="104794"/>
                    <a:pt x="149000" y="90574"/>
                    <a:pt x="174967" y="85628"/>
                  </a:cubicBezTo>
                  <a:cubicBezTo>
                    <a:pt x="200933" y="80373"/>
                    <a:pt x="227827" y="84392"/>
                    <a:pt x="251321" y="97066"/>
                  </a:cubicBezTo>
                  <a:cubicBezTo>
                    <a:pt x="274815" y="109431"/>
                    <a:pt x="293053" y="129834"/>
                    <a:pt x="303255" y="154255"/>
                  </a:cubicBezTo>
                  <a:cubicBezTo>
                    <a:pt x="313456" y="178676"/>
                    <a:pt x="314692" y="205879"/>
                    <a:pt x="306964" y="231228"/>
                  </a:cubicBezTo>
                  <a:cubicBezTo>
                    <a:pt x="299236" y="256576"/>
                    <a:pt x="283161" y="278524"/>
                    <a:pt x="260904" y="293362"/>
                  </a:cubicBezTo>
                  <a:cubicBezTo>
                    <a:pt x="238956" y="308200"/>
                    <a:pt x="212371" y="314692"/>
                    <a:pt x="186095" y="312219"/>
                  </a:cubicBezTo>
                  <a:cubicBezTo>
                    <a:pt x="159819" y="309746"/>
                    <a:pt x="135089" y="297999"/>
                    <a:pt x="116232" y="279142"/>
                  </a:cubicBezTo>
                  <a:cubicBezTo>
                    <a:pt x="105413" y="268632"/>
                    <a:pt x="97066" y="255958"/>
                    <a:pt x="91193" y="242047"/>
                  </a:cubicBezTo>
                  <a:cubicBezTo>
                    <a:pt x="85938" y="227827"/>
                    <a:pt x="82846" y="212989"/>
                    <a:pt x="82846" y="197842"/>
                  </a:cubicBezTo>
                  <a:close/>
                </a:path>
              </a:pathLst>
            </a:custGeom>
            <a:solidFill>
              <a:srgbClr val="0078D4"/>
            </a:solidFill>
            <a:ln w="3091"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7A3E312-8434-4FB0-B7D2-6E2099D53D0A}"/>
                </a:ext>
              </a:extLst>
            </p:cNvPr>
            <p:cNvSpPr/>
            <p:nvPr/>
          </p:nvSpPr>
          <p:spPr>
            <a:xfrm>
              <a:off x="3580008" y="7646115"/>
              <a:ext cx="223190" cy="223190"/>
            </a:xfrm>
            <a:custGeom>
              <a:avLst/>
              <a:gdLst>
                <a:gd name="connsiteX0" fmla="*/ 181458 w 223190"/>
                <a:gd name="connsiteY0" fmla="*/ 0 h 223190"/>
                <a:gd name="connsiteX1" fmla="*/ 77282 w 223190"/>
                <a:gd name="connsiteY1" fmla="*/ 0 h 223190"/>
                <a:gd name="connsiteX2" fmla="*/ 77282 w 223190"/>
                <a:gd name="connsiteY2" fmla="*/ 41732 h 223190"/>
                <a:gd name="connsiteX3" fmla="*/ 152091 w 223190"/>
                <a:gd name="connsiteY3" fmla="*/ 41732 h 223190"/>
                <a:gd name="connsiteX4" fmla="*/ 0 w 223190"/>
                <a:gd name="connsiteY4" fmla="*/ 193823 h 223190"/>
                <a:gd name="connsiteX5" fmla="*/ 29367 w 223190"/>
                <a:gd name="connsiteY5" fmla="*/ 223190 h 223190"/>
                <a:gd name="connsiteX6" fmla="*/ 181458 w 223190"/>
                <a:gd name="connsiteY6" fmla="*/ 71099 h 223190"/>
                <a:gd name="connsiteX7" fmla="*/ 181458 w 223190"/>
                <a:gd name="connsiteY7" fmla="*/ 145908 h 223190"/>
                <a:gd name="connsiteX8" fmla="*/ 223190 w 223190"/>
                <a:gd name="connsiteY8" fmla="*/ 145908 h 223190"/>
                <a:gd name="connsiteX9" fmla="*/ 223190 w 223190"/>
                <a:gd name="connsiteY9" fmla="*/ 41732 h 223190"/>
                <a:gd name="connsiteX10" fmla="*/ 223190 w 223190"/>
                <a:gd name="connsiteY10" fmla="*/ 0 h 223190"/>
                <a:gd name="connsiteX11" fmla="*/ 181458 w 223190"/>
                <a:gd name="connsiteY11" fmla="*/ 0 h 2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190" h="223190">
                  <a:moveTo>
                    <a:pt x="181458" y="0"/>
                  </a:moveTo>
                  <a:lnTo>
                    <a:pt x="77282" y="0"/>
                  </a:lnTo>
                  <a:lnTo>
                    <a:pt x="77282" y="41732"/>
                  </a:lnTo>
                  <a:lnTo>
                    <a:pt x="152091" y="41732"/>
                  </a:lnTo>
                  <a:lnTo>
                    <a:pt x="0" y="193823"/>
                  </a:lnTo>
                  <a:lnTo>
                    <a:pt x="29367" y="223190"/>
                  </a:lnTo>
                  <a:lnTo>
                    <a:pt x="181458" y="71099"/>
                  </a:lnTo>
                  <a:lnTo>
                    <a:pt x="181458" y="145908"/>
                  </a:lnTo>
                  <a:lnTo>
                    <a:pt x="223190" y="145908"/>
                  </a:lnTo>
                  <a:lnTo>
                    <a:pt x="223190" y="41732"/>
                  </a:lnTo>
                  <a:lnTo>
                    <a:pt x="223190" y="0"/>
                  </a:lnTo>
                  <a:lnTo>
                    <a:pt x="181458" y="0"/>
                  </a:lnTo>
                  <a:close/>
                </a:path>
              </a:pathLst>
            </a:custGeom>
            <a:solidFill>
              <a:srgbClr val="000000"/>
            </a:solidFill>
            <a:ln w="3091" cap="flat">
              <a:noFill/>
              <a:prstDash val="solid"/>
              <a:miter/>
            </a:ln>
          </p:spPr>
          <p:txBody>
            <a:bodyPr rtlCol="0" anchor="ctr"/>
            <a:lstStyle/>
            <a:p>
              <a:endParaRPr lang="en-US"/>
            </a:p>
          </p:txBody>
        </p:sp>
      </p:grpSp>
      <p:grpSp>
        <p:nvGrpSpPr>
          <p:cNvPr id="48" name="Group 32">
            <a:extLst>
              <a:ext uri="{FF2B5EF4-FFF2-40B4-BE49-F238E27FC236}">
                <a16:creationId xmlns:a16="http://schemas.microsoft.com/office/drawing/2014/main" id="{A9C6F9BA-343C-4F3E-9324-24C1002A8DD6}"/>
              </a:ext>
              <a:ext uri="{C183D7F6-B498-43B3-948B-1728B52AA6E4}">
                <adec:decorative xmlns:adec="http://schemas.microsoft.com/office/drawing/2017/decorative" val="1"/>
              </a:ext>
            </a:extLst>
          </p:cNvPr>
          <p:cNvGrpSpPr>
            <a:grpSpLocks noChangeAspect="1"/>
          </p:cNvGrpSpPr>
          <p:nvPr/>
        </p:nvGrpSpPr>
        <p:grpSpPr bwMode="auto">
          <a:xfrm>
            <a:off x="4245533" y="2831117"/>
            <a:ext cx="880503" cy="880503"/>
            <a:chOff x="2812" y="999"/>
            <a:chExt cx="312" cy="312"/>
          </a:xfrm>
        </p:grpSpPr>
        <p:sp>
          <p:nvSpPr>
            <p:cNvPr id="49" name="AutoShape 31">
              <a:extLst>
                <a:ext uri="{FF2B5EF4-FFF2-40B4-BE49-F238E27FC236}">
                  <a16:creationId xmlns:a16="http://schemas.microsoft.com/office/drawing/2014/main" id="{4FA7C047-2DF3-4FD0-8994-C745CA278A0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3">
              <a:extLst>
                <a:ext uri="{FF2B5EF4-FFF2-40B4-BE49-F238E27FC236}">
                  <a16:creationId xmlns:a16="http://schemas.microsoft.com/office/drawing/2014/main" id="{313B05F6-FE31-45DC-A2EE-C0590E21A77F}"/>
                </a:ext>
              </a:extLst>
            </p:cNvPr>
            <p:cNvSpPr>
              <a:spLocks noChangeArrowheads="1"/>
            </p:cNvSpPr>
            <p:nvPr/>
          </p:nvSpPr>
          <p:spPr bwMode="auto">
            <a:xfrm>
              <a:off x="3095" y="999"/>
              <a:ext cx="29"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34">
              <a:extLst>
                <a:ext uri="{FF2B5EF4-FFF2-40B4-BE49-F238E27FC236}">
                  <a16:creationId xmlns:a16="http://schemas.microsoft.com/office/drawing/2014/main" id="{770D9B96-59A1-49EE-BFD4-7510B72C43E5}"/>
                </a:ext>
              </a:extLst>
            </p:cNvPr>
            <p:cNvSpPr>
              <a:spLocks noChangeArrowheads="1"/>
            </p:cNvSpPr>
            <p:nvPr/>
          </p:nvSpPr>
          <p:spPr bwMode="auto">
            <a:xfrm>
              <a:off x="3027" y="999"/>
              <a:ext cx="97"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35">
              <a:extLst>
                <a:ext uri="{FF2B5EF4-FFF2-40B4-BE49-F238E27FC236}">
                  <a16:creationId xmlns:a16="http://schemas.microsoft.com/office/drawing/2014/main" id="{ABBA1D39-488F-4AD2-8AF2-9E3DF763B252}"/>
                </a:ext>
              </a:extLst>
            </p:cNvPr>
            <p:cNvSpPr>
              <a:spLocks noChangeArrowheads="1"/>
            </p:cNvSpPr>
            <p:nvPr/>
          </p:nvSpPr>
          <p:spPr bwMode="auto">
            <a:xfrm>
              <a:off x="3027" y="1282"/>
              <a:ext cx="97"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36">
              <a:extLst>
                <a:ext uri="{FF2B5EF4-FFF2-40B4-BE49-F238E27FC236}">
                  <a16:creationId xmlns:a16="http://schemas.microsoft.com/office/drawing/2014/main" id="{315D321C-0DA8-463F-8A91-8AD458007B68}"/>
                </a:ext>
              </a:extLst>
            </p:cNvPr>
            <p:cNvSpPr>
              <a:spLocks noChangeArrowheads="1"/>
            </p:cNvSpPr>
            <p:nvPr/>
          </p:nvSpPr>
          <p:spPr bwMode="auto">
            <a:xfrm>
              <a:off x="3095" y="1213"/>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37">
              <a:extLst>
                <a:ext uri="{FF2B5EF4-FFF2-40B4-BE49-F238E27FC236}">
                  <a16:creationId xmlns:a16="http://schemas.microsoft.com/office/drawing/2014/main" id="{C738050E-26DC-450E-B0D3-FF6BB9441DBA}"/>
                </a:ext>
              </a:extLst>
            </p:cNvPr>
            <p:cNvSpPr>
              <a:spLocks noChangeArrowheads="1"/>
            </p:cNvSpPr>
            <p:nvPr/>
          </p:nvSpPr>
          <p:spPr bwMode="auto">
            <a:xfrm>
              <a:off x="2812" y="1213"/>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38">
              <a:extLst>
                <a:ext uri="{FF2B5EF4-FFF2-40B4-BE49-F238E27FC236}">
                  <a16:creationId xmlns:a16="http://schemas.microsoft.com/office/drawing/2014/main" id="{123A5592-EE6A-4BE9-8209-7788F1CB9461}"/>
                </a:ext>
              </a:extLst>
            </p:cNvPr>
            <p:cNvSpPr>
              <a:spLocks noChangeArrowheads="1"/>
            </p:cNvSpPr>
            <p:nvPr/>
          </p:nvSpPr>
          <p:spPr bwMode="auto">
            <a:xfrm>
              <a:off x="2812" y="1282"/>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9">
              <a:extLst>
                <a:ext uri="{FF2B5EF4-FFF2-40B4-BE49-F238E27FC236}">
                  <a16:creationId xmlns:a16="http://schemas.microsoft.com/office/drawing/2014/main" id="{181F18B6-34D4-4D06-AB02-1A3D0EE1B0F1}"/>
                </a:ext>
              </a:extLst>
            </p:cNvPr>
            <p:cNvSpPr>
              <a:spLocks/>
            </p:cNvSpPr>
            <p:nvPr/>
          </p:nvSpPr>
          <p:spPr bwMode="auto">
            <a:xfrm>
              <a:off x="2949" y="1007"/>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0">
              <a:extLst>
                <a:ext uri="{FF2B5EF4-FFF2-40B4-BE49-F238E27FC236}">
                  <a16:creationId xmlns:a16="http://schemas.microsoft.com/office/drawing/2014/main" id="{E0651503-EF37-4342-A8C3-D386E273EE3D}"/>
                </a:ext>
              </a:extLst>
            </p:cNvPr>
            <p:cNvSpPr>
              <a:spLocks/>
            </p:cNvSpPr>
            <p:nvPr/>
          </p:nvSpPr>
          <p:spPr bwMode="auto">
            <a:xfrm>
              <a:off x="2948" y="1136"/>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1">
              <a:extLst>
                <a:ext uri="{FF2B5EF4-FFF2-40B4-BE49-F238E27FC236}">
                  <a16:creationId xmlns:a16="http://schemas.microsoft.com/office/drawing/2014/main" id="{2503CA6E-D5E1-4344-8215-0E0E1F68B38D}"/>
                </a:ext>
              </a:extLst>
            </p:cNvPr>
            <p:cNvSpPr>
              <a:spLocks/>
            </p:cNvSpPr>
            <p:nvPr/>
          </p:nvSpPr>
          <p:spPr bwMode="auto">
            <a:xfrm>
              <a:off x="2820" y="1135"/>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2">
              <a:extLst>
                <a:ext uri="{FF2B5EF4-FFF2-40B4-BE49-F238E27FC236}">
                  <a16:creationId xmlns:a16="http://schemas.microsoft.com/office/drawing/2014/main" id="{59733F3C-3CFE-48EE-86D5-ECBA45D70D4E}"/>
                </a:ext>
              </a:extLst>
            </p:cNvPr>
            <p:cNvSpPr>
              <a:spLocks/>
            </p:cNvSpPr>
            <p:nvPr/>
          </p:nvSpPr>
          <p:spPr bwMode="auto">
            <a:xfrm>
              <a:off x="2820" y="1007"/>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43">
              <a:extLst>
                <a:ext uri="{FF2B5EF4-FFF2-40B4-BE49-F238E27FC236}">
                  <a16:creationId xmlns:a16="http://schemas.microsoft.com/office/drawing/2014/main" id="{58E61DD2-E9FB-42B0-B90D-32FD984D4DA2}"/>
                </a:ext>
              </a:extLst>
            </p:cNvPr>
            <p:cNvSpPr>
              <a:spLocks noChangeArrowheads="1"/>
            </p:cNvSpPr>
            <p:nvPr/>
          </p:nvSpPr>
          <p:spPr bwMode="auto">
            <a:xfrm>
              <a:off x="2812" y="999"/>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44">
              <a:extLst>
                <a:ext uri="{FF2B5EF4-FFF2-40B4-BE49-F238E27FC236}">
                  <a16:creationId xmlns:a16="http://schemas.microsoft.com/office/drawing/2014/main" id="{2BAA71D8-80BB-4E20-BB8E-34B0505FC630}"/>
                </a:ext>
              </a:extLst>
            </p:cNvPr>
            <p:cNvSpPr>
              <a:spLocks noChangeArrowheads="1"/>
            </p:cNvSpPr>
            <p:nvPr/>
          </p:nvSpPr>
          <p:spPr bwMode="auto">
            <a:xfrm>
              <a:off x="2812" y="999"/>
              <a:ext cx="30" cy="9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7" name="serverless">
            <a:extLst>
              <a:ext uri="{FF2B5EF4-FFF2-40B4-BE49-F238E27FC236}">
                <a16:creationId xmlns:a16="http://schemas.microsoft.com/office/drawing/2014/main" id="{1740F33F-B866-42A5-93A3-455CFBC7FDE9}"/>
              </a:ext>
              <a:ext uri="{C183D7F6-B498-43B3-948B-1728B52AA6E4}">
                <adec:decorative xmlns:adec="http://schemas.microsoft.com/office/drawing/2017/decorative" val="1"/>
              </a:ext>
            </a:extLst>
          </p:cNvPr>
          <p:cNvGrpSpPr/>
          <p:nvPr/>
        </p:nvGrpSpPr>
        <p:grpSpPr>
          <a:xfrm>
            <a:off x="7130393" y="2813455"/>
            <a:ext cx="903170" cy="903166"/>
            <a:chOff x="2577128" y="2114551"/>
            <a:chExt cx="440844" cy="440842"/>
          </a:xfrm>
        </p:grpSpPr>
        <p:sp>
          <p:nvSpPr>
            <p:cNvPr id="128" name="Freeform: Shape 127">
              <a:extLst>
                <a:ext uri="{FF2B5EF4-FFF2-40B4-BE49-F238E27FC236}">
                  <a16:creationId xmlns:a16="http://schemas.microsoft.com/office/drawing/2014/main" id="{F1B6E97E-E70E-41D7-B5F0-837C1B240D4D}"/>
                </a:ext>
              </a:extLst>
            </p:cNvPr>
            <p:cNvSpPr/>
            <p:nvPr/>
          </p:nvSpPr>
          <p:spPr>
            <a:xfrm>
              <a:off x="2670597" y="2113272"/>
              <a:ext cx="254508" cy="436297"/>
            </a:xfrm>
            <a:custGeom>
              <a:avLst/>
              <a:gdLst>
                <a:gd name="connsiteX0" fmla="*/ 1616 w 254507"/>
                <a:gd name="connsiteY0" fmla="*/ 437913 h 436297"/>
                <a:gd name="connsiteX1" fmla="*/ 254013 w 254507"/>
                <a:gd name="connsiteY1" fmla="*/ 437913 h 436297"/>
                <a:gd name="connsiteX2" fmla="*/ 254013 w 254507"/>
                <a:gd name="connsiteY2" fmla="*/ 1616 h 436297"/>
                <a:gd name="connsiteX3" fmla="*/ 1616 w 254507"/>
                <a:gd name="connsiteY3" fmla="*/ 1616 h 436297"/>
                <a:gd name="connsiteX4" fmla="*/ 1616 w 254507"/>
                <a:gd name="connsiteY4" fmla="*/ 437913 h 436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7" h="436297">
                  <a:moveTo>
                    <a:pt x="1616" y="437913"/>
                  </a:moveTo>
                  <a:lnTo>
                    <a:pt x="254013" y="437913"/>
                  </a:lnTo>
                  <a:lnTo>
                    <a:pt x="254013" y="1616"/>
                  </a:lnTo>
                  <a:lnTo>
                    <a:pt x="1616" y="1616"/>
                  </a:lnTo>
                  <a:lnTo>
                    <a:pt x="1616" y="437913"/>
                  </a:lnTo>
                  <a:close/>
                </a:path>
              </a:pathLst>
            </a:custGeom>
            <a:solidFill>
              <a:schemeClr val="tx1"/>
            </a:solidFill>
            <a:ln w="4517"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E2B12EF-40E6-40FE-A0B0-1AB039238E27}"/>
                </a:ext>
              </a:extLst>
            </p:cNvPr>
            <p:cNvSpPr/>
            <p:nvPr/>
          </p:nvSpPr>
          <p:spPr>
            <a:xfrm>
              <a:off x="2716515" y="2157885"/>
              <a:ext cx="163612" cy="45448"/>
            </a:xfrm>
            <a:custGeom>
              <a:avLst/>
              <a:gdLst>
                <a:gd name="connsiteX0" fmla="*/ 1616 w 163612"/>
                <a:gd name="connsiteY0" fmla="*/ 47228 h 45447"/>
                <a:gd name="connsiteX1" fmla="*/ 162177 w 163612"/>
                <a:gd name="connsiteY1" fmla="*/ 47228 h 45447"/>
                <a:gd name="connsiteX2" fmla="*/ 162177 w 163612"/>
                <a:gd name="connsiteY2" fmla="*/ 1616 h 45447"/>
                <a:gd name="connsiteX3" fmla="*/ 1616 w 163612"/>
                <a:gd name="connsiteY3" fmla="*/ 1616 h 45447"/>
                <a:gd name="connsiteX4" fmla="*/ 1616 w 163612"/>
                <a:gd name="connsiteY4" fmla="*/ 47228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228"/>
                  </a:moveTo>
                  <a:lnTo>
                    <a:pt x="162177" y="47228"/>
                  </a:lnTo>
                  <a:lnTo>
                    <a:pt x="162177" y="1616"/>
                  </a:lnTo>
                  <a:lnTo>
                    <a:pt x="1616" y="1616"/>
                  </a:lnTo>
                  <a:lnTo>
                    <a:pt x="1616" y="47228"/>
                  </a:lnTo>
                  <a:close/>
                </a:path>
              </a:pathLst>
            </a:custGeom>
            <a:solidFill>
              <a:srgbClr val="0078D4"/>
            </a:solidFill>
            <a:ln w="4517"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DFFFAE71-D480-4200-BBC6-9D011F260DEA}"/>
                </a:ext>
              </a:extLst>
            </p:cNvPr>
            <p:cNvSpPr/>
            <p:nvPr/>
          </p:nvSpPr>
          <p:spPr>
            <a:xfrm>
              <a:off x="2716515" y="245650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0078D4"/>
            </a:solidFill>
            <a:ln w="4517"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D57C0EEF-5AB5-45D7-9F28-3E61BB92A12F}"/>
                </a:ext>
              </a:extLst>
            </p:cNvPr>
            <p:cNvSpPr/>
            <p:nvPr/>
          </p:nvSpPr>
          <p:spPr>
            <a:xfrm>
              <a:off x="2716515" y="238808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0078D4"/>
            </a:solidFill>
            <a:ln w="4517"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2EE65798-0AF6-4EA7-A798-D90C01E4BE6A}"/>
                </a:ext>
              </a:extLst>
            </p:cNvPr>
            <p:cNvSpPr/>
            <p:nvPr/>
          </p:nvSpPr>
          <p:spPr>
            <a:xfrm>
              <a:off x="2716515" y="2253698"/>
              <a:ext cx="163612" cy="90895"/>
            </a:xfrm>
            <a:custGeom>
              <a:avLst/>
              <a:gdLst>
                <a:gd name="connsiteX0" fmla="*/ 142585 w 163612"/>
                <a:gd name="connsiteY0" fmla="*/ 51743 h 90895"/>
                <a:gd name="connsiteX1" fmla="*/ 137075 w 163612"/>
                <a:gd name="connsiteY1" fmla="*/ 51743 h 90895"/>
                <a:gd name="connsiteX2" fmla="*/ 106999 w 163612"/>
                <a:gd name="connsiteY2" fmla="*/ 21667 h 90895"/>
                <a:gd name="connsiteX3" fmla="*/ 99958 w 163612"/>
                <a:gd name="connsiteY3" fmla="*/ 22509 h 90895"/>
                <a:gd name="connsiteX4" fmla="*/ 61846 w 163612"/>
                <a:gd name="connsiteY4" fmla="*/ 1616 h 90895"/>
                <a:gd name="connsiteX5" fmla="*/ 16693 w 163612"/>
                <a:gd name="connsiteY5" fmla="*/ 46769 h 90895"/>
                <a:gd name="connsiteX6" fmla="*/ 16999 w 163612"/>
                <a:gd name="connsiteY6" fmla="*/ 52279 h 90895"/>
                <a:gd name="connsiteX7" fmla="*/ 1616 w 163612"/>
                <a:gd name="connsiteY7" fmla="*/ 71412 h 90895"/>
                <a:gd name="connsiteX8" fmla="*/ 1616 w 163612"/>
                <a:gd name="connsiteY8" fmla="*/ 72407 h 90895"/>
                <a:gd name="connsiteX9" fmla="*/ 21208 w 163612"/>
                <a:gd name="connsiteY9" fmla="*/ 91998 h 90895"/>
                <a:gd name="connsiteX10" fmla="*/ 142585 w 163612"/>
                <a:gd name="connsiteY10" fmla="*/ 91998 h 90895"/>
                <a:gd name="connsiteX11" fmla="*/ 162177 w 163612"/>
                <a:gd name="connsiteY11" fmla="*/ 72407 h 90895"/>
                <a:gd name="connsiteX12" fmla="*/ 162177 w 163612"/>
                <a:gd name="connsiteY12" fmla="*/ 71412 h 90895"/>
                <a:gd name="connsiteX13" fmla="*/ 142585 w 163612"/>
                <a:gd name="connsiteY13" fmla="*/ 51743 h 9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3612" h="90895">
                  <a:moveTo>
                    <a:pt x="142585" y="51743"/>
                  </a:moveTo>
                  <a:lnTo>
                    <a:pt x="137075" y="51743"/>
                  </a:lnTo>
                  <a:cubicBezTo>
                    <a:pt x="137075" y="35136"/>
                    <a:pt x="123606" y="21667"/>
                    <a:pt x="106999" y="21667"/>
                  </a:cubicBezTo>
                  <a:cubicBezTo>
                    <a:pt x="104550" y="21667"/>
                    <a:pt x="102177" y="21973"/>
                    <a:pt x="99958" y="22509"/>
                  </a:cubicBezTo>
                  <a:cubicBezTo>
                    <a:pt x="91922" y="9958"/>
                    <a:pt x="77917" y="1616"/>
                    <a:pt x="61846" y="1616"/>
                  </a:cubicBezTo>
                  <a:cubicBezTo>
                    <a:pt x="36897" y="1616"/>
                    <a:pt x="16693" y="21820"/>
                    <a:pt x="16693" y="46769"/>
                  </a:cubicBezTo>
                  <a:cubicBezTo>
                    <a:pt x="16693" y="48606"/>
                    <a:pt x="16846" y="50442"/>
                    <a:pt x="16999" y="52279"/>
                  </a:cubicBezTo>
                  <a:cubicBezTo>
                    <a:pt x="8198" y="54193"/>
                    <a:pt x="1616" y="61998"/>
                    <a:pt x="1616" y="71412"/>
                  </a:cubicBezTo>
                  <a:lnTo>
                    <a:pt x="1616" y="72407"/>
                  </a:lnTo>
                  <a:cubicBezTo>
                    <a:pt x="1616" y="83197"/>
                    <a:pt x="10417" y="91998"/>
                    <a:pt x="21208" y="91998"/>
                  </a:cubicBezTo>
                  <a:lnTo>
                    <a:pt x="142585" y="91998"/>
                  </a:lnTo>
                  <a:cubicBezTo>
                    <a:pt x="153376" y="91998"/>
                    <a:pt x="162177" y="83197"/>
                    <a:pt x="162177" y="72407"/>
                  </a:cubicBezTo>
                  <a:lnTo>
                    <a:pt x="162177" y="71412"/>
                  </a:lnTo>
                  <a:cubicBezTo>
                    <a:pt x="162177" y="60468"/>
                    <a:pt x="153376" y="51743"/>
                    <a:pt x="142585" y="51743"/>
                  </a:cubicBezTo>
                  <a:close/>
                </a:path>
              </a:pathLst>
            </a:custGeom>
            <a:solidFill>
              <a:srgbClr val="FFFFFF"/>
            </a:solidFill>
            <a:ln w="4517" cap="flat">
              <a:noFill/>
              <a:prstDash val="solid"/>
              <a:miter/>
            </a:ln>
          </p:spPr>
          <p:txBody>
            <a:bodyPr rtlCol="0" anchor="ctr"/>
            <a:lstStyle/>
            <a:p>
              <a:endParaRPr lang="en-US"/>
            </a:p>
          </p:txBody>
        </p:sp>
      </p:grpSp>
      <p:grpSp>
        <p:nvGrpSpPr>
          <p:cNvPr id="151" name="data 4">
            <a:extLst>
              <a:ext uri="{FF2B5EF4-FFF2-40B4-BE49-F238E27FC236}">
                <a16:creationId xmlns:a16="http://schemas.microsoft.com/office/drawing/2014/main" id="{156CA544-3C92-4F8E-B943-BBDD0989D28E}"/>
              </a:ext>
              <a:ext uri="{C183D7F6-B498-43B3-948B-1728B52AA6E4}">
                <adec:decorative xmlns:adec="http://schemas.microsoft.com/office/drawing/2017/decorative" val="1"/>
              </a:ext>
            </a:extLst>
          </p:cNvPr>
          <p:cNvGrpSpPr/>
          <p:nvPr/>
        </p:nvGrpSpPr>
        <p:grpSpPr>
          <a:xfrm>
            <a:off x="9979735" y="2897831"/>
            <a:ext cx="815476" cy="863262"/>
            <a:chOff x="2634513" y="3079730"/>
            <a:chExt cx="351636" cy="372246"/>
          </a:xfrm>
        </p:grpSpPr>
        <p:sp>
          <p:nvSpPr>
            <p:cNvPr id="152" name="Freeform: Shape 151">
              <a:extLst>
                <a:ext uri="{FF2B5EF4-FFF2-40B4-BE49-F238E27FC236}">
                  <a16:creationId xmlns:a16="http://schemas.microsoft.com/office/drawing/2014/main" id="{1BEA6650-42A3-4217-8913-073F5CC22E6C}"/>
                </a:ext>
              </a:extLst>
            </p:cNvPr>
            <p:cNvSpPr/>
            <p:nvPr/>
          </p:nvSpPr>
          <p:spPr>
            <a:xfrm>
              <a:off x="2947497" y="3371850"/>
              <a:ext cx="38652" cy="77303"/>
            </a:xfrm>
            <a:custGeom>
              <a:avLst/>
              <a:gdLst>
                <a:gd name="connsiteX0" fmla="*/ 1166 w 38651"/>
                <a:gd name="connsiteY0" fmla="*/ 79769 h 77302"/>
                <a:gd name="connsiteX1" fmla="*/ 39946 w 38651"/>
                <a:gd name="connsiteY1" fmla="*/ 79769 h 77302"/>
                <a:gd name="connsiteX2" fmla="*/ 39946 w 38651"/>
                <a:gd name="connsiteY2" fmla="*/ 1166 h 77302"/>
                <a:gd name="connsiteX3" fmla="*/ 1166 w 38651"/>
                <a:gd name="connsiteY3" fmla="*/ 1166 h 77302"/>
                <a:gd name="connsiteX4" fmla="*/ 1166 w 38651"/>
                <a:gd name="connsiteY4" fmla="*/ 79769 h 7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77302">
                  <a:moveTo>
                    <a:pt x="1166" y="79769"/>
                  </a:moveTo>
                  <a:lnTo>
                    <a:pt x="39946" y="79769"/>
                  </a:lnTo>
                  <a:lnTo>
                    <a:pt x="39946" y="1166"/>
                  </a:lnTo>
                  <a:lnTo>
                    <a:pt x="1166" y="1166"/>
                  </a:lnTo>
                  <a:lnTo>
                    <a:pt x="1166" y="79769"/>
                  </a:lnTo>
                  <a:close/>
                </a:path>
              </a:pathLst>
            </a:custGeom>
            <a:solidFill>
              <a:srgbClr val="0078D4"/>
            </a:solidFill>
            <a:ln w="383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1CA15DA7-2F58-4CAF-A920-BF5D30FA8A3D}"/>
                </a:ext>
              </a:extLst>
            </p:cNvPr>
            <p:cNvSpPr/>
            <p:nvPr/>
          </p:nvSpPr>
          <p:spPr>
            <a:xfrm>
              <a:off x="2868955" y="3333395"/>
              <a:ext cx="38652" cy="115954"/>
            </a:xfrm>
            <a:custGeom>
              <a:avLst/>
              <a:gdLst>
                <a:gd name="connsiteX0" fmla="*/ 1166 w 38651"/>
                <a:gd name="connsiteY0" fmla="*/ 118223 h 115954"/>
                <a:gd name="connsiteX1" fmla="*/ 39946 w 38651"/>
                <a:gd name="connsiteY1" fmla="*/ 118223 h 115954"/>
                <a:gd name="connsiteX2" fmla="*/ 39946 w 38651"/>
                <a:gd name="connsiteY2" fmla="*/ 1166 h 115954"/>
                <a:gd name="connsiteX3" fmla="*/ 1166 w 38651"/>
                <a:gd name="connsiteY3" fmla="*/ 1166 h 115954"/>
                <a:gd name="connsiteX4" fmla="*/ 1166 w 38651"/>
                <a:gd name="connsiteY4" fmla="*/ 118223 h 1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15954">
                  <a:moveTo>
                    <a:pt x="1166" y="118223"/>
                  </a:moveTo>
                  <a:lnTo>
                    <a:pt x="39946" y="118223"/>
                  </a:lnTo>
                  <a:lnTo>
                    <a:pt x="39946" y="1166"/>
                  </a:lnTo>
                  <a:lnTo>
                    <a:pt x="1166" y="1166"/>
                  </a:lnTo>
                  <a:lnTo>
                    <a:pt x="1166" y="118223"/>
                  </a:lnTo>
                  <a:close/>
                </a:path>
              </a:pathLst>
            </a:custGeom>
            <a:solidFill>
              <a:srgbClr val="0078D4"/>
            </a:solidFill>
            <a:ln w="383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7332AE5F-4B41-4072-806D-8315606BF153}"/>
                </a:ext>
              </a:extLst>
            </p:cNvPr>
            <p:cNvSpPr/>
            <p:nvPr/>
          </p:nvSpPr>
          <p:spPr>
            <a:xfrm>
              <a:off x="2713119" y="3157093"/>
              <a:ext cx="38652" cy="293750"/>
            </a:xfrm>
            <a:custGeom>
              <a:avLst/>
              <a:gdLst>
                <a:gd name="connsiteX0" fmla="*/ 1166 w 38651"/>
                <a:gd name="connsiteY0" fmla="*/ 294527 h 293750"/>
                <a:gd name="connsiteX1" fmla="*/ 39946 w 38651"/>
                <a:gd name="connsiteY1" fmla="*/ 294527 h 293750"/>
                <a:gd name="connsiteX2" fmla="*/ 39946 w 38651"/>
                <a:gd name="connsiteY2" fmla="*/ 1166 h 293750"/>
                <a:gd name="connsiteX3" fmla="*/ 1166 w 38651"/>
                <a:gd name="connsiteY3" fmla="*/ 1166 h 293750"/>
                <a:gd name="connsiteX4" fmla="*/ 1166 w 38651"/>
                <a:gd name="connsiteY4" fmla="*/ 294527 h 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293750">
                  <a:moveTo>
                    <a:pt x="1166" y="294527"/>
                  </a:moveTo>
                  <a:lnTo>
                    <a:pt x="39946" y="294527"/>
                  </a:lnTo>
                  <a:lnTo>
                    <a:pt x="39946" y="1166"/>
                  </a:lnTo>
                  <a:lnTo>
                    <a:pt x="1166" y="1166"/>
                  </a:lnTo>
                  <a:lnTo>
                    <a:pt x="1166" y="294527"/>
                  </a:lnTo>
                  <a:close/>
                </a:path>
              </a:pathLst>
            </a:custGeom>
            <a:solidFill>
              <a:srgbClr val="0078D4"/>
            </a:solidFill>
            <a:ln w="383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64577F6-628C-428A-9438-CACBE73B72B1}"/>
                </a:ext>
              </a:extLst>
            </p:cNvPr>
            <p:cNvSpPr/>
            <p:nvPr/>
          </p:nvSpPr>
          <p:spPr>
            <a:xfrm>
              <a:off x="2791720" y="3254854"/>
              <a:ext cx="38652" cy="197122"/>
            </a:xfrm>
            <a:custGeom>
              <a:avLst/>
              <a:gdLst>
                <a:gd name="connsiteX0" fmla="*/ 1166 w 38651"/>
                <a:gd name="connsiteY0" fmla="*/ 196762 h 197121"/>
                <a:gd name="connsiteX1" fmla="*/ 39946 w 38651"/>
                <a:gd name="connsiteY1" fmla="*/ 196762 h 197121"/>
                <a:gd name="connsiteX2" fmla="*/ 39946 w 38651"/>
                <a:gd name="connsiteY2" fmla="*/ 1166 h 197121"/>
                <a:gd name="connsiteX3" fmla="*/ 1166 w 38651"/>
                <a:gd name="connsiteY3" fmla="*/ 1166 h 197121"/>
                <a:gd name="connsiteX4" fmla="*/ 1166 w 38651"/>
                <a:gd name="connsiteY4" fmla="*/ 196762 h 19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97121">
                  <a:moveTo>
                    <a:pt x="1166" y="196762"/>
                  </a:moveTo>
                  <a:lnTo>
                    <a:pt x="39946" y="196762"/>
                  </a:lnTo>
                  <a:lnTo>
                    <a:pt x="39946" y="1166"/>
                  </a:lnTo>
                  <a:lnTo>
                    <a:pt x="1166" y="1166"/>
                  </a:lnTo>
                  <a:lnTo>
                    <a:pt x="1166" y="196762"/>
                  </a:lnTo>
                  <a:close/>
                </a:path>
              </a:pathLst>
            </a:custGeom>
            <a:solidFill>
              <a:srgbClr val="0078D4"/>
            </a:solidFill>
            <a:ln w="383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DBD72F3B-E63E-4736-9342-E658DD33C535}"/>
                </a:ext>
              </a:extLst>
            </p:cNvPr>
            <p:cNvSpPr/>
            <p:nvPr/>
          </p:nvSpPr>
          <p:spPr>
            <a:xfrm>
              <a:off x="2634513" y="3079730"/>
              <a:ext cx="38652" cy="371053"/>
            </a:xfrm>
            <a:custGeom>
              <a:avLst/>
              <a:gdLst>
                <a:gd name="connsiteX0" fmla="*/ 1166 w 38651"/>
                <a:gd name="connsiteY0" fmla="*/ 371893 h 371052"/>
                <a:gd name="connsiteX1" fmla="*/ 40142 w 38651"/>
                <a:gd name="connsiteY1" fmla="*/ 371893 h 371052"/>
                <a:gd name="connsiteX2" fmla="*/ 40142 w 38651"/>
                <a:gd name="connsiteY2" fmla="*/ 1166 h 371052"/>
                <a:gd name="connsiteX3" fmla="*/ 1166 w 38651"/>
                <a:gd name="connsiteY3" fmla="*/ 1166 h 371052"/>
                <a:gd name="connsiteX4" fmla="*/ 1166 w 38651"/>
                <a:gd name="connsiteY4" fmla="*/ 371893 h 371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371052">
                  <a:moveTo>
                    <a:pt x="1166" y="371893"/>
                  </a:moveTo>
                  <a:lnTo>
                    <a:pt x="40142" y="371893"/>
                  </a:lnTo>
                  <a:lnTo>
                    <a:pt x="40142" y="1166"/>
                  </a:lnTo>
                  <a:lnTo>
                    <a:pt x="1166" y="1166"/>
                  </a:lnTo>
                  <a:lnTo>
                    <a:pt x="1166" y="371893"/>
                  </a:lnTo>
                  <a:close/>
                </a:path>
              </a:pathLst>
            </a:custGeom>
            <a:solidFill>
              <a:srgbClr val="0078D4"/>
            </a:solidFill>
            <a:ln w="383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93FB5097-D59A-4846-8F26-A0C0700898B4}"/>
                </a:ext>
              </a:extLst>
            </p:cNvPr>
            <p:cNvSpPr/>
            <p:nvPr/>
          </p:nvSpPr>
          <p:spPr>
            <a:xfrm>
              <a:off x="2890399" y="3079730"/>
              <a:ext cx="88899" cy="177796"/>
            </a:xfrm>
            <a:custGeom>
              <a:avLst/>
              <a:gdLst>
                <a:gd name="connsiteX0" fmla="*/ 66148 w 88898"/>
                <a:gd name="connsiteY0" fmla="*/ 119136 h 177796"/>
                <a:gd name="connsiteX1" fmla="*/ 52721 w 88898"/>
                <a:gd name="connsiteY1" fmla="*/ 104145 h 177796"/>
                <a:gd name="connsiteX2" fmla="*/ 52721 w 88898"/>
                <a:gd name="connsiteY2" fmla="*/ 132562 h 177796"/>
                <a:gd name="connsiteX3" fmla="*/ 66148 w 88898"/>
                <a:gd name="connsiteY3" fmla="*/ 119136 h 177796"/>
                <a:gd name="connsiteX4" fmla="*/ 39034 w 88898"/>
                <a:gd name="connsiteY4" fmla="*/ 72404 h 177796"/>
                <a:gd name="connsiteX5" fmla="*/ 39034 w 88898"/>
                <a:gd name="connsiteY5" fmla="*/ 42683 h 177796"/>
                <a:gd name="connsiteX6" fmla="*/ 25998 w 88898"/>
                <a:gd name="connsiteY6" fmla="*/ 56305 h 177796"/>
                <a:gd name="connsiteX7" fmla="*/ 39034 w 88898"/>
                <a:gd name="connsiteY7" fmla="*/ 72404 h 177796"/>
                <a:gd name="connsiteX8" fmla="*/ 91110 w 88898"/>
                <a:gd name="connsiteY8" fmla="*/ 117832 h 177796"/>
                <a:gd name="connsiteX9" fmla="*/ 81334 w 88898"/>
                <a:gd name="connsiteY9" fmla="*/ 142861 h 177796"/>
                <a:gd name="connsiteX10" fmla="*/ 52786 w 88898"/>
                <a:gd name="connsiteY10" fmla="*/ 154462 h 177796"/>
                <a:gd name="connsiteX11" fmla="*/ 52786 w 88898"/>
                <a:gd name="connsiteY11" fmla="*/ 176752 h 177796"/>
                <a:gd name="connsiteX12" fmla="*/ 39099 w 88898"/>
                <a:gd name="connsiteY12" fmla="*/ 176752 h 177796"/>
                <a:gd name="connsiteX13" fmla="*/ 39099 w 88898"/>
                <a:gd name="connsiteY13" fmla="*/ 155048 h 177796"/>
                <a:gd name="connsiteX14" fmla="*/ 3642 w 88898"/>
                <a:gd name="connsiteY14" fmla="*/ 146445 h 177796"/>
                <a:gd name="connsiteX15" fmla="*/ 3642 w 88898"/>
                <a:gd name="connsiteY15" fmla="*/ 120439 h 177796"/>
                <a:gd name="connsiteX16" fmla="*/ 19806 w 88898"/>
                <a:gd name="connsiteY16" fmla="*/ 128456 h 177796"/>
                <a:gd name="connsiteX17" fmla="*/ 39099 w 88898"/>
                <a:gd name="connsiteY17" fmla="*/ 132889 h 177796"/>
                <a:gd name="connsiteX18" fmla="*/ 39099 w 88898"/>
                <a:gd name="connsiteY18" fmla="*/ 98735 h 177796"/>
                <a:gd name="connsiteX19" fmla="*/ 9769 w 88898"/>
                <a:gd name="connsiteY19" fmla="*/ 81920 h 177796"/>
                <a:gd name="connsiteX20" fmla="*/ 1166 w 88898"/>
                <a:gd name="connsiteY20" fmla="*/ 57869 h 177796"/>
                <a:gd name="connsiteX21" fmla="*/ 11790 w 88898"/>
                <a:gd name="connsiteY21" fmla="*/ 32711 h 177796"/>
                <a:gd name="connsiteX22" fmla="*/ 39164 w 88898"/>
                <a:gd name="connsiteY22" fmla="*/ 20784 h 177796"/>
                <a:gd name="connsiteX23" fmla="*/ 39164 w 88898"/>
                <a:gd name="connsiteY23" fmla="*/ 1166 h 177796"/>
                <a:gd name="connsiteX24" fmla="*/ 52852 w 88898"/>
                <a:gd name="connsiteY24" fmla="*/ 1166 h 177796"/>
                <a:gd name="connsiteX25" fmla="*/ 52852 w 88898"/>
                <a:gd name="connsiteY25" fmla="*/ 20393 h 177796"/>
                <a:gd name="connsiteX26" fmla="*/ 82377 w 88898"/>
                <a:gd name="connsiteY26" fmla="*/ 26780 h 177796"/>
                <a:gd name="connsiteX27" fmla="*/ 82377 w 88898"/>
                <a:gd name="connsiteY27" fmla="*/ 52069 h 177796"/>
                <a:gd name="connsiteX28" fmla="*/ 52852 w 88898"/>
                <a:gd name="connsiteY28" fmla="*/ 42292 h 177796"/>
                <a:gd name="connsiteX29" fmla="*/ 52852 w 88898"/>
                <a:gd name="connsiteY29" fmla="*/ 77814 h 177796"/>
                <a:gd name="connsiteX30" fmla="*/ 82377 w 88898"/>
                <a:gd name="connsiteY30" fmla="*/ 94694 h 177796"/>
                <a:gd name="connsiteX31" fmla="*/ 91110 w 88898"/>
                <a:gd name="connsiteY31" fmla="*/ 117832 h 17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898" h="177796">
                  <a:moveTo>
                    <a:pt x="66148" y="119136"/>
                  </a:moveTo>
                  <a:cubicBezTo>
                    <a:pt x="66148" y="113075"/>
                    <a:pt x="61650" y="108056"/>
                    <a:pt x="52721" y="104145"/>
                  </a:cubicBezTo>
                  <a:lnTo>
                    <a:pt x="52721" y="132562"/>
                  </a:lnTo>
                  <a:cubicBezTo>
                    <a:pt x="61716" y="131129"/>
                    <a:pt x="66148" y="126631"/>
                    <a:pt x="66148" y="119136"/>
                  </a:cubicBezTo>
                  <a:close/>
                  <a:moveTo>
                    <a:pt x="39034" y="72404"/>
                  </a:moveTo>
                  <a:lnTo>
                    <a:pt x="39034" y="42683"/>
                  </a:lnTo>
                  <a:cubicBezTo>
                    <a:pt x="30365" y="44247"/>
                    <a:pt x="25998" y="48745"/>
                    <a:pt x="25998" y="56305"/>
                  </a:cubicBezTo>
                  <a:cubicBezTo>
                    <a:pt x="25998" y="62888"/>
                    <a:pt x="30365" y="68233"/>
                    <a:pt x="39034" y="72404"/>
                  </a:cubicBezTo>
                  <a:close/>
                  <a:moveTo>
                    <a:pt x="91110" y="117832"/>
                  </a:moveTo>
                  <a:cubicBezTo>
                    <a:pt x="91110" y="128195"/>
                    <a:pt x="87852" y="136538"/>
                    <a:pt x="81334" y="142861"/>
                  </a:cubicBezTo>
                  <a:cubicBezTo>
                    <a:pt x="74816" y="149182"/>
                    <a:pt x="65300" y="153028"/>
                    <a:pt x="52786" y="154462"/>
                  </a:cubicBezTo>
                  <a:lnTo>
                    <a:pt x="52786" y="176752"/>
                  </a:lnTo>
                  <a:lnTo>
                    <a:pt x="39099" y="176752"/>
                  </a:lnTo>
                  <a:lnTo>
                    <a:pt x="39099" y="155048"/>
                  </a:lnTo>
                  <a:cubicBezTo>
                    <a:pt x="26194" y="154918"/>
                    <a:pt x="14397" y="152050"/>
                    <a:pt x="3642" y="146445"/>
                  </a:cubicBezTo>
                  <a:lnTo>
                    <a:pt x="3642" y="120439"/>
                  </a:lnTo>
                  <a:cubicBezTo>
                    <a:pt x="7032" y="123177"/>
                    <a:pt x="12441" y="125849"/>
                    <a:pt x="19806" y="128456"/>
                  </a:cubicBezTo>
                  <a:cubicBezTo>
                    <a:pt x="27237" y="131063"/>
                    <a:pt x="33624" y="132562"/>
                    <a:pt x="39099" y="132889"/>
                  </a:cubicBezTo>
                  <a:lnTo>
                    <a:pt x="39099" y="98735"/>
                  </a:lnTo>
                  <a:cubicBezTo>
                    <a:pt x="25281" y="93587"/>
                    <a:pt x="15505" y="87981"/>
                    <a:pt x="9769" y="81920"/>
                  </a:cubicBezTo>
                  <a:cubicBezTo>
                    <a:pt x="4033" y="75793"/>
                    <a:pt x="1166" y="67776"/>
                    <a:pt x="1166" y="57869"/>
                  </a:cubicBezTo>
                  <a:cubicBezTo>
                    <a:pt x="1166" y="47963"/>
                    <a:pt x="4685" y="39555"/>
                    <a:pt x="11790" y="32711"/>
                  </a:cubicBezTo>
                  <a:cubicBezTo>
                    <a:pt x="18829" y="25868"/>
                    <a:pt x="27954" y="21892"/>
                    <a:pt x="39164" y="20784"/>
                  </a:cubicBezTo>
                  <a:lnTo>
                    <a:pt x="39164" y="1166"/>
                  </a:lnTo>
                  <a:lnTo>
                    <a:pt x="52852" y="1166"/>
                  </a:lnTo>
                  <a:lnTo>
                    <a:pt x="52852" y="20393"/>
                  </a:lnTo>
                  <a:cubicBezTo>
                    <a:pt x="66017" y="21045"/>
                    <a:pt x="75859" y="23130"/>
                    <a:pt x="82377" y="26780"/>
                  </a:cubicBezTo>
                  <a:lnTo>
                    <a:pt x="82377" y="52069"/>
                  </a:lnTo>
                  <a:cubicBezTo>
                    <a:pt x="73708" y="46790"/>
                    <a:pt x="63866" y="43596"/>
                    <a:pt x="52852" y="42292"/>
                  </a:cubicBezTo>
                  <a:lnTo>
                    <a:pt x="52852" y="77814"/>
                  </a:lnTo>
                  <a:cubicBezTo>
                    <a:pt x="66669" y="82832"/>
                    <a:pt x="76511" y="88438"/>
                    <a:pt x="82377" y="94694"/>
                  </a:cubicBezTo>
                  <a:cubicBezTo>
                    <a:pt x="88178" y="101017"/>
                    <a:pt x="91110" y="108707"/>
                    <a:pt x="91110" y="117832"/>
                  </a:cubicBezTo>
                  <a:close/>
                </a:path>
              </a:pathLst>
            </a:custGeom>
            <a:solidFill>
              <a:schemeClr val="tx1"/>
            </a:solidFill>
            <a:ln w="3830" cap="flat">
              <a:noFill/>
              <a:prstDash val="solid"/>
              <a:miter/>
            </a:ln>
          </p:spPr>
          <p:txBody>
            <a:bodyPr rtlCol="0" anchor="ctr"/>
            <a:lstStyle/>
            <a:p>
              <a:endParaRPr lang="en-US"/>
            </a:p>
          </p:txBody>
        </p:sp>
      </p:grpSp>
      <p:sp>
        <p:nvSpPr>
          <p:cNvPr id="6" name="Rectangle 5">
            <a:extLst>
              <a:ext uri="{FF2B5EF4-FFF2-40B4-BE49-F238E27FC236}">
                <a16:creationId xmlns:a16="http://schemas.microsoft.com/office/drawing/2014/main" id="{4D524B65-B984-4FAE-A886-3186482829BD}"/>
              </a:ext>
            </a:extLst>
          </p:cNvPr>
          <p:cNvSpPr/>
          <p:nvPr/>
        </p:nvSpPr>
        <p:spPr>
          <a:xfrm>
            <a:off x="995491" y="1777027"/>
            <a:ext cx="1705056" cy="523220"/>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noFill/>
                </a:ln>
                <a:solidFill>
                  <a:schemeClr val="bg1"/>
                </a:solidFill>
                <a:effectLst/>
                <a:uLnTx/>
                <a:uFillTx/>
                <a:latin typeface="+mj-lt"/>
                <a:ea typeface="+mn-ea"/>
                <a:cs typeface="Segoe UI Semibold" panose="020B0702040204020203" pitchFamily="34" charset="0"/>
              </a:rPr>
              <a:t>Streamline app modernization</a:t>
            </a:r>
          </a:p>
        </p:txBody>
      </p:sp>
      <p:sp>
        <p:nvSpPr>
          <p:cNvPr id="19" name="TextBox 18">
            <a:extLst>
              <a:ext uri="{FF2B5EF4-FFF2-40B4-BE49-F238E27FC236}">
                <a16:creationId xmlns:a16="http://schemas.microsoft.com/office/drawing/2014/main" id="{0187D4BD-A5ED-42BD-92BC-61CD0A99AD28}"/>
              </a:ext>
            </a:extLst>
          </p:cNvPr>
          <p:cNvSpPr txBox="1"/>
          <p:nvPr/>
        </p:nvSpPr>
        <p:spPr>
          <a:xfrm>
            <a:off x="697964" y="4212252"/>
            <a:ext cx="2317984" cy="553998"/>
          </a:xfrm>
          <a:prstGeom prst="rect">
            <a:avLst/>
          </a:prstGeom>
          <a:noFill/>
        </p:spPr>
        <p:txBody>
          <a:bodyPr wrap="square" lIns="0" tIns="0" rIns="0" bIns="0" rtlCol="0">
            <a:spAutoFit/>
          </a:bodyPr>
          <a:lstStyle/>
          <a:p>
            <a:r>
              <a:rPr lang="en-US" sz="1200" dirty="0"/>
              <a:t>Accelerate app modernization with minimal code changes on the only cloud with evergreen SQL</a:t>
            </a:r>
          </a:p>
        </p:txBody>
      </p:sp>
      <p:sp>
        <p:nvSpPr>
          <p:cNvPr id="7" name="Rectangle 6">
            <a:extLst>
              <a:ext uri="{FF2B5EF4-FFF2-40B4-BE49-F238E27FC236}">
                <a16:creationId xmlns:a16="http://schemas.microsoft.com/office/drawing/2014/main" id="{80D278BB-7181-4DB9-B71F-5157CC850FFF}"/>
              </a:ext>
            </a:extLst>
          </p:cNvPr>
          <p:cNvSpPr/>
          <p:nvPr/>
        </p:nvSpPr>
        <p:spPr>
          <a:xfrm>
            <a:off x="3556501" y="1777027"/>
            <a:ext cx="2258567" cy="523220"/>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noFill/>
                </a:ln>
                <a:solidFill>
                  <a:schemeClr val="bg1"/>
                </a:solidFill>
                <a:effectLst/>
                <a:uLnTx/>
                <a:uFillTx/>
                <a:latin typeface="+mj-lt"/>
                <a:ea typeface="+mn-ea"/>
                <a:cs typeface="Segoe UI Semibold" panose="020B0702040204020203" pitchFamily="34" charset="0"/>
              </a:rPr>
              <a:t>Hyperscale demanding workloads</a:t>
            </a:r>
          </a:p>
        </p:txBody>
      </p:sp>
      <p:sp>
        <p:nvSpPr>
          <p:cNvPr id="22" name="TextBox 21">
            <a:extLst>
              <a:ext uri="{FF2B5EF4-FFF2-40B4-BE49-F238E27FC236}">
                <a16:creationId xmlns:a16="http://schemas.microsoft.com/office/drawing/2014/main" id="{BC4B1986-7465-4327-BD16-E3E4EC7BD9D5}"/>
              </a:ext>
            </a:extLst>
          </p:cNvPr>
          <p:cNvSpPr txBox="1"/>
          <p:nvPr/>
        </p:nvSpPr>
        <p:spPr>
          <a:xfrm>
            <a:off x="3520297" y="4212252"/>
            <a:ext cx="2258568" cy="553998"/>
          </a:xfrm>
          <a:prstGeom prst="rect">
            <a:avLst/>
          </a:prstGeom>
          <a:noFill/>
        </p:spPr>
        <p:txBody>
          <a:bodyPr wrap="square" lIns="0" tIns="0" rIns="0" bIns="0" rtlCol="0">
            <a:spAutoFit/>
          </a:bodyPr>
          <a:lstStyle/>
          <a:p>
            <a:r>
              <a:rPr lang="en-US" sz="1200" dirty="0"/>
              <a:t>Rapidly adapt to changing requirements with Hyperscale storage up to 100 TB</a:t>
            </a:r>
          </a:p>
        </p:txBody>
      </p:sp>
      <p:sp>
        <p:nvSpPr>
          <p:cNvPr id="73" name="Rectangle 72">
            <a:extLst>
              <a:ext uri="{FF2B5EF4-FFF2-40B4-BE49-F238E27FC236}">
                <a16:creationId xmlns:a16="http://schemas.microsoft.com/office/drawing/2014/main" id="{CAD8DFD0-E06B-452E-B660-661CA231B4CE}"/>
              </a:ext>
            </a:extLst>
          </p:cNvPr>
          <p:cNvSpPr/>
          <p:nvPr/>
        </p:nvSpPr>
        <p:spPr>
          <a:xfrm>
            <a:off x="6295590" y="1662727"/>
            <a:ext cx="2435559" cy="738664"/>
          </a:xfrm>
          <a:prstGeom prst="rect">
            <a:avLst/>
          </a:prstGeom>
          <a:noFill/>
          <a:ln w="10795" cap="flat" cmpd="sng" algn="ctr">
            <a:noFill/>
            <a:prstDash val="solid"/>
          </a:ln>
          <a:effectLst/>
        </p:spPr>
        <p:txBody>
          <a:bodyPr wrap="square" lIns="91440" tIns="45720" rIns="91440" bIns="45720" rtlCol="0" anchor="t" anchorCtr="0">
            <a:spAutoFit/>
          </a:bodyPr>
          <a:lstStyle/>
          <a:p>
            <a:pPr lvl="0" algn="ctr">
              <a:defRPr/>
            </a:pPr>
            <a:r>
              <a:rPr kumimoji="0" lang="en-US" sz="1400" i="0" u="none" strike="noStrike" kern="0" cap="none" spc="0" normalizeH="0" baseline="0" noProof="0" dirty="0">
                <a:ln>
                  <a:noFill/>
                </a:ln>
                <a:solidFill>
                  <a:schemeClr val="bg1"/>
                </a:solidFill>
                <a:effectLst/>
                <a:uLnTx/>
                <a:uFillTx/>
                <a:latin typeface="+mj-lt"/>
                <a:cs typeface="Segoe UI Semibold" panose="020B0702040204020203" pitchFamily="34" charset="0"/>
              </a:rPr>
              <a:t>Optimize price-performance with serverless compute</a:t>
            </a:r>
          </a:p>
        </p:txBody>
      </p:sp>
      <p:sp>
        <p:nvSpPr>
          <p:cNvPr id="74" name="TextBox 73">
            <a:extLst>
              <a:ext uri="{FF2B5EF4-FFF2-40B4-BE49-F238E27FC236}">
                <a16:creationId xmlns:a16="http://schemas.microsoft.com/office/drawing/2014/main" id="{AD51EE51-3952-4E0B-BC03-19CF653A20C9}"/>
              </a:ext>
            </a:extLst>
          </p:cNvPr>
          <p:cNvSpPr txBox="1"/>
          <p:nvPr/>
        </p:nvSpPr>
        <p:spPr>
          <a:xfrm>
            <a:off x="6366122" y="4212252"/>
            <a:ext cx="2258568" cy="738664"/>
          </a:xfrm>
          <a:prstGeom prst="rect">
            <a:avLst/>
          </a:prstGeom>
          <a:noFill/>
        </p:spPr>
        <p:txBody>
          <a:bodyPr wrap="square" lIns="0" tIns="0" rIns="0" bIns="0" rtlCol="0">
            <a:spAutoFit/>
          </a:bodyPr>
          <a:lstStyle/>
          <a:p>
            <a:r>
              <a:rPr lang="en-US" sz="1200" dirty="0"/>
              <a:t>Build modern apps your way with flexible compute options that include auto-scaling serverless. Pay only for what you use.</a:t>
            </a:r>
          </a:p>
        </p:txBody>
      </p:sp>
      <p:sp>
        <p:nvSpPr>
          <p:cNvPr id="121" name="Rectangle 120">
            <a:extLst>
              <a:ext uri="{FF2B5EF4-FFF2-40B4-BE49-F238E27FC236}">
                <a16:creationId xmlns:a16="http://schemas.microsoft.com/office/drawing/2014/main" id="{ED6A3C3D-A698-4B2A-888B-74F987930A31}"/>
              </a:ext>
            </a:extLst>
          </p:cNvPr>
          <p:cNvSpPr/>
          <p:nvPr/>
        </p:nvSpPr>
        <p:spPr>
          <a:xfrm>
            <a:off x="9126532" y="1777027"/>
            <a:ext cx="2435559" cy="523220"/>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schemeClr val="bg1"/>
                </a:solidFill>
                <a:latin typeface="+mj-lt"/>
                <a:cs typeface="Segoe UI Semibold" panose="020B0702040204020203" pitchFamily="34" charset="0"/>
              </a:rPr>
              <a:t>Save with the best total cost of ownership</a:t>
            </a:r>
            <a:endParaRPr kumimoji="0" lang="en-US" sz="1400" i="0" u="none" strike="noStrike" kern="0" cap="none" spc="0" normalizeH="0" baseline="0" noProof="0" dirty="0">
              <a:ln>
                <a:noFill/>
              </a:ln>
              <a:solidFill>
                <a:schemeClr val="bg1"/>
              </a:solidFill>
              <a:effectLst/>
              <a:uLnTx/>
              <a:uFillTx/>
              <a:latin typeface="+mj-lt"/>
              <a:cs typeface="Segoe UI Semibold" panose="020B0702040204020203" pitchFamily="34" charset="0"/>
            </a:endParaRPr>
          </a:p>
        </p:txBody>
      </p:sp>
      <p:sp>
        <p:nvSpPr>
          <p:cNvPr id="122" name="TextBox 121">
            <a:extLst>
              <a:ext uri="{FF2B5EF4-FFF2-40B4-BE49-F238E27FC236}">
                <a16:creationId xmlns:a16="http://schemas.microsoft.com/office/drawing/2014/main" id="{0398533C-7884-4B9C-97B9-8681DFF8A1F3}"/>
              </a:ext>
            </a:extLst>
          </p:cNvPr>
          <p:cNvSpPr txBox="1"/>
          <p:nvPr/>
        </p:nvSpPr>
        <p:spPr>
          <a:xfrm>
            <a:off x="9188455" y="4212252"/>
            <a:ext cx="2262390" cy="553998"/>
          </a:xfrm>
          <a:prstGeom prst="rect">
            <a:avLst/>
          </a:prstGeom>
          <a:noFill/>
        </p:spPr>
        <p:txBody>
          <a:bodyPr wrap="square" lIns="0" tIns="0" rIns="0" bIns="0" rtlCol="0">
            <a:spAutoFit/>
          </a:bodyPr>
          <a:lstStyle/>
          <a:p>
            <a:r>
              <a:rPr lang="en-US" sz="1200" kern="0" dirty="0">
                <a:cs typeface="Segoe UI" panose="020B0502040204020203" pitchFamily="34" charset="0"/>
              </a:rPr>
              <a:t>Meet mission critical requirements while costing up to 86% less than the competition</a:t>
            </a:r>
          </a:p>
        </p:txBody>
      </p:sp>
      <p:sp>
        <p:nvSpPr>
          <p:cNvPr id="9" name="Rectangle 8">
            <a:extLst>
              <a:ext uri="{FF2B5EF4-FFF2-40B4-BE49-F238E27FC236}">
                <a16:creationId xmlns:a16="http://schemas.microsoft.com/office/drawing/2014/main" id="{82FAC53F-6C1B-44AC-85D7-A12595C2FF13}"/>
              </a:ext>
            </a:extLst>
          </p:cNvPr>
          <p:cNvSpPr/>
          <p:nvPr/>
        </p:nvSpPr>
        <p:spPr>
          <a:xfrm>
            <a:off x="784189" y="5335005"/>
            <a:ext cx="2854330" cy="338554"/>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schemeClr val="bg1"/>
                </a:solidFill>
                <a:latin typeface="+mj-lt"/>
                <a:cs typeface="Segoe UI Semibold" panose="020B0702040204020203" pitchFamily="34" charset="0"/>
              </a:rPr>
              <a:t>Built-in AI</a:t>
            </a:r>
          </a:p>
        </p:txBody>
      </p:sp>
      <p:sp>
        <p:nvSpPr>
          <p:cNvPr id="21" name="TextBox 20">
            <a:extLst>
              <a:ext uri="{FF2B5EF4-FFF2-40B4-BE49-F238E27FC236}">
                <a16:creationId xmlns:a16="http://schemas.microsoft.com/office/drawing/2014/main" id="{E6570DC4-C250-4EBA-BA3F-D0F284AD548C}"/>
              </a:ext>
            </a:extLst>
          </p:cNvPr>
          <p:cNvSpPr txBox="1"/>
          <p:nvPr/>
        </p:nvSpPr>
        <p:spPr>
          <a:xfrm>
            <a:off x="1343832" y="5728626"/>
            <a:ext cx="1735045" cy="369332"/>
          </a:xfrm>
          <a:prstGeom prst="rect">
            <a:avLst/>
          </a:prstGeom>
          <a:noFill/>
        </p:spPr>
        <p:txBody>
          <a:bodyPr wrap="square" lIns="0" tIns="0" rIns="0" bIns="0" rtlCol="0">
            <a:spAutoFit/>
          </a:bodyPr>
          <a:lstStyle/>
          <a:p>
            <a:pPr algn="ctr"/>
            <a:r>
              <a:rPr lang="en-US" sz="1200"/>
              <a:t>Optimizes performance and durability for you</a:t>
            </a:r>
          </a:p>
        </p:txBody>
      </p:sp>
      <p:sp>
        <p:nvSpPr>
          <p:cNvPr id="125" name="Rectangle 124">
            <a:extLst>
              <a:ext uri="{FF2B5EF4-FFF2-40B4-BE49-F238E27FC236}">
                <a16:creationId xmlns:a16="http://schemas.microsoft.com/office/drawing/2014/main" id="{D05872BC-3E95-4E39-B7DD-555F7544FBAD}"/>
              </a:ext>
            </a:extLst>
          </p:cNvPr>
          <p:cNvSpPr/>
          <p:nvPr/>
        </p:nvSpPr>
        <p:spPr>
          <a:xfrm>
            <a:off x="4676596" y="5329482"/>
            <a:ext cx="2852928" cy="338554"/>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schemeClr val="bg1"/>
                </a:solidFill>
                <a:latin typeface="+mj-lt"/>
                <a:cs typeface="Segoe UI Semibold" panose="020B0702040204020203" pitchFamily="34" charset="0"/>
              </a:rPr>
              <a:t>Advanced data security</a:t>
            </a:r>
          </a:p>
        </p:txBody>
      </p:sp>
      <p:sp>
        <p:nvSpPr>
          <p:cNvPr id="23" name="TextBox 22">
            <a:extLst>
              <a:ext uri="{FF2B5EF4-FFF2-40B4-BE49-F238E27FC236}">
                <a16:creationId xmlns:a16="http://schemas.microsoft.com/office/drawing/2014/main" id="{30DF7730-09F5-40A0-9EC0-4823B9C67C83}"/>
              </a:ext>
            </a:extLst>
          </p:cNvPr>
          <p:cNvSpPr txBox="1"/>
          <p:nvPr/>
        </p:nvSpPr>
        <p:spPr>
          <a:xfrm>
            <a:off x="4917490" y="5728626"/>
            <a:ext cx="2357019" cy="553998"/>
          </a:xfrm>
          <a:prstGeom prst="rect">
            <a:avLst/>
          </a:prstGeom>
          <a:noFill/>
        </p:spPr>
        <p:txBody>
          <a:bodyPr wrap="square" lIns="0" tIns="0" rIns="0" bIns="0" rtlCol="0">
            <a:spAutoFit/>
          </a:bodyPr>
          <a:lstStyle/>
          <a:p>
            <a:pPr algn="ctr"/>
            <a:r>
              <a:rPr lang="en-US" sz="1200"/>
              <a:t>Secure your data with layers of protection, built-in controls and leading compliance</a:t>
            </a:r>
          </a:p>
        </p:txBody>
      </p:sp>
      <p:sp>
        <p:nvSpPr>
          <p:cNvPr id="126" name="Rectangle 125">
            <a:extLst>
              <a:ext uri="{FF2B5EF4-FFF2-40B4-BE49-F238E27FC236}">
                <a16:creationId xmlns:a16="http://schemas.microsoft.com/office/drawing/2014/main" id="{14AC4F5F-9FB6-49B9-9755-D170F3AA6015}"/>
              </a:ext>
            </a:extLst>
          </p:cNvPr>
          <p:cNvSpPr/>
          <p:nvPr/>
        </p:nvSpPr>
        <p:spPr>
          <a:xfrm>
            <a:off x="8438494" y="5336428"/>
            <a:ext cx="2852928" cy="338554"/>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schemeClr val="bg1"/>
                </a:solidFill>
                <a:latin typeface="+mj-lt"/>
                <a:cs typeface="Segoe UI Semibold" panose="020B0702040204020203" pitchFamily="34" charset="0"/>
              </a:rPr>
              <a:t>Always On reliability</a:t>
            </a:r>
          </a:p>
        </p:txBody>
      </p:sp>
      <p:sp>
        <p:nvSpPr>
          <p:cNvPr id="24" name="TextBox 23">
            <a:extLst>
              <a:ext uri="{FF2B5EF4-FFF2-40B4-BE49-F238E27FC236}">
                <a16:creationId xmlns:a16="http://schemas.microsoft.com/office/drawing/2014/main" id="{26B5A0D8-EF87-4BBC-8C1C-AE35BC302C1B}"/>
              </a:ext>
            </a:extLst>
          </p:cNvPr>
          <p:cNvSpPr txBox="1"/>
          <p:nvPr/>
        </p:nvSpPr>
        <p:spPr>
          <a:xfrm>
            <a:off x="8604549" y="5736065"/>
            <a:ext cx="2610495" cy="553998"/>
          </a:xfrm>
          <a:prstGeom prst="rect">
            <a:avLst/>
          </a:prstGeom>
          <a:noFill/>
        </p:spPr>
        <p:txBody>
          <a:bodyPr wrap="square" lIns="0" tIns="0" rIns="0" bIns="0" rtlCol="0">
            <a:spAutoFit/>
          </a:bodyPr>
          <a:lstStyle/>
          <a:p>
            <a:pPr algn="ctr"/>
            <a:r>
              <a:rPr lang="en-US" sz="1200"/>
              <a:t>Maximize uptime with built-in high availability and an industry-leading availability SLA up to 99.995%</a:t>
            </a:r>
          </a:p>
        </p:txBody>
      </p:sp>
    </p:spTree>
    <p:extLst>
      <p:ext uri="{BB962C8B-B14F-4D97-AF65-F5344CB8AC3E}">
        <p14:creationId xmlns:p14="http://schemas.microsoft.com/office/powerpoint/2010/main" val="1471082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FF4DF-55BD-422C-9FAD-3914C9918F6A}"/>
              </a:ext>
            </a:extLst>
          </p:cNvPr>
          <p:cNvSpPr>
            <a:spLocks noGrp="1"/>
          </p:cNvSpPr>
          <p:nvPr>
            <p:ph type="title"/>
          </p:nvPr>
        </p:nvSpPr>
        <p:spPr>
          <a:xfrm>
            <a:off x="588262" y="457200"/>
            <a:ext cx="11603737" cy="553998"/>
          </a:xfrm>
        </p:spPr>
        <p:txBody>
          <a:bodyPr/>
          <a:lstStyle/>
          <a:p>
            <a:r>
              <a:rPr lang="en-US" dirty="0"/>
              <a:t>Azure SQL</a:t>
            </a:r>
          </a:p>
        </p:txBody>
      </p:sp>
      <p:sp>
        <p:nvSpPr>
          <p:cNvPr id="62" name="TextBox 61">
            <a:extLst>
              <a:ext uri="{FF2B5EF4-FFF2-40B4-BE49-F238E27FC236}">
                <a16:creationId xmlns:a16="http://schemas.microsoft.com/office/drawing/2014/main" id="{A9DE422D-15B0-4D4D-A0DF-986CC498AB83}"/>
              </a:ext>
            </a:extLst>
          </p:cNvPr>
          <p:cNvSpPr txBox="1"/>
          <p:nvPr/>
        </p:nvSpPr>
        <p:spPr>
          <a:xfrm>
            <a:off x="388307" y="901566"/>
            <a:ext cx="939758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ln w="3175">
                  <a:noFill/>
                </a:ln>
                <a:solidFill>
                  <a:schemeClr val="accent1"/>
                </a:solidFill>
                <a:latin typeface="+mj-lt"/>
                <a:cs typeface="Segoe UI" pitchFamily="34" charset="0"/>
              </a:rPr>
              <a:t>SQL Server on Azure Virtual Machines</a:t>
            </a:r>
          </a:p>
        </p:txBody>
      </p:sp>
      <p:sp>
        <p:nvSpPr>
          <p:cNvPr id="44" name="Rounded Rectangle 43">
            <a:extLst>
              <a:ext uri="{FF2B5EF4-FFF2-40B4-BE49-F238E27FC236}">
                <a16:creationId xmlns:a16="http://schemas.microsoft.com/office/drawing/2014/main" id="{1176F24D-30C0-4C48-A853-9B64E63E3DD6}"/>
              </a:ext>
              <a:ext uri="{C183D7F6-B498-43B3-948B-1728B52AA6E4}">
                <adec:decorative xmlns:adec="http://schemas.microsoft.com/office/drawing/2017/decorative" val="1"/>
              </a:ext>
            </a:extLst>
          </p:cNvPr>
          <p:cNvSpPr/>
          <p:nvPr/>
        </p:nvSpPr>
        <p:spPr>
          <a:xfrm>
            <a:off x="3405116" y="1645915"/>
            <a:ext cx="2572824" cy="1061902"/>
          </a:xfrm>
          <a:prstGeom prst="roundRect">
            <a:avLst>
              <a:gd name="adj" fmla="val 114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DCEA2918-F059-5A49-85BC-42823E0A1980}"/>
              </a:ext>
              <a:ext uri="{C183D7F6-B498-43B3-948B-1728B52AA6E4}">
                <adec:decorative xmlns:adec="http://schemas.microsoft.com/office/drawing/2017/decorative" val="1"/>
              </a:ext>
            </a:extLst>
          </p:cNvPr>
          <p:cNvSpPr/>
          <p:nvPr/>
        </p:nvSpPr>
        <p:spPr>
          <a:xfrm>
            <a:off x="3405116" y="2449024"/>
            <a:ext cx="2572824" cy="2622431"/>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EBDB02AD-9DB5-684D-B833-8181893AA125}"/>
              </a:ext>
              <a:ext uri="{C183D7F6-B498-43B3-948B-1728B52AA6E4}">
                <adec:decorative xmlns:adec="http://schemas.microsoft.com/office/drawing/2017/decorative" val="1"/>
              </a:ext>
            </a:extLst>
          </p:cNvPr>
          <p:cNvSpPr/>
          <p:nvPr/>
        </p:nvSpPr>
        <p:spPr>
          <a:xfrm>
            <a:off x="6227831" y="1645915"/>
            <a:ext cx="2572824" cy="1061902"/>
          </a:xfrm>
          <a:prstGeom prst="roundRect">
            <a:avLst>
              <a:gd name="adj" fmla="val 114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DCBF13BF-D81B-CF49-9CFE-3B746930DB52}"/>
              </a:ext>
              <a:ext uri="{C183D7F6-B498-43B3-948B-1728B52AA6E4}">
                <adec:decorative xmlns:adec="http://schemas.microsoft.com/office/drawing/2017/decorative" val="1"/>
              </a:ext>
            </a:extLst>
          </p:cNvPr>
          <p:cNvSpPr/>
          <p:nvPr/>
        </p:nvSpPr>
        <p:spPr>
          <a:xfrm>
            <a:off x="6227831" y="2449024"/>
            <a:ext cx="2572824" cy="2622431"/>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6E6DB976-B8CD-074E-8481-04BF972B54B7}"/>
              </a:ext>
              <a:ext uri="{C183D7F6-B498-43B3-948B-1728B52AA6E4}">
                <adec:decorative xmlns:adec="http://schemas.microsoft.com/office/drawing/2017/decorative" val="1"/>
              </a:ext>
            </a:extLst>
          </p:cNvPr>
          <p:cNvSpPr/>
          <p:nvPr/>
        </p:nvSpPr>
        <p:spPr>
          <a:xfrm>
            <a:off x="9050547" y="1645915"/>
            <a:ext cx="2572824" cy="1061902"/>
          </a:xfrm>
          <a:prstGeom prst="roundRect">
            <a:avLst>
              <a:gd name="adj" fmla="val 114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a:extLst>
              <a:ext uri="{FF2B5EF4-FFF2-40B4-BE49-F238E27FC236}">
                <a16:creationId xmlns:a16="http://schemas.microsoft.com/office/drawing/2014/main" id="{6BB7AC62-0217-9A46-9455-0D2E160CEB3F}"/>
              </a:ext>
              <a:ext uri="{C183D7F6-B498-43B3-948B-1728B52AA6E4}">
                <adec:decorative xmlns:adec="http://schemas.microsoft.com/office/drawing/2017/decorative" val="1"/>
              </a:ext>
            </a:extLst>
          </p:cNvPr>
          <p:cNvSpPr/>
          <p:nvPr/>
        </p:nvSpPr>
        <p:spPr>
          <a:xfrm>
            <a:off x="9050547" y="2449024"/>
            <a:ext cx="2572824" cy="2622431"/>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545ABAA6-0384-8241-A760-265F281379EF}"/>
              </a:ext>
              <a:ext uri="{C183D7F6-B498-43B3-948B-1728B52AA6E4}">
                <adec:decorative xmlns:adec="http://schemas.microsoft.com/office/drawing/2017/decorative" val="1"/>
              </a:ext>
            </a:extLst>
          </p:cNvPr>
          <p:cNvSpPr/>
          <p:nvPr/>
        </p:nvSpPr>
        <p:spPr>
          <a:xfrm>
            <a:off x="582401" y="1645915"/>
            <a:ext cx="2572824" cy="1061902"/>
          </a:xfrm>
          <a:prstGeom prst="roundRect">
            <a:avLst>
              <a:gd name="adj" fmla="val 114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4AA1C5E6-4772-AE47-829D-6F320E212200}"/>
              </a:ext>
              <a:ext uri="{C183D7F6-B498-43B3-948B-1728B52AA6E4}">
                <adec:decorative xmlns:adec="http://schemas.microsoft.com/office/drawing/2017/decorative" val="1"/>
              </a:ext>
            </a:extLst>
          </p:cNvPr>
          <p:cNvSpPr/>
          <p:nvPr/>
        </p:nvSpPr>
        <p:spPr>
          <a:xfrm>
            <a:off x="582401" y="2449024"/>
            <a:ext cx="2572824" cy="2622431"/>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data 4">
            <a:extLst>
              <a:ext uri="{FF2B5EF4-FFF2-40B4-BE49-F238E27FC236}">
                <a16:creationId xmlns:a16="http://schemas.microsoft.com/office/drawing/2014/main" id="{7F8738ED-718D-45C6-AEE6-247D42E80B24}"/>
              </a:ext>
              <a:ext uri="{C183D7F6-B498-43B3-948B-1728B52AA6E4}">
                <adec:decorative xmlns:adec="http://schemas.microsoft.com/office/drawing/2017/decorative" val="1"/>
              </a:ext>
            </a:extLst>
          </p:cNvPr>
          <p:cNvGrpSpPr/>
          <p:nvPr/>
        </p:nvGrpSpPr>
        <p:grpSpPr>
          <a:xfrm>
            <a:off x="1351246" y="2985150"/>
            <a:ext cx="815476" cy="863262"/>
            <a:chOff x="2634513" y="3079730"/>
            <a:chExt cx="351636" cy="372246"/>
          </a:xfrm>
        </p:grpSpPr>
        <p:sp>
          <p:nvSpPr>
            <p:cNvPr id="65" name="Freeform: Shape 64">
              <a:extLst>
                <a:ext uri="{FF2B5EF4-FFF2-40B4-BE49-F238E27FC236}">
                  <a16:creationId xmlns:a16="http://schemas.microsoft.com/office/drawing/2014/main" id="{7B0760E5-0771-4F1B-B1A4-0345101A6EC6}"/>
                </a:ext>
              </a:extLst>
            </p:cNvPr>
            <p:cNvSpPr/>
            <p:nvPr/>
          </p:nvSpPr>
          <p:spPr>
            <a:xfrm>
              <a:off x="2947497" y="3371850"/>
              <a:ext cx="38652" cy="77303"/>
            </a:xfrm>
            <a:custGeom>
              <a:avLst/>
              <a:gdLst>
                <a:gd name="connsiteX0" fmla="*/ 1166 w 38651"/>
                <a:gd name="connsiteY0" fmla="*/ 79769 h 77302"/>
                <a:gd name="connsiteX1" fmla="*/ 39946 w 38651"/>
                <a:gd name="connsiteY1" fmla="*/ 79769 h 77302"/>
                <a:gd name="connsiteX2" fmla="*/ 39946 w 38651"/>
                <a:gd name="connsiteY2" fmla="*/ 1166 h 77302"/>
                <a:gd name="connsiteX3" fmla="*/ 1166 w 38651"/>
                <a:gd name="connsiteY3" fmla="*/ 1166 h 77302"/>
                <a:gd name="connsiteX4" fmla="*/ 1166 w 38651"/>
                <a:gd name="connsiteY4" fmla="*/ 79769 h 7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77302">
                  <a:moveTo>
                    <a:pt x="1166" y="79769"/>
                  </a:moveTo>
                  <a:lnTo>
                    <a:pt x="39946" y="79769"/>
                  </a:lnTo>
                  <a:lnTo>
                    <a:pt x="39946" y="1166"/>
                  </a:lnTo>
                  <a:lnTo>
                    <a:pt x="1166" y="1166"/>
                  </a:lnTo>
                  <a:lnTo>
                    <a:pt x="1166" y="79769"/>
                  </a:lnTo>
                  <a:close/>
                </a:path>
              </a:pathLst>
            </a:custGeom>
            <a:solidFill>
              <a:srgbClr val="0078D4"/>
            </a:solidFill>
            <a:ln w="38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611E3D99-F1C2-46DE-8A9A-103C46FF916C}"/>
                </a:ext>
              </a:extLst>
            </p:cNvPr>
            <p:cNvSpPr/>
            <p:nvPr/>
          </p:nvSpPr>
          <p:spPr>
            <a:xfrm>
              <a:off x="2868955" y="3333395"/>
              <a:ext cx="38652" cy="115954"/>
            </a:xfrm>
            <a:custGeom>
              <a:avLst/>
              <a:gdLst>
                <a:gd name="connsiteX0" fmla="*/ 1166 w 38651"/>
                <a:gd name="connsiteY0" fmla="*/ 118223 h 115954"/>
                <a:gd name="connsiteX1" fmla="*/ 39946 w 38651"/>
                <a:gd name="connsiteY1" fmla="*/ 118223 h 115954"/>
                <a:gd name="connsiteX2" fmla="*/ 39946 w 38651"/>
                <a:gd name="connsiteY2" fmla="*/ 1166 h 115954"/>
                <a:gd name="connsiteX3" fmla="*/ 1166 w 38651"/>
                <a:gd name="connsiteY3" fmla="*/ 1166 h 115954"/>
                <a:gd name="connsiteX4" fmla="*/ 1166 w 38651"/>
                <a:gd name="connsiteY4" fmla="*/ 118223 h 1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15954">
                  <a:moveTo>
                    <a:pt x="1166" y="118223"/>
                  </a:moveTo>
                  <a:lnTo>
                    <a:pt x="39946" y="118223"/>
                  </a:lnTo>
                  <a:lnTo>
                    <a:pt x="39946" y="1166"/>
                  </a:lnTo>
                  <a:lnTo>
                    <a:pt x="1166" y="1166"/>
                  </a:lnTo>
                  <a:lnTo>
                    <a:pt x="1166" y="118223"/>
                  </a:lnTo>
                  <a:close/>
                </a:path>
              </a:pathLst>
            </a:custGeom>
            <a:solidFill>
              <a:srgbClr val="0078D4"/>
            </a:solidFill>
            <a:ln w="3830"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4347AB0-4CBF-456A-9732-06E940DEA279}"/>
                </a:ext>
              </a:extLst>
            </p:cNvPr>
            <p:cNvSpPr/>
            <p:nvPr/>
          </p:nvSpPr>
          <p:spPr>
            <a:xfrm>
              <a:off x="2713119" y="3157093"/>
              <a:ext cx="38652" cy="293750"/>
            </a:xfrm>
            <a:custGeom>
              <a:avLst/>
              <a:gdLst>
                <a:gd name="connsiteX0" fmla="*/ 1166 w 38651"/>
                <a:gd name="connsiteY0" fmla="*/ 294527 h 293750"/>
                <a:gd name="connsiteX1" fmla="*/ 39946 w 38651"/>
                <a:gd name="connsiteY1" fmla="*/ 294527 h 293750"/>
                <a:gd name="connsiteX2" fmla="*/ 39946 w 38651"/>
                <a:gd name="connsiteY2" fmla="*/ 1166 h 293750"/>
                <a:gd name="connsiteX3" fmla="*/ 1166 w 38651"/>
                <a:gd name="connsiteY3" fmla="*/ 1166 h 293750"/>
                <a:gd name="connsiteX4" fmla="*/ 1166 w 38651"/>
                <a:gd name="connsiteY4" fmla="*/ 294527 h 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293750">
                  <a:moveTo>
                    <a:pt x="1166" y="294527"/>
                  </a:moveTo>
                  <a:lnTo>
                    <a:pt x="39946" y="294527"/>
                  </a:lnTo>
                  <a:lnTo>
                    <a:pt x="39946" y="1166"/>
                  </a:lnTo>
                  <a:lnTo>
                    <a:pt x="1166" y="1166"/>
                  </a:lnTo>
                  <a:lnTo>
                    <a:pt x="1166" y="294527"/>
                  </a:lnTo>
                  <a:close/>
                </a:path>
              </a:pathLst>
            </a:custGeom>
            <a:solidFill>
              <a:srgbClr val="0078D4"/>
            </a:solidFill>
            <a:ln w="383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D84342F5-EFA8-4DEA-9DBF-9FFF9402888A}"/>
                </a:ext>
              </a:extLst>
            </p:cNvPr>
            <p:cNvSpPr/>
            <p:nvPr/>
          </p:nvSpPr>
          <p:spPr>
            <a:xfrm>
              <a:off x="2791720" y="3254854"/>
              <a:ext cx="38652" cy="197122"/>
            </a:xfrm>
            <a:custGeom>
              <a:avLst/>
              <a:gdLst>
                <a:gd name="connsiteX0" fmla="*/ 1166 w 38651"/>
                <a:gd name="connsiteY0" fmla="*/ 196762 h 197121"/>
                <a:gd name="connsiteX1" fmla="*/ 39946 w 38651"/>
                <a:gd name="connsiteY1" fmla="*/ 196762 h 197121"/>
                <a:gd name="connsiteX2" fmla="*/ 39946 w 38651"/>
                <a:gd name="connsiteY2" fmla="*/ 1166 h 197121"/>
                <a:gd name="connsiteX3" fmla="*/ 1166 w 38651"/>
                <a:gd name="connsiteY3" fmla="*/ 1166 h 197121"/>
                <a:gd name="connsiteX4" fmla="*/ 1166 w 38651"/>
                <a:gd name="connsiteY4" fmla="*/ 196762 h 19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97121">
                  <a:moveTo>
                    <a:pt x="1166" y="196762"/>
                  </a:moveTo>
                  <a:lnTo>
                    <a:pt x="39946" y="196762"/>
                  </a:lnTo>
                  <a:lnTo>
                    <a:pt x="39946" y="1166"/>
                  </a:lnTo>
                  <a:lnTo>
                    <a:pt x="1166" y="1166"/>
                  </a:lnTo>
                  <a:lnTo>
                    <a:pt x="1166" y="196762"/>
                  </a:lnTo>
                  <a:close/>
                </a:path>
              </a:pathLst>
            </a:custGeom>
            <a:solidFill>
              <a:srgbClr val="0078D4"/>
            </a:solidFill>
            <a:ln w="383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204184B-6AC8-4DD3-B161-1958CED13406}"/>
                </a:ext>
              </a:extLst>
            </p:cNvPr>
            <p:cNvSpPr/>
            <p:nvPr/>
          </p:nvSpPr>
          <p:spPr>
            <a:xfrm>
              <a:off x="2634513" y="3079730"/>
              <a:ext cx="38652" cy="371053"/>
            </a:xfrm>
            <a:custGeom>
              <a:avLst/>
              <a:gdLst>
                <a:gd name="connsiteX0" fmla="*/ 1166 w 38651"/>
                <a:gd name="connsiteY0" fmla="*/ 371893 h 371052"/>
                <a:gd name="connsiteX1" fmla="*/ 40142 w 38651"/>
                <a:gd name="connsiteY1" fmla="*/ 371893 h 371052"/>
                <a:gd name="connsiteX2" fmla="*/ 40142 w 38651"/>
                <a:gd name="connsiteY2" fmla="*/ 1166 h 371052"/>
                <a:gd name="connsiteX3" fmla="*/ 1166 w 38651"/>
                <a:gd name="connsiteY3" fmla="*/ 1166 h 371052"/>
                <a:gd name="connsiteX4" fmla="*/ 1166 w 38651"/>
                <a:gd name="connsiteY4" fmla="*/ 371893 h 371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371052">
                  <a:moveTo>
                    <a:pt x="1166" y="371893"/>
                  </a:moveTo>
                  <a:lnTo>
                    <a:pt x="40142" y="371893"/>
                  </a:lnTo>
                  <a:lnTo>
                    <a:pt x="40142" y="1166"/>
                  </a:lnTo>
                  <a:lnTo>
                    <a:pt x="1166" y="1166"/>
                  </a:lnTo>
                  <a:lnTo>
                    <a:pt x="1166" y="371893"/>
                  </a:lnTo>
                  <a:close/>
                </a:path>
              </a:pathLst>
            </a:custGeom>
            <a:solidFill>
              <a:srgbClr val="0078D4"/>
            </a:solidFill>
            <a:ln w="383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EE3E996-2244-4D5D-ABF2-EEC0EC3172D9}"/>
                </a:ext>
              </a:extLst>
            </p:cNvPr>
            <p:cNvSpPr/>
            <p:nvPr/>
          </p:nvSpPr>
          <p:spPr>
            <a:xfrm>
              <a:off x="2890399" y="3079730"/>
              <a:ext cx="88899" cy="177796"/>
            </a:xfrm>
            <a:custGeom>
              <a:avLst/>
              <a:gdLst>
                <a:gd name="connsiteX0" fmla="*/ 66148 w 88898"/>
                <a:gd name="connsiteY0" fmla="*/ 119136 h 177796"/>
                <a:gd name="connsiteX1" fmla="*/ 52721 w 88898"/>
                <a:gd name="connsiteY1" fmla="*/ 104145 h 177796"/>
                <a:gd name="connsiteX2" fmla="*/ 52721 w 88898"/>
                <a:gd name="connsiteY2" fmla="*/ 132562 h 177796"/>
                <a:gd name="connsiteX3" fmla="*/ 66148 w 88898"/>
                <a:gd name="connsiteY3" fmla="*/ 119136 h 177796"/>
                <a:gd name="connsiteX4" fmla="*/ 39034 w 88898"/>
                <a:gd name="connsiteY4" fmla="*/ 72404 h 177796"/>
                <a:gd name="connsiteX5" fmla="*/ 39034 w 88898"/>
                <a:gd name="connsiteY5" fmla="*/ 42683 h 177796"/>
                <a:gd name="connsiteX6" fmla="*/ 25998 w 88898"/>
                <a:gd name="connsiteY6" fmla="*/ 56305 h 177796"/>
                <a:gd name="connsiteX7" fmla="*/ 39034 w 88898"/>
                <a:gd name="connsiteY7" fmla="*/ 72404 h 177796"/>
                <a:gd name="connsiteX8" fmla="*/ 91110 w 88898"/>
                <a:gd name="connsiteY8" fmla="*/ 117832 h 177796"/>
                <a:gd name="connsiteX9" fmla="*/ 81334 w 88898"/>
                <a:gd name="connsiteY9" fmla="*/ 142861 h 177796"/>
                <a:gd name="connsiteX10" fmla="*/ 52786 w 88898"/>
                <a:gd name="connsiteY10" fmla="*/ 154462 h 177796"/>
                <a:gd name="connsiteX11" fmla="*/ 52786 w 88898"/>
                <a:gd name="connsiteY11" fmla="*/ 176752 h 177796"/>
                <a:gd name="connsiteX12" fmla="*/ 39099 w 88898"/>
                <a:gd name="connsiteY12" fmla="*/ 176752 h 177796"/>
                <a:gd name="connsiteX13" fmla="*/ 39099 w 88898"/>
                <a:gd name="connsiteY13" fmla="*/ 155048 h 177796"/>
                <a:gd name="connsiteX14" fmla="*/ 3642 w 88898"/>
                <a:gd name="connsiteY14" fmla="*/ 146445 h 177796"/>
                <a:gd name="connsiteX15" fmla="*/ 3642 w 88898"/>
                <a:gd name="connsiteY15" fmla="*/ 120439 h 177796"/>
                <a:gd name="connsiteX16" fmla="*/ 19806 w 88898"/>
                <a:gd name="connsiteY16" fmla="*/ 128456 h 177796"/>
                <a:gd name="connsiteX17" fmla="*/ 39099 w 88898"/>
                <a:gd name="connsiteY17" fmla="*/ 132889 h 177796"/>
                <a:gd name="connsiteX18" fmla="*/ 39099 w 88898"/>
                <a:gd name="connsiteY18" fmla="*/ 98735 h 177796"/>
                <a:gd name="connsiteX19" fmla="*/ 9769 w 88898"/>
                <a:gd name="connsiteY19" fmla="*/ 81920 h 177796"/>
                <a:gd name="connsiteX20" fmla="*/ 1166 w 88898"/>
                <a:gd name="connsiteY20" fmla="*/ 57869 h 177796"/>
                <a:gd name="connsiteX21" fmla="*/ 11790 w 88898"/>
                <a:gd name="connsiteY21" fmla="*/ 32711 h 177796"/>
                <a:gd name="connsiteX22" fmla="*/ 39164 w 88898"/>
                <a:gd name="connsiteY22" fmla="*/ 20784 h 177796"/>
                <a:gd name="connsiteX23" fmla="*/ 39164 w 88898"/>
                <a:gd name="connsiteY23" fmla="*/ 1166 h 177796"/>
                <a:gd name="connsiteX24" fmla="*/ 52852 w 88898"/>
                <a:gd name="connsiteY24" fmla="*/ 1166 h 177796"/>
                <a:gd name="connsiteX25" fmla="*/ 52852 w 88898"/>
                <a:gd name="connsiteY25" fmla="*/ 20393 h 177796"/>
                <a:gd name="connsiteX26" fmla="*/ 82377 w 88898"/>
                <a:gd name="connsiteY26" fmla="*/ 26780 h 177796"/>
                <a:gd name="connsiteX27" fmla="*/ 82377 w 88898"/>
                <a:gd name="connsiteY27" fmla="*/ 52069 h 177796"/>
                <a:gd name="connsiteX28" fmla="*/ 52852 w 88898"/>
                <a:gd name="connsiteY28" fmla="*/ 42292 h 177796"/>
                <a:gd name="connsiteX29" fmla="*/ 52852 w 88898"/>
                <a:gd name="connsiteY29" fmla="*/ 77814 h 177796"/>
                <a:gd name="connsiteX30" fmla="*/ 82377 w 88898"/>
                <a:gd name="connsiteY30" fmla="*/ 94694 h 177796"/>
                <a:gd name="connsiteX31" fmla="*/ 91110 w 88898"/>
                <a:gd name="connsiteY31" fmla="*/ 117832 h 17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898" h="177796">
                  <a:moveTo>
                    <a:pt x="66148" y="119136"/>
                  </a:moveTo>
                  <a:cubicBezTo>
                    <a:pt x="66148" y="113075"/>
                    <a:pt x="61650" y="108056"/>
                    <a:pt x="52721" y="104145"/>
                  </a:cubicBezTo>
                  <a:lnTo>
                    <a:pt x="52721" y="132562"/>
                  </a:lnTo>
                  <a:cubicBezTo>
                    <a:pt x="61716" y="131129"/>
                    <a:pt x="66148" y="126631"/>
                    <a:pt x="66148" y="119136"/>
                  </a:cubicBezTo>
                  <a:close/>
                  <a:moveTo>
                    <a:pt x="39034" y="72404"/>
                  </a:moveTo>
                  <a:lnTo>
                    <a:pt x="39034" y="42683"/>
                  </a:lnTo>
                  <a:cubicBezTo>
                    <a:pt x="30365" y="44247"/>
                    <a:pt x="25998" y="48745"/>
                    <a:pt x="25998" y="56305"/>
                  </a:cubicBezTo>
                  <a:cubicBezTo>
                    <a:pt x="25998" y="62888"/>
                    <a:pt x="30365" y="68233"/>
                    <a:pt x="39034" y="72404"/>
                  </a:cubicBezTo>
                  <a:close/>
                  <a:moveTo>
                    <a:pt x="91110" y="117832"/>
                  </a:moveTo>
                  <a:cubicBezTo>
                    <a:pt x="91110" y="128195"/>
                    <a:pt x="87852" y="136538"/>
                    <a:pt x="81334" y="142861"/>
                  </a:cubicBezTo>
                  <a:cubicBezTo>
                    <a:pt x="74816" y="149182"/>
                    <a:pt x="65300" y="153028"/>
                    <a:pt x="52786" y="154462"/>
                  </a:cubicBezTo>
                  <a:lnTo>
                    <a:pt x="52786" y="176752"/>
                  </a:lnTo>
                  <a:lnTo>
                    <a:pt x="39099" y="176752"/>
                  </a:lnTo>
                  <a:lnTo>
                    <a:pt x="39099" y="155048"/>
                  </a:lnTo>
                  <a:cubicBezTo>
                    <a:pt x="26194" y="154918"/>
                    <a:pt x="14397" y="152050"/>
                    <a:pt x="3642" y="146445"/>
                  </a:cubicBezTo>
                  <a:lnTo>
                    <a:pt x="3642" y="120439"/>
                  </a:lnTo>
                  <a:cubicBezTo>
                    <a:pt x="7032" y="123177"/>
                    <a:pt x="12441" y="125849"/>
                    <a:pt x="19806" y="128456"/>
                  </a:cubicBezTo>
                  <a:cubicBezTo>
                    <a:pt x="27237" y="131063"/>
                    <a:pt x="33624" y="132562"/>
                    <a:pt x="39099" y="132889"/>
                  </a:cubicBezTo>
                  <a:lnTo>
                    <a:pt x="39099" y="98735"/>
                  </a:lnTo>
                  <a:cubicBezTo>
                    <a:pt x="25281" y="93587"/>
                    <a:pt x="15505" y="87981"/>
                    <a:pt x="9769" y="81920"/>
                  </a:cubicBezTo>
                  <a:cubicBezTo>
                    <a:pt x="4033" y="75793"/>
                    <a:pt x="1166" y="67776"/>
                    <a:pt x="1166" y="57869"/>
                  </a:cubicBezTo>
                  <a:cubicBezTo>
                    <a:pt x="1166" y="47963"/>
                    <a:pt x="4685" y="39555"/>
                    <a:pt x="11790" y="32711"/>
                  </a:cubicBezTo>
                  <a:cubicBezTo>
                    <a:pt x="18829" y="25868"/>
                    <a:pt x="27954" y="21892"/>
                    <a:pt x="39164" y="20784"/>
                  </a:cubicBezTo>
                  <a:lnTo>
                    <a:pt x="39164" y="1166"/>
                  </a:lnTo>
                  <a:lnTo>
                    <a:pt x="52852" y="1166"/>
                  </a:lnTo>
                  <a:lnTo>
                    <a:pt x="52852" y="20393"/>
                  </a:lnTo>
                  <a:cubicBezTo>
                    <a:pt x="66017" y="21045"/>
                    <a:pt x="75859" y="23130"/>
                    <a:pt x="82377" y="26780"/>
                  </a:cubicBezTo>
                  <a:lnTo>
                    <a:pt x="82377" y="52069"/>
                  </a:lnTo>
                  <a:cubicBezTo>
                    <a:pt x="73708" y="46790"/>
                    <a:pt x="63866" y="43596"/>
                    <a:pt x="52852" y="42292"/>
                  </a:cubicBezTo>
                  <a:lnTo>
                    <a:pt x="52852" y="77814"/>
                  </a:lnTo>
                  <a:cubicBezTo>
                    <a:pt x="66669" y="82832"/>
                    <a:pt x="76511" y="88438"/>
                    <a:pt x="82377" y="94694"/>
                  </a:cubicBezTo>
                  <a:cubicBezTo>
                    <a:pt x="88178" y="101017"/>
                    <a:pt x="91110" y="108707"/>
                    <a:pt x="91110" y="117832"/>
                  </a:cubicBezTo>
                  <a:close/>
                </a:path>
              </a:pathLst>
            </a:custGeom>
            <a:solidFill>
              <a:schemeClr val="tx1"/>
            </a:solidFill>
            <a:ln w="3830" cap="flat">
              <a:noFill/>
              <a:prstDash val="solid"/>
              <a:miter/>
            </a:ln>
          </p:spPr>
          <p:txBody>
            <a:bodyPr rtlCol="0" anchor="ctr"/>
            <a:lstStyle/>
            <a:p>
              <a:endParaRPr lang="en-US"/>
            </a:p>
          </p:txBody>
        </p:sp>
      </p:grpSp>
      <p:grpSp>
        <p:nvGrpSpPr>
          <p:cNvPr id="94" name="award">
            <a:extLst>
              <a:ext uri="{FF2B5EF4-FFF2-40B4-BE49-F238E27FC236}">
                <a16:creationId xmlns:a16="http://schemas.microsoft.com/office/drawing/2014/main" id="{66F6766B-0BEB-4627-8E54-7638FE878DBD}"/>
              </a:ext>
              <a:ext uri="{C183D7F6-B498-43B3-948B-1728B52AA6E4}">
                <adec:decorative xmlns:adec="http://schemas.microsoft.com/office/drawing/2017/decorative" val="1"/>
              </a:ext>
            </a:extLst>
          </p:cNvPr>
          <p:cNvGrpSpPr/>
          <p:nvPr/>
        </p:nvGrpSpPr>
        <p:grpSpPr>
          <a:xfrm>
            <a:off x="4149412" y="2807307"/>
            <a:ext cx="1072741" cy="1072741"/>
            <a:chOff x="3539723" y="3928749"/>
            <a:chExt cx="417353" cy="417353"/>
          </a:xfrm>
        </p:grpSpPr>
        <p:sp>
          <p:nvSpPr>
            <p:cNvPr id="95" name="Freeform: Shape 94">
              <a:extLst>
                <a:ext uri="{FF2B5EF4-FFF2-40B4-BE49-F238E27FC236}">
                  <a16:creationId xmlns:a16="http://schemas.microsoft.com/office/drawing/2014/main" id="{B77ABD5F-6ABE-48A8-9BAB-711AA1839D30}"/>
                </a:ext>
              </a:extLst>
            </p:cNvPr>
            <p:cNvSpPr/>
            <p:nvPr/>
          </p:nvSpPr>
          <p:spPr>
            <a:xfrm>
              <a:off x="3592701" y="3928108"/>
              <a:ext cx="305485" cy="413050"/>
            </a:xfrm>
            <a:custGeom>
              <a:avLst/>
              <a:gdLst>
                <a:gd name="connsiteX0" fmla="*/ 306051 w 305485"/>
                <a:gd name="connsiteY0" fmla="*/ 153741 h 413050"/>
                <a:gd name="connsiteX1" fmla="*/ 153741 w 305485"/>
                <a:gd name="connsiteY1" fmla="*/ 1431 h 413050"/>
                <a:gd name="connsiteX2" fmla="*/ 1431 w 305485"/>
                <a:gd name="connsiteY2" fmla="*/ 153741 h 413050"/>
                <a:gd name="connsiteX3" fmla="*/ 100070 w 305485"/>
                <a:gd name="connsiteY3" fmla="*/ 296332 h 413050"/>
                <a:gd name="connsiteX4" fmla="*/ 100070 w 305485"/>
                <a:gd name="connsiteY4" fmla="*/ 414118 h 413050"/>
                <a:gd name="connsiteX5" fmla="*/ 154683 w 305485"/>
                <a:gd name="connsiteY5" fmla="*/ 370746 h 413050"/>
                <a:gd name="connsiteX6" fmla="*/ 208935 w 305485"/>
                <a:gd name="connsiteY6" fmla="*/ 414118 h 413050"/>
                <a:gd name="connsiteX7" fmla="*/ 208935 w 305485"/>
                <a:gd name="connsiteY7" fmla="*/ 295752 h 413050"/>
                <a:gd name="connsiteX8" fmla="*/ 306051 w 305485"/>
                <a:gd name="connsiteY8" fmla="*/ 153741 h 41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485" h="413050">
                  <a:moveTo>
                    <a:pt x="306051" y="153741"/>
                  </a:moveTo>
                  <a:cubicBezTo>
                    <a:pt x="306051" y="69608"/>
                    <a:pt x="237874" y="1431"/>
                    <a:pt x="153741" y="1431"/>
                  </a:cubicBezTo>
                  <a:cubicBezTo>
                    <a:pt x="69607" y="1431"/>
                    <a:pt x="1431" y="69608"/>
                    <a:pt x="1431" y="153741"/>
                  </a:cubicBezTo>
                  <a:cubicBezTo>
                    <a:pt x="1431" y="218944"/>
                    <a:pt x="42409" y="274573"/>
                    <a:pt x="100070" y="296332"/>
                  </a:cubicBezTo>
                  <a:lnTo>
                    <a:pt x="100070" y="414118"/>
                  </a:lnTo>
                  <a:lnTo>
                    <a:pt x="154683" y="370746"/>
                  </a:lnTo>
                  <a:lnTo>
                    <a:pt x="208935" y="414118"/>
                  </a:lnTo>
                  <a:lnTo>
                    <a:pt x="208935" y="295752"/>
                  </a:lnTo>
                  <a:cubicBezTo>
                    <a:pt x="265725" y="273630"/>
                    <a:pt x="306051" y="218364"/>
                    <a:pt x="306051" y="153741"/>
                  </a:cubicBezTo>
                  <a:close/>
                </a:path>
              </a:pathLst>
            </a:custGeom>
            <a:solidFill>
              <a:srgbClr val="0078D4"/>
            </a:solidFill>
            <a:ln w="422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4ADC8DC7-2E9C-47C7-AA2E-71C72159BEC6}"/>
                </a:ext>
              </a:extLst>
            </p:cNvPr>
            <p:cNvSpPr/>
            <p:nvPr/>
          </p:nvSpPr>
          <p:spPr>
            <a:xfrm>
              <a:off x="3654421" y="4019572"/>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chemeClr val="tx1"/>
            </a:solidFill>
            <a:ln w="4222" cap="flat">
              <a:noFill/>
              <a:prstDash val="solid"/>
              <a:miter/>
            </a:ln>
          </p:spPr>
          <p:txBody>
            <a:bodyPr rtlCol="0" anchor="ctr"/>
            <a:lstStyle/>
            <a:p>
              <a:endParaRPr lang="en-US"/>
            </a:p>
          </p:txBody>
        </p:sp>
      </p:grpSp>
      <p:grpSp>
        <p:nvGrpSpPr>
          <p:cNvPr id="86" name="speed 1">
            <a:extLst>
              <a:ext uri="{FF2B5EF4-FFF2-40B4-BE49-F238E27FC236}">
                <a16:creationId xmlns:a16="http://schemas.microsoft.com/office/drawing/2014/main" id="{AD64550A-7A30-4D86-83D5-2A8278180D92}"/>
              </a:ext>
              <a:ext uri="{C183D7F6-B498-43B3-948B-1728B52AA6E4}">
                <adec:decorative xmlns:adec="http://schemas.microsoft.com/office/drawing/2017/decorative" val="1"/>
              </a:ext>
            </a:extLst>
          </p:cNvPr>
          <p:cNvGrpSpPr/>
          <p:nvPr/>
        </p:nvGrpSpPr>
        <p:grpSpPr>
          <a:xfrm>
            <a:off x="7098713" y="3006001"/>
            <a:ext cx="908490" cy="754147"/>
            <a:chOff x="611409" y="3977058"/>
            <a:chExt cx="510119" cy="423457"/>
          </a:xfrm>
        </p:grpSpPr>
        <p:grpSp>
          <p:nvGrpSpPr>
            <p:cNvPr id="87" name="Group 86">
              <a:extLst>
                <a:ext uri="{FF2B5EF4-FFF2-40B4-BE49-F238E27FC236}">
                  <a16:creationId xmlns:a16="http://schemas.microsoft.com/office/drawing/2014/main" id="{83B98C90-98A3-4405-A208-D2BA77881BD7}"/>
                </a:ext>
              </a:extLst>
            </p:cNvPr>
            <p:cNvGrpSpPr/>
            <p:nvPr/>
          </p:nvGrpSpPr>
          <p:grpSpPr>
            <a:xfrm rot="20400479">
              <a:off x="611409" y="3977058"/>
              <a:ext cx="510119" cy="423457"/>
              <a:chOff x="7804106" y="6721095"/>
              <a:chExt cx="411163" cy="341312"/>
            </a:xfrm>
          </p:grpSpPr>
          <p:sp>
            <p:nvSpPr>
              <p:cNvPr id="89" name="Freeform 12">
                <a:extLst>
                  <a:ext uri="{FF2B5EF4-FFF2-40B4-BE49-F238E27FC236}">
                    <a16:creationId xmlns:a16="http://schemas.microsoft.com/office/drawing/2014/main" id="{42FF04CE-0DAD-4C67-B0CA-8CECAF5AB109}"/>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90" name="Freeform 13">
                <a:extLst>
                  <a:ext uri="{FF2B5EF4-FFF2-40B4-BE49-F238E27FC236}">
                    <a16:creationId xmlns:a16="http://schemas.microsoft.com/office/drawing/2014/main" id="{FC3ADA59-1FE1-4C6B-9421-803FF58B2195}"/>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91" name="Freeform 14">
                <a:extLst>
                  <a:ext uri="{FF2B5EF4-FFF2-40B4-BE49-F238E27FC236}">
                    <a16:creationId xmlns:a16="http://schemas.microsoft.com/office/drawing/2014/main" id="{DD57F63B-E5AE-4079-BDDB-BEEC75A5424B}"/>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92" name="Freeform 15">
                <a:extLst>
                  <a:ext uri="{FF2B5EF4-FFF2-40B4-BE49-F238E27FC236}">
                    <a16:creationId xmlns:a16="http://schemas.microsoft.com/office/drawing/2014/main" id="{157613B2-F169-4864-AEFE-D86EB0399F88}"/>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93" name="Freeform 16">
                <a:extLst>
                  <a:ext uri="{FF2B5EF4-FFF2-40B4-BE49-F238E27FC236}">
                    <a16:creationId xmlns:a16="http://schemas.microsoft.com/office/drawing/2014/main" id="{748FBAC7-7869-4FA6-A404-14D649D0ACBA}"/>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88" name="Freeform 21">
              <a:extLst>
                <a:ext uri="{FF2B5EF4-FFF2-40B4-BE49-F238E27FC236}">
                  <a16:creationId xmlns:a16="http://schemas.microsoft.com/office/drawing/2014/main" id="{32070888-921B-48DD-A3EC-15399138130F}"/>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81" name="Group 80">
            <a:extLst>
              <a:ext uri="{FF2B5EF4-FFF2-40B4-BE49-F238E27FC236}">
                <a16:creationId xmlns:a16="http://schemas.microsoft.com/office/drawing/2014/main" id="{BD9A29FB-59C2-4F89-A260-017F32B15C9A}"/>
              </a:ext>
              <a:ext uri="{C183D7F6-B498-43B3-948B-1728B52AA6E4}">
                <adec:decorative xmlns:adec="http://schemas.microsoft.com/office/drawing/2017/decorative" val="1"/>
              </a:ext>
            </a:extLst>
          </p:cNvPr>
          <p:cNvGrpSpPr/>
          <p:nvPr/>
        </p:nvGrpSpPr>
        <p:grpSpPr>
          <a:xfrm>
            <a:off x="10040689" y="2859223"/>
            <a:ext cx="736168" cy="908528"/>
            <a:chOff x="1980078" y="253998"/>
            <a:chExt cx="3830386" cy="4727197"/>
          </a:xfrm>
        </p:grpSpPr>
        <p:sp>
          <p:nvSpPr>
            <p:cNvPr id="82" name="Rectangle 27">
              <a:extLst>
                <a:ext uri="{FF2B5EF4-FFF2-40B4-BE49-F238E27FC236}">
                  <a16:creationId xmlns:a16="http://schemas.microsoft.com/office/drawing/2014/main" id="{4E3B7916-2ED3-4F44-936C-0321DBA669FB}"/>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3" name="Freeform 29">
              <a:extLst>
                <a:ext uri="{FF2B5EF4-FFF2-40B4-BE49-F238E27FC236}">
                  <a16:creationId xmlns:a16="http://schemas.microsoft.com/office/drawing/2014/main" id="{FEB5046E-A94A-4547-B47A-63338F2F2022}"/>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4" name="Freeform 30">
              <a:extLst>
                <a:ext uri="{FF2B5EF4-FFF2-40B4-BE49-F238E27FC236}">
                  <a16:creationId xmlns:a16="http://schemas.microsoft.com/office/drawing/2014/main" id="{0735C134-4124-4B29-88AA-B055DDFDBA3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5" name="Freeform: Shape 84">
              <a:extLst>
                <a:ext uri="{FF2B5EF4-FFF2-40B4-BE49-F238E27FC236}">
                  <a16:creationId xmlns:a16="http://schemas.microsoft.com/office/drawing/2014/main" id="{CDB0B4D8-1E14-49CD-842A-CFF96E1DAB5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52" name="Rounded Rectangle 51">
            <a:extLst>
              <a:ext uri="{FF2B5EF4-FFF2-40B4-BE49-F238E27FC236}">
                <a16:creationId xmlns:a16="http://schemas.microsoft.com/office/drawing/2014/main" id="{DB0609FD-9F72-D64F-8097-89F9E5AED7AF}"/>
              </a:ext>
              <a:ext uri="{C183D7F6-B498-43B3-948B-1728B52AA6E4}">
                <adec:decorative xmlns:adec="http://schemas.microsoft.com/office/drawing/2017/decorative" val="1"/>
              </a:ext>
            </a:extLst>
          </p:cNvPr>
          <p:cNvSpPr/>
          <p:nvPr/>
        </p:nvSpPr>
        <p:spPr>
          <a:xfrm>
            <a:off x="587828" y="5305826"/>
            <a:ext cx="11016344" cy="35849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4D524B65-B984-4FAE-A886-3186482829BD}"/>
              </a:ext>
            </a:extLst>
          </p:cNvPr>
          <p:cNvSpPr/>
          <p:nvPr/>
        </p:nvSpPr>
        <p:spPr>
          <a:xfrm>
            <a:off x="750561" y="1777026"/>
            <a:ext cx="2237567" cy="523220"/>
          </a:xfrm>
          <a:prstGeom prst="rect">
            <a:avLst/>
          </a:prstGeom>
          <a:noFill/>
          <a:ln w="10795" cap="flat" cmpd="sng" algn="ctr">
            <a:noFill/>
            <a:prstDash val="solid"/>
          </a:ln>
          <a:effectLst/>
        </p:spPr>
        <p:txBody>
          <a:bodyPr wrap="square" lIns="91440" tIns="45720" rIns="91440" bIns="45720" rtlCol="0" anchor="t" anchorCtr="0">
            <a:spAutoFit/>
          </a:bodyPr>
          <a:lstStyle/>
          <a:p>
            <a:pPr lvl="0" algn="ctr">
              <a:defRPr/>
            </a:pPr>
            <a:r>
              <a:rPr lang="en-US" sz="1400" kern="0" dirty="0">
                <a:solidFill>
                  <a:schemeClr val="bg1"/>
                </a:solidFill>
                <a:latin typeface="+mj-lt"/>
                <a:cs typeface="Segoe UI Semibold" panose="020B0702040204020203" pitchFamily="34" charset="0"/>
              </a:rPr>
              <a:t>Save with the best total cost of ownership</a:t>
            </a:r>
          </a:p>
        </p:txBody>
      </p:sp>
      <p:sp>
        <p:nvSpPr>
          <p:cNvPr id="19" name="TextBox 18">
            <a:extLst>
              <a:ext uri="{FF2B5EF4-FFF2-40B4-BE49-F238E27FC236}">
                <a16:creationId xmlns:a16="http://schemas.microsoft.com/office/drawing/2014/main" id="{0187D4BD-A5ED-42BD-92BC-61CD0A99AD28}"/>
              </a:ext>
            </a:extLst>
          </p:cNvPr>
          <p:cNvSpPr txBox="1"/>
          <p:nvPr/>
        </p:nvSpPr>
        <p:spPr>
          <a:xfrm>
            <a:off x="697963" y="4277567"/>
            <a:ext cx="2317984" cy="184666"/>
          </a:xfrm>
          <a:prstGeom prst="rect">
            <a:avLst/>
          </a:prstGeom>
          <a:noFill/>
        </p:spPr>
        <p:txBody>
          <a:bodyPr wrap="square" lIns="0" tIns="0" rIns="0" bIns="0" rtlCol="0">
            <a:spAutoFit/>
          </a:bodyPr>
          <a:lstStyle/>
          <a:p>
            <a:r>
              <a:rPr lang="en-US" sz="1200" dirty="0"/>
              <a:t>Pay up to 84% less than AWS</a:t>
            </a:r>
          </a:p>
        </p:txBody>
      </p:sp>
      <p:sp>
        <p:nvSpPr>
          <p:cNvPr id="7" name="Rectangle 6">
            <a:extLst>
              <a:ext uri="{FF2B5EF4-FFF2-40B4-BE49-F238E27FC236}">
                <a16:creationId xmlns:a16="http://schemas.microsoft.com/office/drawing/2014/main" id="{80D278BB-7181-4DB9-B71F-5157CC850FFF}"/>
              </a:ext>
            </a:extLst>
          </p:cNvPr>
          <p:cNvSpPr/>
          <p:nvPr/>
        </p:nvSpPr>
        <p:spPr>
          <a:xfrm>
            <a:off x="3540172" y="1777025"/>
            <a:ext cx="2258567" cy="523220"/>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noFill/>
                </a:ln>
                <a:solidFill>
                  <a:schemeClr val="bg1"/>
                </a:solidFill>
                <a:effectLst/>
                <a:uLnTx/>
                <a:uFillTx/>
                <a:latin typeface="+mj-lt"/>
                <a:ea typeface="+mn-ea"/>
                <a:cs typeface="Segoe UI Semibold" panose="020B0702040204020203" pitchFamily="34" charset="0"/>
              </a:rPr>
              <a:t>Rehost onto an industry-leading database</a:t>
            </a:r>
          </a:p>
        </p:txBody>
      </p:sp>
      <p:sp>
        <p:nvSpPr>
          <p:cNvPr id="22" name="TextBox 21">
            <a:extLst>
              <a:ext uri="{FF2B5EF4-FFF2-40B4-BE49-F238E27FC236}">
                <a16:creationId xmlns:a16="http://schemas.microsoft.com/office/drawing/2014/main" id="{BC4B1986-7465-4327-BD16-E3E4EC7BD9D5}"/>
              </a:ext>
            </a:extLst>
          </p:cNvPr>
          <p:cNvSpPr txBox="1"/>
          <p:nvPr/>
        </p:nvSpPr>
        <p:spPr>
          <a:xfrm>
            <a:off x="3520296" y="4277567"/>
            <a:ext cx="2258568" cy="369332"/>
          </a:xfrm>
          <a:prstGeom prst="rect">
            <a:avLst/>
          </a:prstGeom>
          <a:noFill/>
        </p:spPr>
        <p:txBody>
          <a:bodyPr wrap="square" lIns="0" tIns="0" rIns="0" bIns="0" rtlCol="0">
            <a:spAutoFit/>
          </a:bodyPr>
          <a:lstStyle/>
          <a:p>
            <a:r>
              <a:rPr lang="en-US" sz="1200" dirty="0"/>
              <a:t>Built on an enterprise-grade, unified data platform</a:t>
            </a:r>
          </a:p>
        </p:txBody>
      </p:sp>
      <p:sp>
        <p:nvSpPr>
          <p:cNvPr id="73" name="Rectangle 72">
            <a:extLst>
              <a:ext uri="{FF2B5EF4-FFF2-40B4-BE49-F238E27FC236}">
                <a16:creationId xmlns:a16="http://schemas.microsoft.com/office/drawing/2014/main" id="{CAD8DFD0-E06B-452E-B660-661CA231B4CE}"/>
              </a:ext>
            </a:extLst>
          </p:cNvPr>
          <p:cNvSpPr/>
          <p:nvPr/>
        </p:nvSpPr>
        <p:spPr>
          <a:xfrm>
            <a:off x="6311918" y="1679055"/>
            <a:ext cx="2435559" cy="738664"/>
          </a:xfrm>
          <a:prstGeom prst="rect">
            <a:avLst/>
          </a:prstGeom>
          <a:noFill/>
          <a:ln w="10795" cap="flat" cmpd="sng" algn="ctr">
            <a:noFill/>
            <a:prstDash val="solid"/>
          </a:ln>
          <a:effectLst/>
        </p:spPr>
        <p:txBody>
          <a:bodyPr wrap="square" lIns="91440" tIns="45720" rIns="91440" bIns="45720" rtlCol="0" anchor="t" anchorCtr="0">
            <a:spAutoFit/>
          </a:bodyPr>
          <a:lstStyle/>
          <a:p>
            <a:pPr lvl="0" algn="ctr">
              <a:defRPr/>
            </a:pPr>
            <a:r>
              <a:rPr kumimoji="0" lang="en-US" sz="1400" i="0" u="none" strike="noStrike" kern="0" cap="none" spc="0" normalizeH="0" baseline="0" noProof="0" dirty="0">
                <a:ln>
                  <a:noFill/>
                </a:ln>
                <a:solidFill>
                  <a:schemeClr val="bg1"/>
                </a:solidFill>
                <a:effectLst/>
                <a:uLnTx/>
                <a:uFillTx/>
                <a:latin typeface="+mj-lt"/>
                <a:cs typeface="Segoe UI Semibold" panose="020B0702040204020203" pitchFamily="34" charset="0"/>
              </a:rPr>
              <a:t>Experience high performance on any operating system</a:t>
            </a:r>
          </a:p>
        </p:txBody>
      </p:sp>
      <p:sp>
        <p:nvSpPr>
          <p:cNvPr id="74" name="TextBox 73">
            <a:extLst>
              <a:ext uri="{FF2B5EF4-FFF2-40B4-BE49-F238E27FC236}">
                <a16:creationId xmlns:a16="http://schemas.microsoft.com/office/drawing/2014/main" id="{AD51EE51-3952-4E0B-BC03-19CF653A20C9}"/>
              </a:ext>
            </a:extLst>
          </p:cNvPr>
          <p:cNvSpPr txBox="1"/>
          <p:nvPr/>
        </p:nvSpPr>
        <p:spPr>
          <a:xfrm>
            <a:off x="6366121" y="4277567"/>
            <a:ext cx="2258568" cy="553998"/>
          </a:xfrm>
          <a:prstGeom prst="rect">
            <a:avLst/>
          </a:prstGeom>
          <a:noFill/>
        </p:spPr>
        <p:txBody>
          <a:bodyPr wrap="square" lIns="0" tIns="0" rIns="0" bIns="0" rtlCol="0">
            <a:spAutoFit/>
          </a:bodyPr>
          <a:lstStyle/>
          <a:p>
            <a:r>
              <a:rPr lang="en-US" sz="1200" dirty="0"/>
              <a:t>High performance virtual machines for SQL Server on Linux and Windows</a:t>
            </a:r>
          </a:p>
        </p:txBody>
      </p:sp>
      <p:sp>
        <p:nvSpPr>
          <p:cNvPr id="121" name="Rectangle 120">
            <a:extLst>
              <a:ext uri="{FF2B5EF4-FFF2-40B4-BE49-F238E27FC236}">
                <a16:creationId xmlns:a16="http://schemas.microsoft.com/office/drawing/2014/main" id="{ED6A3C3D-A698-4B2A-888B-74F987930A31}"/>
              </a:ext>
            </a:extLst>
          </p:cNvPr>
          <p:cNvSpPr/>
          <p:nvPr/>
        </p:nvSpPr>
        <p:spPr>
          <a:xfrm>
            <a:off x="9126531" y="1777025"/>
            <a:ext cx="2435559" cy="523220"/>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schemeClr val="bg1"/>
                </a:solidFill>
                <a:latin typeface="+mj-lt"/>
                <a:cs typeface="Segoe UI Semibold" panose="020B0702040204020203" pitchFamily="34" charset="0"/>
              </a:rPr>
              <a:t>Protect your data and ease maintenance</a:t>
            </a:r>
            <a:endParaRPr kumimoji="0" lang="en-US" sz="1400" i="0" u="none" strike="noStrike" kern="0" cap="none" spc="0" normalizeH="0" baseline="0" noProof="0" dirty="0">
              <a:ln>
                <a:noFill/>
              </a:ln>
              <a:solidFill>
                <a:schemeClr val="bg1"/>
              </a:solidFill>
              <a:effectLst/>
              <a:uLnTx/>
              <a:uFillTx/>
              <a:latin typeface="+mj-lt"/>
              <a:cs typeface="Segoe UI Semibold" panose="020B0702040204020203" pitchFamily="34" charset="0"/>
            </a:endParaRPr>
          </a:p>
        </p:txBody>
      </p:sp>
      <p:sp>
        <p:nvSpPr>
          <p:cNvPr id="122" name="TextBox 121">
            <a:extLst>
              <a:ext uri="{FF2B5EF4-FFF2-40B4-BE49-F238E27FC236}">
                <a16:creationId xmlns:a16="http://schemas.microsoft.com/office/drawing/2014/main" id="{0398533C-7884-4B9C-97B9-8681DFF8A1F3}"/>
              </a:ext>
            </a:extLst>
          </p:cNvPr>
          <p:cNvSpPr txBox="1"/>
          <p:nvPr/>
        </p:nvSpPr>
        <p:spPr>
          <a:xfrm>
            <a:off x="9188454" y="4277567"/>
            <a:ext cx="2262390" cy="369332"/>
          </a:xfrm>
          <a:prstGeom prst="rect">
            <a:avLst/>
          </a:prstGeom>
          <a:noFill/>
        </p:spPr>
        <p:txBody>
          <a:bodyPr wrap="square" lIns="0" tIns="0" rIns="0" bIns="0" rtlCol="0">
            <a:spAutoFit/>
          </a:bodyPr>
          <a:lstStyle/>
          <a:p>
            <a:r>
              <a:rPr lang="en-US" sz="1200" dirty="0"/>
              <a:t>Automatic security updates and built-in availability</a:t>
            </a:r>
          </a:p>
        </p:txBody>
      </p:sp>
      <p:sp>
        <p:nvSpPr>
          <p:cNvPr id="3" name="Rectangle 2">
            <a:extLst>
              <a:ext uri="{FF2B5EF4-FFF2-40B4-BE49-F238E27FC236}">
                <a16:creationId xmlns:a16="http://schemas.microsoft.com/office/drawing/2014/main" id="{1F2797C2-B37C-4CD3-86C8-53616598A267}"/>
              </a:ext>
            </a:extLst>
          </p:cNvPr>
          <p:cNvSpPr/>
          <p:nvPr/>
        </p:nvSpPr>
        <p:spPr>
          <a:xfrm>
            <a:off x="518349" y="5362576"/>
            <a:ext cx="11207027" cy="286232"/>
          </a:xfrm>
          <a:prstGeom prst="rect">
            <a:avLst/>
          </a:prstGeom>
        </p:spPr>
        <p:txBody>
          <a:bodyPr wrap="square">
            <a:spAutoFit/>
          </a:bodyPr>
          <a:lstStyle/>
          <a:p>
            <a:pPr lvl="0" algn="ctr">
              <a:lnSpc>
                <a:spcPct val="90000"/>
              </a:lnSpc>
              <a:spcAft>
                <a:spcPts val="600"/>
              </a:spcAft>
              <a:defRPr/>
            </a:pPr>
            <a:r>
              <a:rPr lang="en-US" sz="1400" dirty="0">
                <a:ln w="3175">
                  <a:noFill/>
                </a:ln>
                <a:solidFill>
                  <a:schemeClr val="bg1"/>
                </a:solidFill>
                <a:latin typeface="+mj-lt"/>
                <a:cs typeface="Segoe UI" pitchFamily="34" charset="0"/>
              </a:rPr>
              <a:t>Get the performance, security, and analytics of SQL Server backed by the flexibility and hybrid connectivity of Azure </a:t>
            </a:r>
          </a:p>
        </p:txBody>
      </p:sp>
    </p:spTree>
    <p:extLst>
      <p:ext uri="{BB962C8B-B14F-4D97-AF65-F5344CB8AC3E}">
        <p14:creationId xmlns:p14="http://schemas.microsoft.com/office/powerpoint/2010/main" val="36912073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a:extLst>
              <a:ext uri="{FF2B5EF4-FFF2-40B4-BE49-F238E27FC236}">
                <a16:creationId xmlns:a16="http://schemas.microsoft.com/office/drawing/2014/main" id="{A416908F-8DE6-4F62-9236-DA10D6167378}"/>
              </a:ext>
            </a:extLst>
          </p:cNvPr>
          <p:cNvSpPr txBox="1">
            <a:spLocks noGrp="1"/>
          </p:cNvSpPr>
          <p:nvPr>
            <p:ph type="title" idx="4294967295"/>
          </p:nvPr>
        </p:nvSpPr>
        <p:spPr>
          <a:xfrm>
            <a:off x="588262" y="457200"/>
            <a:ext cx="11603737"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mj-lt"/>
                <a:ea typeface="+mn-ea"/>
                <a:cs typeface="Segoe UI" pitchFamily="34" charset="0"/>
              </a:rPr>
              <a:t>Azure SQL</a:t>
            </a:r>
          </a:p>
        </p:txBody>
      </p:sp>
      <p:sp>
        <p:nvSpPr>
          <p:cNvPr id="119" name="TextBox 118">
            <a:extLst>
              <a:ext uri="{FF2B5EF4-FFF2-40B4-BE49-F238E27FC236}">
                <a16:creationId xmlns:a16="http://schemas.microsoft.com/office/drawing/2014/main" id="{547A7324-C06C-40F4-BCDA-7BCA7C5051B8}"/>
              </a:ext>
            </a:extLst>
          </p:cNvPr>
          <p:cNvSpPr txBox="1"/>
          <p:nvPr/>
        </p:nvSpPr>
        <p:spPr>
          <a:xfrm>
            <a:off x="388307" y="901566"/>
            <a:ext cx="314634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ln w="3175">
                  <a:noFill/>
                </a:ln>
                <a:solidFill>
                  <a:schemeClr val="accent1"/>
                </a:solidFill>
                <a:latin typeface="+mj-lt"/>
                <a:cs typeface="Segoe UI" pitchFamily="34" charset="0"/>
              </a:rPr>
              <a:t>Azure SQL Edge</a:t>
            </a:r>
          </a:p>
        </p:txBody>
      </p:sp>
      <p:sp>
        <p:nvSpPr>
          <p:cNvPr id="156" name="Rounded Rectangle 155">
            <a:extLst>
              <a:ext uri="{FF2B5EF4-FFF2-40B4-BE49-F238E27FC236}">
                <a16:creationId xmlns:a16="http://schemas.microsoft.com/office/drawing/2014/main" id="{F216DC4E-E443-7246-9D42-EB6BF5630374}"/>
              </a:ext>
              <a:ext uri="{C183D7F6-B498-43B3-948B-1728B52AA6E4}">
                <adec:decorative xmlns:adec="http://schemas.microsoft.com/office/drawing/2017/decorative" val="1"/>
              </a:ext>
            </a:extLst>
          </p:cNvPr>
          <p:cNvSpPr/>
          <p:nvPr/>
        </p:nvSpPr>
        <p:spPr>
          <a:xfrm>
            <a:off x="582401" y="5785755"/>
            <a:ext cx="11125185" cy="680357"/>
          </a:xfrm>
          <a:prstGeom prst="roundRect">
            <a:avLst>
              <a:gd name="adj" fmla="val 87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155" name="Rounded Rectangle 154">
            <a:extLst>
              <a:ext uri="{FF2B5EF4-FFF2-40B4-BE49-F238E27FC236}">
                <a16:creationId xmlns:a16="http://schemas.microsoft.com/office/drawing/2014/main" id="{1838758E-223B-E04D-87E9-DF091F925625}"/>
              </a:ext>
              <a:ext uri="{C183D7F6-B498-43B3-948B-1728B52AA6E4}">
                <adec:decorative xmlns:adec="http://schemas.microsoft.com/office/drawing/2017/decorative" val="1"/>
              </a:ext>
            </a:extLst>
          </p:cNvPr>
          <p:cNvSpPr/>
          <p:nvPr/>
        </p:nvSpPr>
        <p:spPr>
          <a:xfrm>
            <a:off x="582401" y="4321627"/>
            <a:ext cx="11125185" cy="1295400"/>
          </a:xfrm>
          <a:prstGeom prst="roundRect">
            <a:avLst>
              <a:gd name="adj" fmla="val 6448"/>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06E516F5-C624-4127-82B3-9B48B28EF637}"/>
              </a:ext>
              <a:ext uri="{C183D7F6-B498-43B3-948B-1728B52AA6E4}">
                <adec:decorative xmlns:adec="http://schemas.microsoft.com/office/drawing/2017/decorative" val="1"/>
              </a:ext>
            </a:extLst>
          </p:cNvPr>
          <p:cNvCxnSpPr>
            <a:cxnSpLocks/>
          </p:cNvCxnSpPr>
          <p:nvPr/>
        </p:nvCxnSpPr>
        <p:spPr>
          <a:xfrm>
            <a:off x="2509986" y="4918910"/>
            <a:ext cx="7167623" cy="0"/>
          </a:xfrm>
          <a:prstGeom prst="line">
            <a:avLst/>
          </a:prstGeom>
          <a:noFill/>
          <a:ln w="15875">
            <a:gradFill>
              <a:gsLst>
                <a:gs pos="0">
                  <a:schemeClr val="accent1"/>
                </a:gs>
                <a:gs pos="50000">
                  <a:schemeClr val="accent2"/>
                </a:gs>
                <a:gs pos="100000">
                  <a:schemeClr val="accent1"/>
                </a:gs>
              </a:gsLst>
              <a:lin ang="0" scaled="0"/>
            </a:gradFill>
            <a:miter lim="800000"/>
            <a:headEnd type="triangle" w="lg" len="lg"/>
            <a:tailEnd type="triangle" w="lg" len="lg"/>
          </a:ln>
          <a:effectLst/>
        </p:spPr>
        <p:style>
          <a:lnRef idx="1">
            <a:schemeClr val="accent2"/>
          </a:lnRef>
          <a:fillRef idx="3">
            <a:schemeClr val="accent2"/>
          </a:fillRef>
          <a:effectRef idx="2">
            <a:schemeClr val="accent2"/>
          </a:effectRef>
          <a:fontRef idx="minor">
            <a:schemeClr val="lt1"/>
          </a:fontRef>
        </p:style>
      </p:cxnSp>
      <p:sp>
        <p:nvSpPr>
          <p:cNvPr id="153" name="Rounded Rectangle 152">
            <a:extLst>
              <a:ext uri="{FF2B5EF4-FFF2-40B4-BE49-F238E27FC236}">
                <a16:creationId xmlns:a16="http://schemas.microsoft.com/office/drawing/2014/main" id="{C8C35374-4BDF-014D-9D49-A1722E9B4939}"/>
              </a:ext>
              <a:ext uri="{C183D7F6-B498-43B3-948B-1728B52AA6E4}">
                <adec:decorative xmlns:adec="http://schemas.microsoft.com/office/drawing/2017/decorative" val="1"/>
              </a:ext>
            </a:extLst>
          </p:cNvPr>
          <p:cNvSpPr/>
          <p:nvPr/>
        </p:nvSpPr>
        <p:spPr>
          <a:xfrm>
            <a:off x="9644742" y="1645915"/>
            <a:ext cx="2062793" cy="851393"/>
          </a:xfrm>
          <a:prstGeom prst="roundRect">
            <a:avLst>
              <a:gd name="adj" fmla="val 114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ounded Rectangle 153">
            <a:extLst>
              <a:ext uri="{FF2B5EF4-FFF2-40B4-BE49-F238E27FC236}">
                <a16:creationId xmlns:a16="http://schemas.microsoft.com/office/drawing/2014/main" id="{5B7FEAE3-4EEC-7240-8940-35611072BFE6}"/>
              </a:ext>
              <a:ext uri="{C183D7F6-B498-43B3-948B-1728B52AA6E4}">
                <adec:decorative xmlns:adec="http://schemas.microsoft.com/office/drawing/2017/decorative" val="1"/>
              </a:ext>
            </a:extLst>
          </p:cNvPr>
          <p:cNvSpPr/>
          <p:nvPr/>
        </p:nvSpPr>
        <p:spPr>
          <a:xfrm>
            <a:off x="9644742" y="2338803"/>
            <a:ext cx="2062793" cy="1792323"/>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ounded Rectangle 137">
            <a:extLst>
              <a:ext uri="{FF2B5EF4-FFF2-40B4-BE49-F238E27FC236}">
                <a16:creationId xmlns:a16="http://schemas.microsoft.com/office/drawing/2014/main" id="{3BAAE320-1739-1948-A4B5-E68A3B8395C5}"/>
              </a:ext>
              <a:ext uri="{C183D7F6-B498-43B3-948B-1728B52AA6E4}">
                <adec:decorative xmlns:adec="http://schemas.microsoft.com/office/drawing/2017/decorative" val="1"/>
              </a:ext>
            </a:extLst>
          </p:cNvPr>
          <p:cNvSpPr/>
          <p:nvPr/>
        </p:nvSpPr>
        <p:spPr>
          <a:xfrm>
            <a:off x="2845547" y="1645915"/>
            <a:ext cx="2062793" cy="851393"/>
          </a:xfrm>
          <a:prstGeom prst="roundRect">
            <a:avLst>
              <a:gd name="adj" fmla="val 114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a:extLst>
              <a:ext uri="{FF2B5EF4-FFF2-40B4-BE49-F238E27FC236}">
                <a16:creationId xmlns:a16="http://schemas.microsoft.com/office/drawing/2014/main" id="{DF8CE974-71A7-A54A-8CAA-C27386451800}"/>
              </a:ext>
              <a:ext uri="{C183D7F6-B498-43B3-948B-1728B52AA6E4}">
                <adec:decorative xmlns:adec="http://schemas.microsoft.com/office/drawing/2017/decorative" val="1"/>
              </a:ext>
            </a:extLst>
          </p:cNvPr>
          <p:cNvSpPr/>
          <p:nvPr/>
        </p:nvSpPr>
        <p:spPr>
          <a:xfrm>
            <a:off x="2845547" y="2338803"/>
            <a:ext cx="2062793" cy="1792323"/>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ounded Rectangle 144">
            <a:extLst>
              <a:ext uri="{FF2B5EF4-FFF2-40B4-BE49-F238E27FC236}">
                <a16:creationId xmlns:a16="http://schemas.microsoft.com/office/drawing/2014/main" id="{6BDC18A8-D05E-7740-97CA-88787235354F}"/>
              </a:ext>
              <a:ext uri="{C183D7F6-B498-43B3-948B-1728B52AA6E4}">
                <adec:decorative xmlns:adec="http://schemas.microsoft.com/office/drawing/2017/decorative" val="1"/>
              </a:ext>
            </a:extLst>
          </p:cNvPr>
          <p:cNvSpPr/>
          <p:nvPr/>
        </p:nvSpPr>
        <p:spPr>
          <a:xfrm>
            <a:off x="5108693" y="1645915"/>
            <a:ext cx="2062793" cy="851393"/>
          </a:xfrm>
          <a:prstGeom prst="roundRect">
            <a:avLst>
              <a:gd name="adj" fmla="val 114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ounded Rectangle 145">
            <a:extLst>
              <a:ext uri="{FF2B5EF4-FFF2-40B4-BE49-F238E27FC236}">
                <a16:creationId xmlns:a16="http://schemas.microsoft.com/office/drawing/2014/main" id="{0429C13B-ECE4-9D43-8F1C-E651845F413D}"/>
              </a:ext>
              <a:ext uri="{C183D7F6-B498-43B3-948B-1728B52AA6E4}">
                <adec:decorative xmlns:adec="http://schemas.microsoft.com/office/drawing/2017/decorative" val="1"/>
              </a:ext>
            </a:extLst>
          </p:cNvPr>
          <p:cNvSpPr/>
          <p:nvPr/>
        </p:nvSpPr>
        <p:spPr>
          <a:xfrm>
            <a:off x="5108693" y="2338803"/>
            <a:ext cx="2062793" cy="1792323"/>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ounded Rectangle 146">
            <a:extLst>
              <a:ext uri="{FF2B5EF4-FFF2-40B4-BE49-F238E27FC236}">
                <a16:creationId xmlns:a16="http://schemas.microsoft.com/office/drawing/2014/main" id="{5179F76B-49E4-7344-A470-3CD75FBE7CC7}"/>
              </a:ext>
              <a:ext uri="{C183D7F6-B498-43B3-948B-1728B52AA6E4}">
                <adec:decorative xmlns:adec="http://schemas.microsoft.com/office/drawing/2017/decorative" val="1"/>
              </a:ext>
            </a:extLst>
          </p:cNvPr>
          <p:cNvSpPr/>
          <p:nvPr/>
        </p:nvSpPr>
        <p:spPr>
          <a:xfrm>
            <a:off x="7371839" y="1645915"/>
            <a:ext cx="2062793" cy="851393"/>
          </a:xfrm>
          <a:prstGeom prst="roundRect">
            <a:avLst>
              <a:gd name="adj" fmla="val 114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ounded Rectangle 147">
            <a:extLst>
              <a:ext uri="{FF2B5EF4-FFF2-40B4-BE49-F238E27FC236}">
                <a16:creationId xmlns:a16="http://schemas.microsoft.com/office/drawing/2014/main" id="{B855F1E1-0599-E646-B123-A474DE220C29}"/>
              </a:ext>
              <a:ext uri="{C183D7F6-B498-43B3-948B-1728B52AA6E4}">
                <adec:decorative xmlns:adec="http://schemas.microsoft.com/office/drawing/2017/decorative" val="1"/>
              </a:ext>
            </a:extLst>
          </p:cNvPr>
          <p:cNvSpPr/>
          <p:nvPr/>
        </p:nvSpPr>
        <p:spPr>
          <a:xfrm>
            <a:off x="7371839" y="2338803"/>
            <a:ext cx="2062793" cy="1792323"/>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ounded Rectangle 148">
            <a:extLst>
              <a:ext uri="{FF2B5EF4-FFF2-40B4-BE49-F238E27FC236}">
                <a16:creationId xmlns:a16="http://schemas.microsoft.com/office/drawing/2014/main" id="{08471673-0DBF-9946-B361-AFB76CE7FF6D}"/>
              </a:ext>
              <a:ext uri="{C183D7F6-B498-43B3-948B-1728B52AA6E4}">
                <adec:decorative xmlns:adec="http://schemas.microsoft.com/office/drawing/2017/decorative" val="1"/>
              </a:ext>
            </a:extLst>
          </p:cNvPr>
          <p:cNvSpPr/>
          <p:nvPr/>
        </p:nvSpPr>
        <p:spPr>
          <a:xfrm>
            <a:off x="582401" y="1645915"/>
            <a:ext cx="2062793" cy="851393"/>
          </a:xfrm>
          <a:prstGeom prst="roundRect">
            <a:avLst>
              <a:gd name="adj" fmla="val 114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ounded Rectangle 151">
            <a:extLst>
              <a:ext uri="{FF2B5EF4-FFF2-40B4-BE49-F238E27FC236}">
                <a16:creationId xmlns:a16="http://schemas.microsoft.com/office/drawing/2014/main" id="{945D3C03-08A0-D842-A0DA-40F1014BE374}"/>
              </a:ext>
              <a:ext uri="{C183D7F6-B498-43B3-948B-1728B52AA6E4}">
                <adec:decorative xmlns:adec="http://schemas.microsoft.com/office/drawing/2017/decorative" val="1"/>
              </a:ext>
            </a:extLst>
          </p:cNvPr>
          <p:cNvSpPr/>
          <p:nvPr/>
        </p:nvSpPr>
        <p:spPr>
          <a:xfrm>
            <a:off x="582401" y="2338803"/>
            <a:ext cx="2062793" cy="1792323"/>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8B205B-61C0-1C4F-B866-3BCAD3790766}"/>
              </a:ext>
              <a:ext uri="{C183D7F6-B498-43B3-948B-1728B52AA6E4}">
                <adec:decorative xmlns:adec="http://schemas.microsoft.com/office/drawing/2017/decorative" val="1"/>
              </a:ext>
            </a:extLst>
          </p:cNvPr>
          <p:cNvSpPr/>
          <p:nvPr/>
        </p:nvSpPr>
        <p:spPr bwMode="auto">
          <a:xfrm>
            <a:off x="5686605" y="4819564"/>
            <a:ext cx="807434" cy="1625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49" name="Group 56">
            <a:extLst>
              <a:ext uri="{FF2B5EF4-FFF2-40B4-BE49-F238E27FC236}">
                <a16:creationId xmlns:a16="http://schemas.microsoft.com/office/drawing/2014/main" id="{B95A4CBC-36E4-964E-9ECA-9FD0EBF0740B}"/>
              </a:ext>
              <a:ext uri="{C183D7F6-B498-43B3-948B-1728B52AA6E4}">
                <adec:decorative xmlns:adec="http://schemas.microsoft.com/office/drawing/2017/decorative" val="1"/>
              </a:ext>
            </a:extLst>
          </p:cNvPr>
          <p:cNvGrpSpPr>
            <a:grpSpLocks noChangeAspect="1"/>
          </p:cNvGrpSpPr>
          <p:nvPr/>
        </p:nvGrpSpPr>
        <p:grpSpPr bwMode="auto">
          <a:xfrm>
            <a:off x="1298516" y="2602793"/>
            <a:ext cx="599733" cy="599733"/>
            <a:chOff x="410" y="999"/>
            <a:chExt cx="312" cy="312"/>
          </a:xfrm>
        </p:grpSpPr>
        <p:sp>
          <p:nvSpPr>
            <p:cNvPr id="50" name="Oval 57">
              <a:extLst>
                <a:ext uri="{FF2B5EF4-FFF2-40B4-BE49-F238E27FC236}">
                  <a16:creationId xmlns:a16="http://schemas.microsoft.com/office/drawing/2014/main" id="{60B66F40-F0CE-2F4A-8FD1-D8D0DEC8FD54}"/>
                </a:ext>
              </a:extLst>
            </p:cNvPr>
            <p:cNvSpPr>
              <a:spLocks noChangeArrowheads="1"/>
            </p:cNvSpPr>
            <p:nvPr/>
          </p:nvSpPr>
          <p:spPr bwMode="auto">
            <a:xfrm>
              <a:off x="410"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1" name="Oval 58">
              <a:extLst>
                <a:ext uri="{FF2B5EF4-FFF2-40B4-BE49-F238E27FC236}">
                  <a16:creationId xmlns:a16="http://schemas.microsoft.com/office/drawing/2014/main" id="{C9F17FD3-AE4C-5841-996B-71F055EF25AA}"/>
                </a:ext>
              </a:extLst>
            </p:cNvPr>
            <p:cNvSpPr>
              <a:spLocks noChangeArrowheads="1"/>
            </p:cNvSpPr>
            <p:nvPr/>
          </p:nvSpPr>
          <p:spPr bwMode="auto">
            <a:xfrm>
              <a:off x="468" y="99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2" name="Oval 59">
              <a:extLst>
                <a:ext uri="{FF2B5EF4-FFF2-40B4-BE49-F238E27FC236}">
                  <a16:creationId xmlns:a16="http://schemas.microsoft.com/office/drawing/2014/main" id="{EB28DD47-AD97-A94F-9ECD-E7E2C7A1D7A5}"/>
                </a:ext>
              </a:extLst>
            </p:cNvPr>
            <p:cNvSpPr>
              <a:spLocks noChangeArrowheads="1"/>
            </p:cNvSpPr>
            <p:nvPr/>
          </p:nvSpPr>
          <p:spPr bwMode="auto">
            <a:xfrm>
              <a:off x="525"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3" name="Oval 60">
              <a:extLst>
                <a:ext uri="{FF2B5EF4-FFF2-40B4-BE49-F238E27FC236}">
                  <a16:creationId xmlns:a16="http://schemas.microsoft.com/office/drawing/2014/main" id="{4C625991-C6A8-9448-BB56-5BD0BA4528D9}"/>
                </a:ext>
              </a:extLst>
            </p:cNvPr>
            <p:cNvSpPr>
              <a:spLocks noChangeArrowheads="1"/>
            </p:cNvSpPr>
            <p:nvPr/>
          </p:nvSpPr>
          <p:spPr bwMode="auto">
            <a:xfrm>
              <a:off x="643"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4" name="Oval 61">
              <a:extLst>
                <a:ext uri="{FF2B5EF4-FFF2-40B4-BE49-F238E27FC236}">
                  <a16:creationId xmlns:a16="http://schemas.microsoft.com/office/drawing/2014/main" id="{CF02EC06-C756-3543-B995-BFAFA10F68AD}"/>
                </a:ext>
              </a:extLst>
            </p:cNvPr>
            <p:cNvSpPr>
              <a:spLocks noChangeArrowheads="1"/>
            </p:cNvSpPr>
            <p:nvPr/>
          </p:nvSpPr>
          <p:spPr bwMode="auto">
            <a:xfrm>
              <a:off x="697"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5" name="Oval 62">
              <a:extLst>
                <a:ext uri="{FF2B5EF4-FFF2-40B4-BE49-F238E27FC236}">
                  <a16:creationId xmlns:a16="http://schemas.microsoft.com/office/drawing/2014/main" id="{0C4B3EB2-F2AE-DD45-AB61-C9EA4FE79E63}"/>
                </a:ext>
              </a:extLst>
            </p:cNvPr>
            <p:cNvSpPr>
              <a:spLocks noChangeArrowheads="1"/>
            </p:cNvSpPr>
            <p:nvPr/>
          </p:nvSpPr>
          <p:spPr bwMode="auto">
            <a:xfrm>
              <a:off x="410" y="1057"/>
              <a:ext cx="20"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6" name="Oval 63">
              <a:extLst>
                <a:ext uri="{FF2B5EF4-FFF2-40B4-BE49-F238E27FC236}">
                  <a16:creationId xmlns:a16="http://schemas.microsoft.com/office/drawing/2014/main" id="{5EB3A448-128F-7C4C-92AC-420F2CFE9C80}"/>
                </a:ext>
              </a:extLst>
            </p:cNvPr>
            <p:cNvSpPr>
              <a:spLocks noChangeArrowheads="1"/>
            </p:cNvSpPr>
            <p:nvPr/>
          </p:nvSpPr>
          <p:spPr bwMode="auto">
            <a:xfrm>
              <a:off x="468" y="1057"/>
              <a:ext cx="19"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7" name="Oval 64">
              <a:extLst>
                <a:ext uri="{FF2B5EF4-FFF2-40B4-BE49-F238E27FC236}">
                  <a16:creationId xmlns:a16="http://schemas.microsoft.com/office/drawing/2014/main" id="{8A4B81CE-C61C-CB4E-A36B-49C608544548}"/>
                </a:ext>
              </a:extLst>
            </p:cNvPr>
            <p:cNvSpPr>
              <a:spLocks noChangeArrowheads="1"/>
            </p:cNvSpPr>
            <p:nvPr/>
          </p:nvSpPr>
          <p:spPr bwMode="auto">
            <a:xfrm>
              <a:off x="520"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8" name="Oval 65">
              <a:extLst>
                <a:ext uri="{FF2B5EF4-FFF2-40B4-BE49-F238E27FC236}">
                  <a16:creationId xmlns:a16="http://schemas.microsoft.com/office/drawing/2014/main" id="{E3687131-3C40-E84F-B620-EB32FE6A42D8}"/>
                </a:ext>
              </a:extLst>
            </p:cNvPr>
            <p:cNvSpPr>
              <a:spLocks noChangeArrowheads="1"/>
            </p:cNvSpPr>
            <p:nvPr/>
          </p:nvSpPr>
          <p:spPr bwMode="auto">
            <a:xfrm>
              <a:off x="638"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9" name="Oval 66">
              <a:extLst>
                <a:ext uri="{FF2B5EF4-FFF2-40B4-BE49-F238E27FC236}">
                  <a16:creationId xmlns:a16="http://schemas.microsoft.com/office/drawing/2014/main" id="{4B95CBD7-9DDF-D04A-9C3C-65ADBFF61EF3}"/>
                </a:ext>
              </a:extLst>
            </p:cNvPr>
            <p:cNvSpPr>
              <a:spLocks noChangeArrowheads="1"/>
            </p:cNvSpPr>
            <p:nvPr/>
          </p:nvSpPr>
          <p:spPr bwMode="auto">
            <a:xfrm>
              <a:off x="692"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0" name="Oval 67">
              <a:extLst>
                <a:ext uri="{FF2B5EF4-FFF2-40B4-BE49-F238E27FC236}">
                  <a16:creationId xmlns:a16="http://schemas.microsoft.com/office/drawing/2014/main" id="{9A346EDC-E894-5544-8DAA-B284E7D09846}"/>
                </a:ext>
              </a:extLst>
            </p:cNvPr>
            <p:cNvSpPr>
              <a:spLocks noChangeArrowheads="1"/>
            </p:cNvSpPr>
            <p:nvPr/>
          </p:nvSpPr>
          <p:spPr bwMode="auto">
            <a:xfrm>
              <a:off x="410" y="1114"/>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1" name="Oval 68">
              <a:extLst>
                <a:ext uri="{FF2B5EF4-FFF2-40B4-BE49-F238E27FC236}">
                  <a16:creationId xmlns:a16="http://schemas.microsoft.com/office/drawing/2014/main" id="{B7F81015-7C85-5346-AD41-5BEE89EEC3F7}"/>
                </a:ext>
              </a:extLst>
            </p:cNvPr>
            <p:cNvSpPr>
              <a:spLocks noChangeArrowheads="1"/>
            </p:cNvSpPr>
            <p:nvPr/>
          </p:nvSpPr>
          <p:spPr bwMode="auto">
            <a:xfrm>
              <a:off x="463" y="1109"/>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2" name="Oval 69">
              <a:extLst>
                <a:ext uri="{FF2B5EF4-FFF2-40B4-BE49-F238E27FC236}">
                  <a16:creationId xmlns:a16="http://schemas.microsoft.com/office/drawing/2014/main" id="{628E79B1-1FBD-094E-A009-AB23473E6594}"/>
                </a:ext>
              </a:extLst>
            </p:cNvPr>
            <p:cNvSpPr>
              <a:spLocks noChangeArrowheads="1"/>
            </p:cNvSpPr>
            <p:nvPr/>
          </p:nvSpPr>
          <p:spPr bwMode="auto">
            <a:xfrm>
              <a:off x="692" y="1109"/>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5" name="Oval 70">
              <a:extLst>
                <a:ext uri="{FF2B5EF4-FFF2-40B4-BE49-F238E27FC236}">
                  <a16:creationId xmlns:a16="http://schemas.microsoft.com/office/drawing/2014/main" id="{4D392323-A561-9949-9BA2-DF54C50AEFDA}"/>
                </a:ext>
              </a:extLst>
            </p:cNvPr>
            <p:cNvSpPr>
              <a:spLocks noChangeArrowheads="1"/>
            </p:cNvSpPr>
            <p:nvPr/>
          </p:nvSpPr>
          <p:spPr bwMode="auto">
            <a:xfrm>
              <a:off x="410" y="1172"/>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71">
              <a:extLst>
                <a:ext uri="{FF2B5EF4-FFF2-40B4-BE49-F238E27FC236}">
                  <a16:creationId xmlns:a16="http://schemas.microsoft.com/office/drawing/2014/main" id="{AF6D837D-6749-E848-85A4-FE647DFD3AD9}"/>
                </a:ext>
              </a:extLst>
            </p:cNvPr>
            <p:cNvSpPr>
              <a:spLocks noChangeArrowheads="1"/>
            </p:cNvSpPr>
            <p:nvPr/>
          </p:nvSpPr>
          <p:spPr bwMode="auto">
            <a:xfrm>
              <a:off x="410" y="122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72">
              <a:extLst>
                <a:ext uri="{FF2B5EF4-FFF2-40B4-BE49-F238E27FC236}">
                  <a16:creationId xmlns:a16="http://schemas.microsoft.com/office/drawing/2014/main" id="{13B2521D-3697-614B-83EA-31634DCD08E5}"/>
                </a:ext>
              </a:extLst>
            </p:cNvPr>
            <p:cNvSpPr>
              <a:spLocks noChangeArrowheads="1"/>
            </p:cNvSpPr>
            <p:nvPr/>
          </p:nvSpPr>
          <p:spPr bwMode="auto">
            <a:xfrm>
              <a:off x="468" y="122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73">
              <a:extLst>
                <a:ext uri="{FF2B5EF4-FFF2-40B4-BE49-F238E27FC236}">
                  <a16:creationId xmlns:a16="http://schemas.microsoft.com/office/drawing/2014/main" id="{B175AAE4-59F8-184F-8A42-F86E2EC2B8B4}"/>
                </a:ext>
              </a:extLst>
            </p:cNvPr>
            <p:cNvSpPr>
              <a:spLocks noChangeArrowheads="1"/>
            </p:cNvSpPr>
            <p:nvPr/>
          </p:nvSpPr>
          <p:spPr bwMode="auto">
            <a:xfrm>
              <a:off x="410" y="1286"/>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Oval 74">
              <a:extLst>
                <a:ext uri="{FF2B5EF4-FFF2-40B4-BE49-F238E27FC236}">
                  <a16:creationId xmlns:a16="http://schemas.microsoft.com/office/drawing/2014/main" id="{86553827-59CA-3046-B853-4151D1B94F06}"/>
                </a:ext>
              </a:extLst>
            </p:cNvPr>
            <p:cNvSpPr>
              <a:spLocks noChangeArrowheads="1"/>
            </p:cNvSpPr>
            <p:nvPr/>
          </p:nvSpPr>
          <p:spPr bwMode="auto">
            <a:xfrm>
              <a:off x="468" y="1286"/>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5" name="Oval 75">
              <a:extLst>
                <a:ext uri="{FF2B5EF4-FFF2-40B4-BE49-F238E27FC236}">
                  <a16:creationId xmlns:a16="http://schemas.microsoft.com/office/drawing/2014/main" id="{9B8363CE-4212-5843-847F-4BCFB8CC05FA}"/>
                </a:ext>
              </a:extLst>
            </p:cNvPr>
            <p:cNvSpPr>
              <a:spLocks noChangeArrowheads="1"/>
            </p:cNvSpPr>
            <p:nvPr/>
          </p:nvSpPr>
          <p:spPr bwMode="auto">
            <a:xfrm>
              <a:off x="520"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6" name="Oval 76">
              <a:extLst>
                <a:ext uri="{FF2B5EF4-FFF2-40B4-BE49-F238E27FC236}">
                  <a16:creationId xmlns:a16="http://schemas.microsoft.com/office/drawing/2014/main" id="{71175FF1-A870-324B-B263-DE99334AE042}"/>
                </a:ext>
              </a:extLst>
            </p:cNvPr>
            <p:cNvSpPr>
              <a:spLocks noChangeArrowheads="1"/>
            </p:cNvSpPr>
            <p:nvPr/>
          </p:nvSpPr>
          <p:spPr bwMode="auto">
            <a:xfrm>
              <a:off x="638"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7" name="Oval 77">
              <a:extLst>
                <a:ext uri="{FF2B5EF4-FFF2-40B4-BE49-F238E27FC236}">
                  <a16:creationId xmlns:a16="http://schemas.microsoft.com/office/drawing/2014/main" id="{B7D82F40-6011-5741-8BF2-B30C965F0687}"/>
                </a:ext>
              </a:extLst>
            </p:cNvPr>
            <p:cNvSpPr>
              <a:spLocks noChangeArrowheads="1"/>
            </p:cNvSpPr>
            <p:nvPr/>
          </p:nvSpPr>
          <p:spPr bwMode="auto">
            <a:xfrm>
              <a:off x="583" y="99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9" name="Oval 78">
              <a:extLst>
                <a:ext uri="{FF2B5EF4-FFF2-40B4-BE49-F238E27FC236}">
                  <a16:creationId xmlns:a16="http://schemas.microsoft.com/office/drawing/2014/main" id="{8F6A27F8-E8AF-754F-B1A5-2434209F38CD}"/>
                </a:ext>
              </a:extLst>
            </p:cNvPr>
            <p:cNvSpPr>
              <a:spLocks noChangeArrowheads="1"/>
            </p:cNvSpPr>
            <p:nvPr/>
          </p:nvSpPr>
          <p:spPr bwMode="auto">
            <a:xfrm>
              <a:off x="579" y="105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1" name="Oval 79">
              <a:extLst>
                <a:ext uri="{FF2B5EF4-FFF2-40B4-BE49-F238E27FC236}">
                  <a16:creationId xmlns:a16="http://schemas.microsoft.com/office/drawing/2014/main" id="{81BC33A5-2CCF-5344-B79F-7B22AC744324}"/>
                </a:ext>
              </a:extLst>
            </p:cNvPr>
            <p:cNvSpPr>
              <a:spLocks noChangeArrowheads="1"/>
            </p:cNvSpPr>
            <p:nvPr/>
          </p:nvSpPr>
          <p:spPr bwMode="auto">
            <a:xfrm>
              <a:off x="520"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2" name="Oval 80">
              <a:extLst>
                <a:ext uri="{FF2B5EF4-FFF2-40B4-BE49-F238E27FC236}">
                  <a16:creationId xmlns:a16="http://schemas.microsoft.com/office/drawing/2014/main" id="{231D0E98-BA48-5943-9C2D-53205849027E}"/>
                </a:ext>
              </a:extLst>
            </p:cNvPr>
            <p:cNvSpPr>
              <a:spLocks noChangeArrowheads="1"/>
            </p:cNvSpPr>
            <p:nvPr/>
          </p:nvSpPr>
          <p:spPr bwMode="auto">
            <a:xfrm>
              <a:off x="573" y="1104"/>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3" name="Oval 81">
              <a:extLst>
                <a:ext uri="{FF2B5EF4-FFF2-40B4-BE49-F238E27FC236}">
                  <a16:creationId xmlns:a16="http://schemas.microsoft.com/office/drawing/2014/main" id="{D76F6EC0-0EA0-1843-AA1B-7222ADB0959D}"/>
                </a:ext>
              </a:extLst>
            </p:cNvPr>
            <p:cNvSpPr>
              <a:spLocks noChangeArrowheads="1"/>
            </p:cNvSpPr>
            <p:nvPr/>
          </p:nvSpPr>
          <p:spPr bwMode="auto">
            <a:xfrm>
              <a:off x="638"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4" name="Oval 82">
              <a:extLst>
                <a:ext uri="{FF2B5EF4-FFF2-40B4-BE49-F238E27FC236}">
                  <a16:creationId xmlns:a16="http://schemas.microsoft.com/office/drawing/2014/main" id="{BA7B0921-C25C-BC46-8216-B2D8E25BDED6}"/>
                </a:ext>
              </a:extLst>
            </p:cNvPr>
            <p:cNvSpPr>
              <a:spLocks noChangeArrowheads="1"/>
            </p:cNvSpPr>
            <p:nvPr/>
          </p:nvSpPr>
          <p:spPr bwMode="auto">
            <a:xfrm>
              <a:off x="463" y="116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5" name="Oval 83">
              <a:extLst>
                <a:ext uri="{FF2B5EF4-FFF2-40B4-BE49-F238E27FC236}">
                  <a16:creationId xmlns:a16="http://schemas.microsoft.com/office/drawing/2014/main" id="{F20DB05D-68A0-274A-AE69-4FD424B7AEC1}"/>
                </a:ext>
              </a:extLst>
            </p:cNvPr>
            <p:cNvSpPr>
              <a:spLocks noChangeArrowheads="1"/>
            </p:cNvSpPr>
            <p:nvPr/>
          </p:nvSpPr>
          <p:spPr bwMode="auto">
            <a:xfrm>
              <a:off x="515"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6" name="Oval 84">
              <a:extLst>
                <a:ext uri="{FF2B5EF4-FFF2-40B4-BE49-F238E27FC236}">
                  <a16:creationId xmlns:a16="http://schemas.microsoft.com/office/drawing/2014/main" id="{03926CBF-7CB1-7C4B-9ABB-6977F85F9910}"/>
                </a:ext>
              </a:extLst>
            </p:cNvPr>
            <p:cNvSpPr>
              <a:spLocks noChangeArrowheads="1"/>
            </p:cNvSpPr>
            <p:nvPr/>
          </p:nvSpPr>
          <p:spPr bwMode="auto">
            <a:xfrm>
              <a:off x="564" y="1153"/>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7" name="Oval 85">
              <a:extLst>
                <a:ext uri="{FF2B5EF4-FFF2-40B4-BE49-F238E27FC236}">
                  <a16:creationId xmlns:a16="http://schemas.microsoft.com/office/drawing/2014/main" id="{5E7C6B76-F382-6940-A9F6-D60981B96ABE}"/>
                </a:ext>
              </a:extLst>
            </p:cNvPr>
            <p:cNvSpPr>
              <a:spLocks noChangeArrowheads="1"/>
            </p:cNvSpPr>
            <p:nvPr/>
          </p:nvSpPr>
          <p:spPr bwMode="auto">
            <a:xfrm>
              <a:off x="633"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1" name="Oval 86">
              <a:extLst>
                <a:ext uri="{FF2B5EF4-FFF2-40B4-BE49-F238E27FC236}">
                  <a16:creationId xmlns:a16="http://schemas.microsoft.com/office/drawing/2014/main" id="{2C6FE579-7AF0-4947-B588-13386812016B}"/>
                </a:ext>
              </a:extLst>
            </p:cNvPr>
            <p:cNvSpPr>
              <a:spLocks noChangeArrowheads="1"/>
            </p:cNvSpPr>
            <p:nvPr/>
          </p:nvSpPr>
          <p:spPr bwMode="auto">
            <a:xfrm>
              <a:off x="697" y="117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2" name="Oval 87">
              <a:extLst>
                <a:ext uri="{FF2B5EF4-FFF2-40B4-BE49-F238E27FC236}">
                  <a16:creationId xmlns:a16="http://schemas.microsoft.com/office/drawing/2014/main" id="{956DB1E5-AACC-8349-B415-0CD461D3CDF2}"/>
                </a:ext>
              </a:extLst>
            </p:cNvPr>
            <p:cNvSpPr>
              <a:spLocks noChangeArrowheads="1"/>
            </p:cNvSpPr>
            <p:nvPr/>
          </p:nvSpPr>
          <p:spPr bwMode="auto">
            <a:xfrm>
              <a:off x="520" y="1224"/>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3" name="Oval 88">
              <a:extLst>
                <a:ext uri="{FF2B5EF4-FFF2-40B4-BE49-F238E27FC236}">
                  <a16:creationId xmlns:a16="http://schemas.microsoft.com/office/drawing/2014/main" id="{4C5DF4C9-DF20-D94E-AEE7-398AF099E8A1}"/>
                </a:ext>
              </a:extLst>
            </p:cNvPr>
            <p:cNvSpPr>
              <a:spLocks noChangeArrowheads="1"/>
            </p:cNvSpPr>
            <p:nvPr/>
          </p:nvSpPr>
          <p:spPr bwMode="auto">
            <a:xfrm>
              <a:off x="573" y="1219"/>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4" name="Oval 89">
              <a:extLst>
                <a:ext uri="{FF2B5EF4-FFF2-40B4-BE49-F238E27FC236}">
                  <a16:creationId xmlns:a16="http://schemas.microsoft.com/office/drawing/2014/main" id="{BC6F3AB0-01BE-E144-96B9-1E0F3ACE3909}"/>
                </a:ext>
              </a:extLst>
            </p:cNvPr>
            <p:cNvSpPr>
              <a:spLocks noChangeArrowheads="1"/>
            </p:cNvSpPr>
            <p:nvPr/>
          </p:nvSpPr>
          <p:spPr bwMode="auto">
            <a:xfrm>
              <a:off x="638" y="1226"/>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5" name="Oval 90">
              <a:extLst>
                <a:ext uri="{FF2B5EF4-FFF2-40B4-BE49-F238E27FC236}">
                  <a16:creationId xmlns:a16="http://schemas.microsoft.com/office/drawing/2014/main" id="{BF42E9A6-D446-C64B-BA50-43C750310218}"/>
                </a:ext>
              </a:extLst>
            </p:cNvPr>
            <p:cNvSpPr>
              <a:spLocks noChangeArrowheads="1"/>
            </p:cNvSpPr>
            <p:nvPr/>
          </p:nvSpPr>
          <p:spPr bwMode="auto">
            <a:xfrm>
              <a:off x="697" y="122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7" name="Oval 91">
              <a:extLst>
                <a:ext uri="{FF2B5EF4-FFF2-40B4-BE49-F238E27FC236}">
                  <a16:creationId xmlns:a16="http://schemas.microsoft.com/office/drawing/2014/main" id="{C2060E1C-C062-114C-9E15-16F348AA1E45}"/>
                </a:ext>
              </a:extLst>
            </p:cNvPr>
            <p:cNvSpPr>
              <a:spLocks noChangeArrowheads="1"/>
            </p:cNvSpPr>
            <p:nvPr/>
          </p:nvSpPr>
          <p:spPr bwMode="auto">
            <a:xfrm>
              <a:off x="579" y="1281"/>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8" name="Oval 92">
              <a:extLst>
                <a:ext uri="{FF2B5EF4-FFF2-40B4-BE49-F238E27FC236}">
                  <a16:creationId xmlns:a16="http://schemas.microsoft.com/office/drawing/2014/main" id="{C86DAEB4-7E23-4B44-A59E-04D4F17499C1}"/>
                </a:ext>
              </a:extLst>
            </p:cNvPr>
            <p:cNvSpPr>
              <a:spLocks noChangeArrowheads="1"/>
            </p:cNvSpPr>
            <p:nvPr/>
          </p:nvSpPr>
          <p:spPr bwMode="auto">
            <a:xfrm>
              <a:off x="697" y="1286"/>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20" name="Group 146">
            <a:extLst>
              <a:ext uri="{FF2B5EF4-FFF2-40B4-BE49-F238E27FC236}">
                <a16:creationId xmlns:a16="http://schemas.microsoft.com/office/drawing/2014/main" id="{F28212C9-F9D1-CF48-9D57-754F717D9B8F}"/>
              </a:ext>
              <a:ext uri="{C183D7F6-B498-43B3-948B-1728B52AA6E4}">
                <adec:decorative xmlns:adec="http://schemas.microsoft.com/office/drawing/2017/decorative" val="1"/>
              </a:ext>
            </a:extLst>
          </p:cNvPr>
          <p:cNvGrpSpPr>
            <a:grpSpLocks noChangeAspect="1"/>
          </p:cNvGrpSpPr>
          <p:nvPr/>
        </p:nvGrpSpPr>
        <p:grpSpPr bwMode="auto">
          <a:xfrm>
            <a:off x="3582498" y="2574136"/>
            <a:ext cx="599733" cy="599733"/>
            <a:chOff x="410" y="1787"/>
            <a:chExt cx="312" cy="312"/>
          </a:xfrm>
        </p:grpSpPr>
        <p:sp>
          <p:nvSpPr>
            <p:cNvPr id="121" name="AutoShape 145">
              <a:extLst>
                <a:ext uri="{FF2B5EF4-FFF2-40B4-BE49-F238E27FC236}">
                  <a16:creationId xmlns:a16="http://schemas.microsoft.com/office/drawing/2014/main" id="{587A3A55-D389-0348-9780-2C75B7992C1A}"/>
                </a:ext>
              </a:extLst>
            </p:cNvPr>
            <p:cNvSpPr>
              <a:spLocks noChangeAspect="1" noChangeArrowheads="1" noTextEdit="1"/>
            </p:cNvSpPr>
            <p:nvPr/>
          </p:nvSpPr>
          <p:spPr bwMode="auto">
            <a:xfrm>
              <a:off x="410" y="1787"/>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Oval 147">
              <a:extLst>
                <a:ext uri="{FF2B5EF4-FFF2-40B4-BE49-F238E27FC236}">
                  <a16:creationId xmlns:a16="http://schemas.microsoft.com/office/drawing/2014/main" id="{E074B15C-1CE5-C546-B102-6012C00A04A1}"/>
                </a:ext>
              </a:extLst>
            </p:cNvPr>
            <p:cNvSpPr>
              <a:spLocks noChangeArrowheads="1"/>
            </p:cNvSpPr>
            <p:nvPr/>
          </p:nvSpPr>
          <p:spPr bwMode="auto">
            <a:xfrm>
              <a:off x="410" y="2041"/>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Rectangle 148">
              <a:extLst>
                <a:ext uri="{FF2B5EF4-FFF2-40B4-BE49-F238E27FC236}">
                  <a16:creationId xmlns:a16="http://schemas.microsoft.com/office/drawing/2014/main" id="{31F3B113-291B-0E43-BEB8-35D9D262F77F}"/>
                </a:ext>
              </a:extLst>
            </p:cNvPr>
            <p:cNvSpPr>
              <a:spLocks noChangeArrowheads="1"/>
            </p:cNvSpPr>
            <p:nvPr/>
          </p:nvSpPr>
          <p:spPr bwMode="auto">
            <a:xfrm>
              <a:off x="664" y="1787"/>
              <a:ext cx="58"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149">
              <a:extLst>
                <a:ext uri="{FF2B5EF4-FFF2-40B4-BE49-F238E27FC236}">
                  <a16:creationId xmlns:a16="http://schemas.microsoft.com/office/drawing/2014/main" id="{EE3A26DC-8B41-8841-ABAF-C73BAFAE7587}"/>
                </a:ext>
              </a:extLst>
            </p:cNvPr>
            <p:cNvSpPr>
              <a:spLocks/>
            </p:cNvSpPr>
            <p:nvPr/>
          </p:nvSpPr>
          <p:spPr bwMode="auto">
            <a:xfrm>
              <a:off x="468" y="1874"/>
              <a:ext cx="168" cy="167"/>
            </a:xfrm>
            <a:custGeom>
              <a:avLst/>
              <a:gdLst>
                <a:gd name="T0" fmla="*/ 147 w 168"/>
                <a:gd name="T1" fmla="*/ 0 h 167"/>
                <a:gd name="T2" fmla="*/ 168 w 168"/>
                <a:gd name="T3" fmla="*/ 20 h 167"/>
                <a:gd name="T4" fmla="*/ 21 w 168"/>
                <a:gd name="T5" fmla="*/ 167 h 167"/>
                <a:gd name="T6" fmla="*/ 0 w 168"/>
                <a:gd name="T7" fmla="*/ 147 h 167"/>
                <a:gd name="T8" fmla="*/ 147 w 168"/>
                <a:gd name="T9" fmla="*/ 0 h 167"/>
              </a:gdLst>
              <a:ahLst/>
              <a:cxnLst>
                <a:cxn ang="0">
                  <a:pos x="T0" y="T1"/>
                </a:cxn>
                <a:cxn ang="0">
                  <a:pos x="T2" y="T3"/>
                </a:cxn>
                <a:cxn ang="0">
                  <a:pos x="T4" y="T5"/>
                </a:cxn>
                <a:cxn ang="0">
                  <a:pos x="T6" y="T7"/>
                </a:cxn>
                <a:cxn ang="0">
                  <a:pos x="T8" y="T9"/>
                </a:cxn>
              </a:cxnLst>
              <a:rect l="0" t="0" r="r" b="b"/>
              <a:pathLst>
                <a:path w="168" h="167">
                  <a:moveTo>
                    <a:pt x="147" y="0"/>
                  </a:moveTo>
                  <a:lnTo>
                    <a:pt x="168" y="20"/>
                  </a:lnTo>
                  <a:lnTo>
                    <a:pt x="21" y="167"/>
                  </a:lnTo>
                  <a:lnTo>
                    <a:pt x="0" y="147"/>
                  </a:lnTo>
                  <a:lnTo>
                    <a:pt x="1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Rectangle 150">
              <a:extLst>
                <a:ext uri="{FF2B5EF4-FFF2-40B4-BE49-F238E27FC236}">
                  <a16:creationId xmlns:a16="http://schemas.microsoft.com/office/drawing/2014/main" id="{0DB0242D-D699-B049-8C23-4C9BBBFCB1D5}"/>
                </a:ext>
              </a:extLst>
            </p:cNvPr>
            <p:cNvSpPr>
              <a:spLocks noChangeArrowheads="1"/>
            </p:cNvSpPr>
            <p:nvPr/>
          </p:nvSpPr>
          <p:spPr bwMode="auto">
            <a:xfrm>
              <a:off x="615" y="1865"/>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6" name="Rectangle 151">
              <a:extLst>
                <a:ext uri="{FF2B5EF4-FFF2-40B4-BE49-F238E27FC236}">
                  <a16:creationId xmlns:a16="http://schemas.microsoft.com/office/drawing/2014/main" id="{A8CB7E00-A4C8-584E-B83C-AB9190C2FC58}"/>
                </a:ext>
              </a:extLst>
            </p:cNvPr>
            <p:cNvSpPr>
              <a:spLocks noChangeArrowheads="1"/>
            </p:cNvSpPr>
            <p:nvPr/>
          </p:nvSpPr>
          <p:spPr bwMode="auto">
            <a:xfrm>
              <a:off x="546" y="1865"/>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27" name="Group 42">
            <a:extLst>
              <a:ext uri="{FF2B5EF4-FFF2-40B4-BE49-F238E27FC236}">
                <a16:creationId xmlns:a16="http://schemas.microsoft.com/office/drawing/2014/main" id="{C0A6EFB0-9A87-1A49-8E5D-36EFD9A89285}"/>
              </a:ext>
              <a:ext uri="{C183D7F6-B498-43B3-948B-1728B52AA6E4}">
                <adec:decorative xmlns:adec="http://schemas.microsoft.com/office/drawing/2017/decorative" val="1"/>
              </a:ext>
            </a:extLst>
          </p:cNvPr>
          <p:cNvGrpSpPr>
            <a:grpSpLocks noChangeAspect="1"/>
          </p:cNvGrpSpPr>
          <p:nvPr/>
        </p:nvGrpSpPr>
        <p:grpSpPr bwMode="auto">
          <a:xfrm>
            <a:off x="5798199" y="2611113"/>
            <a:ext cx="744462" cy="558345"/>
            <a:chOff x="1013" y="1826"/>
            <a:chExt cx="312" cy="234"/>
          </a:xfrm>
        </p:grpSpPr>
        <p:sp>
          <p:nvSpPr>
            <p:cNvPr id="128" name="AutoShape 41">
              <a:extLst>
                <a:ext uri="{FF2B5EF4-FFF2-40B4-BE49-F238E27FC236}">
                  <a16:creationId xmlns:a16="http://schemas.microsoft.com/office/drawing/2014/main" id="{2BB39346-AC35-2E4A-AF99-5BC44F83DBFE}"/>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9" name="Rectangle 43">
              <a:extLst>
                <a:ext uri="{FF2B5EF4-FFF2-40B4-BE49-F238E27FC236}">
                  <a16:creationId xmlns:a16="http://schemas.microsoft.com/office/drawing/2014/main" id="{07439428-381F-8648-A61C-6CBB06402DB3}"/>
                </a:ext>
              </a:extLst>
            </p:cNvPr>
            <p:cNvSpPr>
              <a:spLocks noChangeArrowheads="1"/>
            </p:cNvSpPr>
            <p:nvPr/>
          </p:nvSpPr>
          <p:spPr bwMode="auto">
            <a:xfrm>
              <a:off x="1013" y="1855"/>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0" name="Rectangle 44">
              <a:extLst>
                <a:ext uri="{FF2B5EF4-FFF2-40B4-BE49-F238E27FC236}">
                  <a16:creationId xmlns:a16="http://schemas.microsoft.com/office/drawing/2014/main" id="{6EEB20F1-B132-4940-AE96-9A8BF8592EA3}"/>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1" name="Oval 45">
              <a:extLst>
                <a:ext uri="{FF2B5EF4-FFF2-40B4-BE49-F238E27FC236}">
                  <a16:creationId xmlns:a16="http://schemas.microsoft.com/office/drawing/2014/main" id="{79A2F031-0BE2-3E4A-9C2D-3F723E31D07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2" name="Oval 46">
              <a:extLst>
                <a:ext uri="{FF2B5EF4-FFF2-40B4-BE49-F238E27FC236}">
                  <a16:creationId xmlns:a16="http://schemas.microsoft.com/office/drawing/2014/main" id="{13BDCE4B-C9BD-6647-A94C-733B6B18751C}"/>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3" name="Oval 47">
              <a:extLst>
                <a:ext uri="{FF2B5EF4-FFF2-40B4-BE49-F238E27FC236}">
                  <a16:creationId xmlns:a16="http://schemas.microsoft.com/office/drawing/2014/main" id="{D8B0C96D-2871-284C-8495-03B89A11B470}"/>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4" name="Rectangle 48">
              <a:extLst>
                <a:ext uri="{FF2B5EF4-FFF2-40B4-BE49-F238E27FC236}">
                  <a16:creationId xmlns:a16="http://schemas.microsoft.com/office/drawing/2014/main" id="{7CF419EF-26C8-334F-A270-1D8D99413FEE}"/>
                </a:ext>
              </a:extLst>
            </p:cNvPr>
            <p:cNvSpPr>
              <a:spLocks noChangeArrowheads="1"/>
            </p:cNvSpPr>
            <p:nvPr/>
          </p:nvSpPr>
          <p:spPr bwMode="auto">
            <a:xfrm>
              <a:off x="1032" y="1914"/>
              <a:ext cx="7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5" name="Freeform 49">
              <a:extLst>
                <a:ext uri="{FF2B5EF4-FFF2-40B4-BE49-F238E27FC236}">
                  <a16:creationId xmlns:a16="http://schemas.microsoft.com/office/drawing/2014/main" id="{40AF2A14-EA76-5D4D-A197-1349C8B8F6D1}"/>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6" name="Freeform 50">
              <a:extLst>
                <a:ext uri="{FF2B5EF4-FFF2-40B4-BE49-F238E27FC236}">
                  <a16:creationId xmlns:a16="http://schemas.microsoft.com/office/drawing/2014/main" id="{9A756BC1-9D83-DA41-9F65-A16E32A59933}"/>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40" name="Group 139">
            <a:extLst>
              <a:ext uri="{FF2B5EF4-FFF2-40B4-BE49-F238E27FC236}">
                <a16:creationId xmlns:a16="http://schemas.microsoft.com/office/drawing/2014/main" id="{64C57094-90F5-714D-A48A-FDF45A607047}"/>
              </a:ext>
              <a:ext uri="{C183D7F6-B498-43B3-948B-1728B52AA6E4}">
                <adec:decorative xmlns:adec="http://schemas.microsoft.com/office/drawing/2017/decorative" val="1"/>
              </a:ext>
            </a:extLst>
          </p:cNvPr>
          <p:cNvGrpSpPr>
            <a:grpSpLocks noChangeAspect="1"/>
          </p:cNvGrpSpPr>
          <p:nvPr/>
        </p:nvGrpSpPr>
        <p:grpSpPr>
          <a:xfrm>
            <a:off x="8208644" y="2581522"/>
            <a:ext cx="476221" cy="587718"/>
            <a:chOff x="1980078" y="253998"/>
            <a:chExt cx="3830386" cy="4727197"/>
          </a:xfrm>
        </p:grpSpPr>
        <p:sp>
          <p:nvSpPr>
            <p:cNvPr id="141" name="Rectangle 27">
              <a:extLst>
                <a:ext uri="{FF2B5EF4-FFF2-40B4-BE49-F238E27FC236}">
                  <a16:creationId xmlns:a16="http://schemas.microsoft.com/office/drawing/2014/main" id="{88463D9B-8DB1-4144-8EF9-B848C7E3DC85}"/>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2" name="Freeform 29">
              <a:extLst>
                <a:ext uri="{FF2B5EF4-FFF2-40B4-BE49-F238E27FC236}">
                  <a16:creationId xmlns:a16="http://schemas.microsoft.com/office/drawing/2014/main" id="{4B749B45-A063-4C41-9FD1-ED05864FECBF}"/>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3" name="Freeform 30">
              <a:extLst>
                <a:ext uri="{FF2B5EF4-FFF2-40B4-BE49-F238E27FC236}">
                  <a16:creationId xmlns:a16="http://schemas.microsoft.com/office/drawing/2014/main" id="{89CD8129-3A18-DD44-BCBB-EF716C795DE3}"/>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4" name="Freeform: Shape 136">
              <a:extLst>
                <a:ext uri="{FF2B5EF4-FFF2-40B4-BE49-F238E27FC236}">
                  <a16:creationId xmlns:a16="http://schemas.microsoft.com/office/drawing/2014/main" id="{B0308F3C-473E-9D40-94BB-5C2A4A9F48B5}"/>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pic>
        <p:nvPicPr>
          <p:cNvPr id="11" name="Picture 10">
            <a:extLst>
              <a:ext uri="{FF2B5EF4-FFF2-40B4-BE49-F238E27FC236}">
                <a16:creationId xmlns:a16="http://schemas.microsoft.com/office/drawing/2014/main" id="{A52E0F74-E27B-4654-AAF5-AD4A0A07377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165" y="2522176"/>
            <a:ext cx="799935" cy="706512"/>
          </a:xfrm>
          <a:prstGeom prst="rect">
            <a:avLst/>
          </a:prstGeom>
        </p:spPr>
      </p:pic>
      <p:sp>
        <p:nvSpPr>
          <p:cNvPr id="67" name="Rectangle 66">
            <a:extLst>
              <a:ext uri="{FF2B5EF4-FFF2-40B4-BE49-F238E27FC236}">
                <a16:creationId xmlns:a16="http://schemas.microsoft.com/office/drawing/2014/main" id="{CDC0CF84-DD79-4311-AEAC-1C8817B49997}"/>
              </a:ext>
            </a:extLst>
          </p:cNvPr>
          <p:cNvSpPr/>
          <p:nvPr/>
        </p:nvSpPr>
        <p:spPr bwMode="auto">
          <a:xfrm>
            <a:off x="657046" y="1806191"/>
            <a:ext cx="1908417" cy="6301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mn-ea"/>
                <a:cs typeface="+mn-cs"/>
              </a:rPr>
              <a:t>Time series, data streaming and AI</a:t>
            </a:r>
          </a:p>
        </p:txBody>
      </p:sp>
      <p:sp>
        <p:nvSpPr>
          <p:cNvPr id="68" name="Text Placeholder 12">
            <a:extLst>
              <a:ext uri="{FF2B5EF4-FFF2-40B4-BE49-F238E27FC236}">
                <a16:creationId xmlns:a16="http://schemas.microsoft.com/office/drawing/2014/main" id="{54C80295-AB81-4CB1-B748-CAC55ED1DA77}"/>
              </a:ext>
            </a:extLst>
          </p:cNvPr>
          <p:cNvSpPr txBox="1">
            <a:spLocks/>
          </p:cNvSpPr>
          <p:nvPr/>
        </p:nvSpPr>
        <p:spPr>
          <a:xfrm>
            <a:off x="584923" y="3371820"/>
            <a:ext cx="2011320" cy="4490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Stream, store, and analyze IoT data and apply business logic using built-in AI &amp; ML capabilities</a:t>
            </a:r>
          </a:p>
        </p:txBody>
      </p:sp>
      <p:sp>
        <p:nvSpPr>
          <p:cNvPr id="46" name="Rectangle 45">
            <a:extLst>
              <a:ext uri="{FF2B5EF4-FFF2-40B4-BE49-F238E27FC236}">
                <a16:creationId xmlns:a16="http://schemas.microsoft.com/office/drawing/2014/main" id="{A5EDD507-F221-4A89-BC46-C2A6653A9BC3}"/>
              </a:ext>
            </a:extLst>
          </p:cNvPr>
          <p:cNvSpPr/>
          <p:nvPr/>
        </p:nvSpPr>
        <p:spPr bwMode="auto">
          <a:xfrm>
            <a:off x="2923668" y="1806191"/>
            <a:ext cx="1910014" cy="459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mn-ea"/>
                <a:cs typeface="+mn-cs"/>
              </a:rPr>
              <a:t>Native data movement to Azure</a:t>
            </a:r>
          </a:p>
        </p:txBody>
      </p:sp>
      <p:sp>
        <p:nvSpPr>
          <p:cNvPr id="98" name="Text Placeholder 12">
            <a:extLst>
              <a:ext uri="{FF2B5EF4-FFF2-40B4-BE49-F238E27FC236}">
                <a16:creationId xmlns:a16="http://schemas.microsoft.com/office/drawing/2014/main" id="{8ECB34E8-190D-496D-BA38-D10985625CC3}"/>
              </a:ext>
            </a:extLst>
          </p:cNvPr>
          <p:cNvSpPr txBox="1">
            <a:spLocks/>
          </p:cNvSpPr>
          <p:nvPr/>
        </p:nvSpPr>
        <p:spPr>
          <a:xfrm>
            <a:off x="2863568" y="3371820"/>
            <a:ext cx="1866927" cy="3077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Consistent app development </a:t>
            </a:r>
          </a:p>
          <a:p>
            <a:pPr marL="0" marR="0" lvl="1" indent="0"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and management from cloud </a:t>
            </a:r>
          </a:p>
          <a:p>
            <a:pPr marL="0" marR="0" lvl="1" indent="0"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 data center to edge</a:t>
            </a:r>
          </a:p>
        </p:txBody>
      </p:sp>
      <p:sp>
        <p:nvSpPr>
          <p:cNvPr id="7" name="Rectangle 6">
            <a:extLst>
              <a:ext uri="{FF2B5EF4-FFF2-40B4-BE49-F238E27FC236}">
                <a16:creationId xmlns:a16="http://schemas.microsoft.com/office/drawing/2014/main" id="{E1FDC053-AEFF-4C01-A091-56BF3420C457}"/>
              </a:ext>
            </a:extLst>
          </p:cNvPr>
          <p:cNvSpPr/>
          <p:nvPr/>
        </p:nvSpPr>
        <p:spPr bwMode="auto">
          <a:xfrm>
            <a:off x="5193336" y="1806191"/>
            <a:ext cx="1910014" cy="459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mn-ea"/>
                <a:cs typeface="+mn-cs"/>
              </a:rPr>
              <a:t>Your choice </a:t>
            </a:r>
            <a:br>
              <a:rPr kumimoji="0" lang="en-US" sz="1400" b="0" i="0" u="none" strike="noStrike" kern="1200" cap="none" spc="0" normalizeH="0" baseline="0" noProof="0" dirty="0">
                <a:ln>
                  <a:noFill/>
                </a:ln>
                <a:solidFill>
                  <a:schemeClr val="bg1"/>
                </a:solidFill>
                <a:effectLst/>
                <a:uLnTx/>
                <a:uFillTx/>
                <a:latin typeface="Segoe UI Semibold"/>
                <a:ea typeface="+mn-ea"/>
                <a:cs typeface="+mn-cs"/>
              </a:rPr>
            </a:br>
            <a:r>
              <a:rPr kumimoji="0" lang="en-US" sz="1400" b="0" i="0" u="none" strike="noStrike" kern="1200" cap="none" spc="0" normalizeH="0" baseline="0" noProof="0" dirty="0">
                <a:ln>
                  <a:noFill/>
                </a:ln>
                <a:solidFill>
                  <a:schemeClr val="bg1"/>
                </a:solidFill>
                <a:effectLst/>
                <a:uLnTx/>
                <a:uFillTx/>
                <a:latin typeface="Segoe UI Semibold"/>
                <a:ea typeface="+mn-ea"/>
                <a:cs typeface="+mn-cs"/>
              </a:rPr>
              <a:t>of platform</a:t>
            </a:r>
          </a:p>
        </p:txBody>
      </p:sp>
      <p:sp>
        <p:nvSpPr>
          <p:cNvPr id="8" name="Text Placeholder 12">
            <a:extLst>
              <a:ext uri="{FF2B5EF4-FFF2-40B4-BE49-F238E27FC236}">
                <a16:creationId xmlns:a16="http://schemas.microsoft.com/office/drawing/2014/main" id="{3C24F7B5-CA60-4C51-B61E-F86EFFF7325B}"/>
              </a:ext>
            </a:extLst>
          </p:cNvPr>
          <p:cNvSpPr txBox="1">
            <a:spLocks/>
          </p:cNvSpPr>
          <p:nvPr/>
        </p:nvSpPr>
        <p:spPr>
          <a:xfrm>
            <a:off x="5128021" y="3371820"/>
            <a:ext cx="1866927" cy="3077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32103"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prstClr val="black"/>
                </a:solidFill>
                <a:effectLst/>
                <a:uLnTx/>
                <a:uFillTx/>
                <a:latin typeface="Segoe UI "/>
                <a:ea typeface="+mn-ea"/>
                <a:cs typeface="+mn-cs"/>
              </a:rPr>
              <a:t>Run SQL on your choice of platform Including ARM 64 and x64 architecture</a:t>
            </a:r>
          </a:p>
        </p:txBody>
      </p:sp>
      <p:sp>
        <p:nvSpPr>
          <p:cNvPr id="10" name="Rectangle 9">
            <a:extLst>
              <a:ext uri="{FF2B5EF4-FFF2-40B4-BE49-F238E27FC236}">
                <a16:creationId xmlns:a16="http://schemas.microsoft.com/office/drawing/2014/main" id="{C2350989-6186-494D-B367-66EA8CB5E5CC}"/>
              </a:ext>
            </a:extLst>
          </p:cNvPr>
          <p:cNvSpPr/>
          <p:nvPr/>
        </p:nvSpPr>
        <p:spPr bwMode="auto">
          <a:xfrm>
            <a:off x="7151031" y="1806191"/>
            <a:ext cx="2509525" cy="6301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mn-ea"/>
                <a:cs typeface="+mn-cs"/>
              </a:rPr>
              <a:t>Unparalleled</a:t>
            </a:r>
          </a:p>
          <a:p>
            <a:pPr marL="0" marR="0" lvl="0" indent="0" algn="ctr" defTabSz="93210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mn-ea"/>
                <a:cs typeface="+mn-cs"/>
              </a:rPr>
              <a:t>performance &amp; security</a:t>
            </a:r>
          </a:p>
        </p:txBody>
      </p:sp>
      <p:sp>
        <p:nvSpPr>
          <p:cNvPr id="100" name="Text Placeholder 12">
            <a:extLst>
              <a:ext uri="{FF2B5EF4-FFF2-40B4-BE49-F238E27FC236}">
                <a16:creationId xmlns:a16="http://schemas.microsoft.com/office/drawing/2014/main" id="{2A489076-F8D2-4F62-B59D-A6553FD28884}"/>
              </a:ext>
            </a:extLst>
          </p:cNvPr>
          <p:cNvSpPr txBox="1">
            <a:spLocks/>
          </p:cNvSpPr>
          <p:nvPr/>
        </p:nvSpPr>
        <p:spPr>
          <a:xfrm>
            <a:off x="7380858" y="3371820"/>
            <a:ext cx="1991741" cy="3835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Flexible high availability and industry-leading data protection and security tools </a:t>
            </a:r>
          </a:p>
        </p:txBody>
      </p:sp>
      <p:sp>
        <p:nvSpPr>
          <p:cNvPr id="150" name="Rectangle 149">
            <a:extLst>
              <a:ext uri="{FF2B5EF4-FFF2-40B4-BE49-F238E27FC236}">
                <a16:creationId xmlns:a16="http://schemas.microsoft.com/office/drawing/2014/main" id="{7D48247C-F896-438F-B6D5-D72C11737FB5}"/>
              </a:ext>
            </a:extLst>
          </p:cNvPr>
          <p:cNvSpPr/>
          <p:nvPr/>
        </p:nvSpPr>
        <p:spPr bwMode="auto">
          <a:xfrm>
            <a:off x="9727327" y="1806191"/>
            <a:ext cx="1883597" cy="6211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mn-ea"/>
                <a:cs typeface="+mn-cs"/>
              </a:rPr>
              <a:t>Simplified </a:t>
            </a:r>
            <a:br>
              <a:rPr kumimoji="0" lang="en-US" sz="1400" b="0" i="0" u="none" strike="noStrike" kern="1200" cap="none" spc="0" normalizeH="0" baseline="0" noProof="0" dirty="0">
                <a:ln>
                  <a:noFill/>
                </a:ln>
                <a:solidFill>
                  <a:schemeClr val="bg1"/>
                </a:solidFill>
                <a:effectLst/>
                <a:uLnTx/>
                <a:uFillTx/>
                <a:latin typeface="Segoe UI Semibold"/>
                <a:ea typeface="+mn-ea"/>
                <a:cs typeface="+mn-cs"/>
              </a:rPr>
            </a:br>
            <a:r>
              <a:rPr kumimoji="0" lang="en-US" sz="1400" b="0" i="0" u="none" strike="noStrike" kern="1200" cap="none" spc="0" normalizeH="0" baseline="0" noProof="0" dirty="0">
                <a:ln>
                  <a:noFill/>
                </a:ln>
                <a:solidFill>
                  <a:schemeClr val="bg1"/>
                </a:solidFill>
                <a:effectLst/>
                <a:uLnTx/>
                <a:uFillTx/>
                <a:latin typeface="Segoe UI Semibold"/>
                <a:ea typeface="+mn-ea"/>
                <a:cs typeface="+mn-cs"/>
              </a:rPr>
              <a:t>pricing for IoT</a:t>
            </a:r>
            <a:endParaRPr kumimoji="0" lang="en-US" sz="14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51" name="Text Placeholder 12">
            <a:extLst>
              <a:ext uri="{FF2B5EF4-FFF2-40B4-BE49-F238E27FC236}">
                <a16:creationId xmlns:a16="http://schemas.microsoft.com/office/drawing/2014/main" id="{3954E6A1-32DE-4DDB-ADC3-221C6C1F68F6}"/>
              </a:ext>
            </a:extLst>
          </p:cNvPr>
          <p:cNvSpPr txBox="1">
            <a:spLocks/>
          </p:cNvSpPr>
          <p:nvPr/>
        </p:nvSpPr>
        <p:spPr>
          <a:xfrm>
            <a:off x="9643285" y="3371820"/>
            <a:ext cx="2015315" cy="52371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prstClr val="black"/>
                </a:solidFill>
                <a:effectLst/>
                <a:uLnTx/>
                <a:uFillTx/>
                <a:latin typeface="Segoe UI"/>
                <a:ea typeface="+mn-lt"/>
                <a:cs typeface="Segoe UI"/>
              </a:rPr>
              <a:t>$10 per month/device or as low as $60 per year/device for a 3-year commitment</a:t>
            </a:r>
            <a:r>
              <a:rPr kumimoji="0" lang="en-US" sz="1000" b="0" i="0" u="none" strike="noStrike" kern="1200" cap="none" spc="0" normalizeH="0" baseline="30000" noProof="0" dirty="0">
                <a:ln>
                  <a:noFill/>
                </a:ln>
                <a:solidFill>
                  <a:prstClr val="black"/>
                </a:solidFill>
                <a:effectLst/>
                <a:uLnTx/>
                <a:uFillTx/>
                <a:latin typeface="Segoe UI"/>
                <a:ea typeface="+mn-lt"/>
                <a:cs typeface="Segoe UI"/>
              </a:rPr>
              <a:t>*</a:t>
            </a:r>
            <a:r>
              <a:rPr kumimoji="0" lang="en-US" sz="1000" b="0" i="0" u="none" strike="noStrike" kern="1200" cap="none" spc="0" normalizeH="0" baseline="0" noProof="0" dirty="0">
                <a:ln>
                  <a:noFill/>
                </a:ln>
                <a:solidFill>
                  <a:prstClr val="black"/>
                </a:solidFill>
                <a:effectLst/>
                <a:uLnTx/>
                <a:uFillTx/>
                <a:latin typeface="Segoe UI"/>
                <a:ea typeface="+mn-lt"/>
                <a:cs typeface="Segoe UI"/>
              </a:rPr>
              <a:t>. </a:t>
            </a:r>
          </a:p>
          <a:p>
            <a:pPr marL="0" marR="0" lvl="1" indent="0"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169" name="Graphic 168" descr="Icon portraying SQL Server">
            <a:extLst>
              <a:ext uri="{FF2B5EF4-FFF2-40B4-BE49-F238E27FC236}">
                <a16:creationId xmlns:a16="http://schemas.microsoft.com/office/drawing/2014/main" id="{5F768D16-7D61-FC47-83EF-C9CF0DE645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16606" y="4531713"/>
            <a:ext cx="623329" cy="623329"/>
          </a:xfrm>
          <a:prstGeom prst="rect">
            <a:avLst/>
          </a:prstGeom>
        </p:spPr>
      </p:pic>
      <p:sp>
        <p:nvSpPr>
          <p:cNvPr id="92" name="Rectangle 91">
            <a:extLst>
              <a:ext uri="{FF2B5EF4-FFF2-40B4-BE49-F238E27FC236}">
                <a16:creationId xmlns:a16="http://schemas.microsoft.com/office/drawing/2014/main" id="{3CBCDA01-CF85-4381-8BF6-4D5526E05624}"/>
              </a:ext>
            </a:extLst>
          </p:cNvPr>
          <p:cNvSpPr/>
          <p:nvPr/>
        </p:nvSpPr>
        <p:spPr>
          <a:xfrm>
            <a:off x="5608185" y="5176239"/>
            <a:ext cx="94782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SQL Server</a:t>
            </a: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F62423B1-F4F5-4062-9A8E-C52FD9A0A5E4}"/>
              </a:ext>
            </a:extLst>
          </p:cNvPr>
          <p:cNvSpPr txBox="1"/>
          <p:nvPr/>
        </p:nvSpPr>
        <p:spPr>
          <a:xfrm>
            <a:off x="2623274" y="4507302"/>
            <a:ext cx="312732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Semibold"/>
                <a:ea typeface="+mn-ea"/>
                <a:cs typeface="+mn-cs"/>
              </a:rPr>
              <a:t>Develop once</a:t>
            </a:r>
          </a:p>
        </p:txBody>
      </p:sp>
      <p:sp>
        <p:nvSpPr>
          <p:cNvPr id="108" name="Text Placeholder 12">
            <a:extLst>
              <a:ext uri="{FF2B5EF4-FFF2-40B4-BE49-F238E27FC236}">
                <a16:creationId xmlns:a16="http://schemas.microsoft.com/office/drawing/2014/main" id="{3037C6C5-DFDC-4BE0-AD4E-789D4378D8F3}"/>
              </a:ext>
            </a:extLst>
          </p:cNvPr>
          <p:cNvSpPr txBox="1">
            <a:spLocks/>
          </p:cNvSpPr>
          <p:nvPr/>
        </p:nvSpPr>
        <p:spPr>
          <a:xfrm>
            <a:off x="3093979" y="5002245"/>
            <a:ext cx="2253819" cy="3077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ctr"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Consistent application development and management experience</a:t>
            </a:r>
          </a:p>
        </p:txBody>
      </p:sp>
      <p:pic>
        <p:nvPicPr>
          <p:cNvPr id="168" name="Graphic 167" descr="Icon portraying Azure SQL">
            <a:extLst>
              <a:ext uri="{FF2B5EF4-FFF2-40B4-BE49-F238E27FC236}">
                <a16:creationId xmlns:a16="http://schemas.microsoft.com/office/drawing/2014/main" id="{C724A7E2-AB85-4F46-8FB0-CC78BC31F5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89081" y="4501785"/>
            <a:ext cx="733101" cy="733101"/>
          </a:xfrm>
          <a:prstGeom prst="rect">
            <a:avLst/>
          </a:prstGeom>
        </p:spPr>
      </p:pic>
      <p:sp>
        <p:nvSpPr>
          <p:cNvPr id="91" name="Rectangle 90">
            <a:extLst>
              <a:ext uri="{FF2B5EF4-FFF2-40B4-BE49-F238E27FC236}">
                <a16:creationId xmlns:a16="http://schemas.microsoft.com/office/drawing/2014/main" id="{3EEA5EA5-1B16-4500-9259-8FDFDD314AAF}"/>
              </a:ext>
            </a:extLst>
          </p:cNvPr>
          <p:cNvSpPr/>
          <p:nvPr/>
        </p:nvSpPr>
        <p:spPr>
          <a:xfrm>
            <a:off x="1539905" y="5176239"/>
            <a:ext cx="90467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Azure SQL</a:t>
            </a: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83" name="TextBox 82">
            <a:extLst>
              <a:ext uri="{FF2B5EF4-FFF2-40B4-BE49-F238E27FC236}">
                <a16:creationId xmlns:a16="http://schemas.microsoft.com/office/drawing/2014/main" id="{B5ACAF76-AF13-4614-BC67-40D1E4115358}"/>
              </a:ext>
            </a:extLst>
          </p:cNvPr>
          <p:cNvSpPr txBox="1"/>
          <p:nvPr/>
        </p:nvSpPr>
        <p:spPr>
          <a:xfrm>
            <a:off x="6403932" y="4492842"/>
            <a:ext cx="314564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Semibold"/>
                <a:ea typeface="+mn-ea"/>
                <a:cs typeface="+mn-cs"/>
              </a:rPr>
              <a:t>Deploy anywhere</a:t>
            </a:r>
          </a:p>
        </p:txBody>
      </p:sp>
      <p:sp>
        <p:nvSpPr>
          <p:cNvPr id="109" name="Text Placeholder 12">
            <a:extLst>
              <a:ext uri="{FF2B5EF4-FFF2-40B4-BE49-F238E27FC236}">
                <a16:creationId xmlns:a16="http://schemas.microsoft.com/office/drawing/2014/main" id="{7A68AAE5-82DE-4AA2-888E-90602E4870A6}"/>
              </a:ext>
            </a:extLst>
          </p:cNvPr>
          <p:cNvSpPr txBox="1">
            <a:spLocks/>
          </p:cNvSpPr>
          <p:nvPr/>
        </p:nvSpPr>
        <p:spPr>
          <a:xfrm>
            <a:off x="6970851" y="5015179"/>
            <a:ext cx="2059596" cy="3530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ctr"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Simplify your architecture from ground to cloud to edge</a:t>
            </a:r>
          </a:p>
        </p:txBody>
      </p:sp>
      <p:grpSp>
        <p:nvGrpSpPr>
          <p:cNvPr id="159" name="Group 158" descr="Icon portraying SQL Edge">
            <a:extLst>
              <a:ext uri="{FF2B5EF4-FFF2-40B4-BE49-F238E27FC236}">
                <a16:creationId xmlns:a16="http://schemas.microsoft.com/office/drawing/2014/main" id="{B4079866-48C1-1442-9773-DB3D3A460C18}"/>
              </a:ext>
            </a:extLst>
          </p:cNvPr>
          <p:cNvGrpSpPr/>
          <p:nvPr/>
        </p:nvGrpSpPr>
        <p:grpSpPr>
          <a:xfrm>
            <a:off x="9791442" y="4420812"/>
            <a:ext cx="930416" cy="747277"/>
            <a:chOff x="280696" y="2511107"/>
            <a:chExt cx="1191673" cy="957110"/>
          </a:xfrm>
        </p:grpSpPr>
        <p:sp>
          <p:nvSpPr>
            <p:cNvPr id="160" name="Donut 159">
              <a:extLst>
                <a:ext uri="{FF2B5EF4-FFF2-40B4-BE49-F238E27FC236}">
                  <a16:creationId xmlns:a16="http://schemas.microsoft.com/office/drawing/2014/main" id="{31889DAD-6DB4-424F-8B48-80BCA02CEFD0}"/>
                </a:ext>
              </a:extLst>
            </p:cNvPr>
            <p:cNvSpPr/>
            <p:nvPr/>
          </p:nvSpPr>
          <p:spPr bwMode="auto">
            <a:xfrm rot="19546233">
              <a:off x="280696" y="2756165"/>
              <a:ext cx="1191673" cy="485472"/>
            </a:xfrm>
            <a:prstGeom prst="donut">
              <a:avLst>
                <a:gd name="adj" fmla="val 14066"/>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61AF89C-EF02-0F48-834A-685202FB4F32}"/>
                </a:ext>
              </a:extLst>
            </p:cNvPr>
            <p:cNvGrpSpPr/>
            <p:nvPr/>
          </p:nvGrpSpPr>
          <p:grpSpPr>
            <a:xfrm>
              <a:off x="479387" y="2511107"/>
              <a:ext cx="843189" cy="957110"/>
              <a:chOff x="479387" y="2511107"/>
              <a:chExt cx="843189" cy="957110"/>
            </a:xfrm>
          </p:grpSpPr>
          <p:pic>
            <p:nvPicPr>
              <p:cNvPr id="162" name="Picture 161">
                <a:extLst>
                  <a:ext uri="{FF2B5EF4-FFF2-40B4-BE49-F238E27FC236}">
                    <a16:creationId xmlns:a16="http://schemas.microsoft.com/office/drawing/2014/main" id="{438C61CE-CB82-3047-8914-62359432343F}"/>
                  </a:ext>
                </a:extLst>
              </p:cNvPr>
              <p:cNvPicPr>
                <a:picLocks noChangeAspect="1"/>
              </p:cNvPicPr>
              <p:nvPr/>
            </p:nvPicPr>
            <p:blipFill rotWithShape="1">
              <a:blip r:embed="rId8"/>
              <a:srcRect l="45553" t="40088"/>
              <a:stretch/>
            </p:blipFill>
            <p:spPr>
              <a:xfrm>
                <a:off x="976195" y="2523998"/>
                <a:ext cx="299802" cy="329897"/>
              </a:xfrm>
              <a:prstGeom prst="rect">
                <a:avLst/>
              </a:prstGeom>
            </p:spPr>
          </p:pic>
          <p:pic>
            <p:nvPicPr>
              <p:cNvPr id="163" name="Graphic 162">
                <a:extLst>
                  <a:ext uri="{FF2B5EF4-FFF2-40B4-BE49-F238E27FC236}">
                    <a16:creationId xmlns:a16="http://schemas.microsoft.com/office/drawing/2014/main" id="{FEB872F3-914B-B54E-B266-EEE442B5078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9387" y="2511107"/>
                <a:ext cx="800125" cy="800125"/>
              </a:xfrm>
              <a:prstGeom prst="rect">
                <a:avLst/>
              </a:prstGeom>
            </p:spPr>
          </p:pic>
          <p:sp>
            <p:nvSpPr>
              <p:cNvPr id="164" name="Freeform 163">
                <a:extLst>
                  <a:ext uri="{FF2B5EF4-FFF2-40B4-BE49-F238E27FC236}">
                    <a16:creationId xmlns:a16="http://schemas.microsoft.com/office/drawing/2014/main" id="{B79F81D2-2DE2-E446-A3DA-C5498B037D4B}"/>
                  </a:ext>
                </a:extLst>
              </p:cNvPr>
              <p:cNvSpPr/>
              <p:nvPr/>
            </p:nvSpPr>
            <p:spPr bwMode="auto">
              <a:xfrm rot="8830280">
                <a:off x="874072" y="3010764"/>
                <a:ext cx="448504" cy="123053"/>
              </a:xfrm>
              <a:custGeom>
                <a:avLst/>
                <a:gdLst>
                  <a:gd name="connsiteX0" fmla="*/ 16306 w 448504"/>
                  <a:gd name="connsiteY0" fmla="*/ 123053 h 123053"/>
                  <a:gd name="connsiteX1" fmla="*/ 0 w 448504"/>
                  <a:gd name="connsiteY1" fmla="*/ 63172 h 123053"/>
                  <a:gd name="connsiteX2" fmla="*/ 42786 w 448504"/>
                  <a:gd name="connsiteY2" fmla="*/ 47616 h 123053"/>
                  <a:gd name="connsiteX3" fmla="*/ 254885 w 448504"/>
                  <a:gd name="connsiteY3" fmla="*/ 5895 h 123053"/>
                  <a:gd name="connsiteX4" fmla="*/ 344758 w 448504"/>
                  <a:gd name="connsiteY4" fmla="*/ 0 h 123053"/>
                  <a:gd name="connsiteX5" fmla="*/ 448504 w 448504"/>
                  <a:gd name="connsiteY5" fmla="*/ 66934 h 123053"/>
                  <a:gd name="connsiteX6" fmla="*/ 376481 w 448504"/>
                  <a:gd name="connsiteY6" fmla="*/ 66295 h 123053"/>
                  <a:gd name="connsiteX7" fmla="*/ 82340 w 448504"/>
                  <a:gd name="connsiteY7" fmla="*/ 103289 h 123053"/>
                  <a:gd name="connsiteX8" fmla="*/ 16306 w 448504"/>
                  <a:gd name="connsiteY8" fmla="*/ 123053 h 12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504" h="123053">
                    <a:moveTo>
                      <a:pt x="16306" y="123053"/>
                    </a:moveTo>
                    <a:lnTo>
                      <a:pt x="0" y="63172"/>
                    </a:lnTo>
                    <a:lnTo>
                      <a:pt x="42786" y="47616"/>
                    </a:lnTo>
                    <a:cubicBezTo>
                      <a:pt x="105738" y="28623"/>
                      <a:pt x="177492" y="14256"/>
                      <a:pt x="254885" y="5895"/>
                    </a:cubicBezTo>
                    <a:lnTo>
                      <a:pt x="344758" y="0"/>
                    </a:lnTo>
                    <a:lnTo>
                      <a:pt x="448504" y="66934"/>
                    </a:lnTo>
                    <a:lnTo>
                      <a:pt x="376481" y="66295"/>
                    </a:lnTo>
                    <a:cubicBezTo>
                      <a:pt x="267255" y="68966"/>
                      <a:pt x="166052" y="82427"/>
                      <a:pt x="82340" y="103289"/>
                    </a:cubicBezTo>
                    <a:lnTo>
                      <a:pt x="16306" y="123053"/>
                    </a:lnTo>
                    <a:close/>
                  </a:path>
                </a:pathLst>
              </a:cu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effectLst/>
                  <a:uLnTx/>
                  <a:uFillTx/>
                  <a:latin typeface="Segoe UI"/>
                  <a:ea typeface="Segoe UI" pitchFamily="34" charset="0"/>
                  <a:cs typeface="Segoe UI" pitchFamily="34" charset="0"/>
                </a:endParaRPr>
              </a:p>
            </p:txBody>
          </p:sp>
          <p:grpSp>
            <p:nvGrpSpPr>
              <p:cNvPr id="165" name="Group 164">
                <a:extLst>
                  <a:ext uri="{FF2B5EF4-FFF2-40B4-BE49-F238E27FC236}">
                    <a16:creationId xmlns:a16="http://schemas.microsoft.com/office/drawing/2014/main" id="{C833A036-59AF-284E-A930-C57BB2F8EDFB}"/>
                  </a:ext>
                </a:extLst>
              </p:cNvPr>
              <p:cNvGrpSpPr/>
              <p:nvPr/>
            </p:nvGrpSpPr>
            <p:grpSpPr>
              <a:xfrm>
                <a:off x="545877" y="2859768"/>
                <a:ext cx="553009" cy="608449"/>
                <a:chOff x="545877" y="2859768"/>
                <a:chExt cx="553009" cy="608449"/>
              </a:xfrm>
            </p:grpSpPr>
            <p:pic>
              <p:nvPicPr>
                <p:cNvPr id="166" name="Picture 165">
                  <a:extLst>
                    <a:ext uri="{FF2B5EF4-FFF2-40B4-BE49-F238E27FC236}">
                      <a16:creationId xmlns:a16="http://schemas.microsoft.com/office/drawing/2014/main" id="{2D94D688-9F4C-5940-9AB2-1739BE12C4D8}"/>
                    </a:ext>
                  </a:extLst>
                </p:cNvPr>
                <p:cNvPicPr>
                  <a:picLocks noChangeAspect="1"/>
                </p:cNvPicPr>
                <p:nvPr/>
              </p:nvPicPr>
              <p:blipFill rotWithShape="1">
                <a:blip r:embed="rId8"/>
                <a:srcRect l="45553" t="40088"/>
                <a:stretch/>
              </p:blipFill>
              <p:spPr>
                <a:xfrm>
                  <a:off x="545943" y="2859768"/>
                  <a:ext cx="552943" cy="608449"/>
                </a:xfrm>
                <a:prstGeom prst="rect">
                  <a:avLst/>
                </a:prstGeom>
              </p:spPr>
            </p:pic>
            <p:sp>
              <p:nvSpPr>
                <p:cNvPr id="167" name="TextBox 166">
                  <a:extLst>
                    <a:ext uri="{FF2B5EF4-FFF2-40B4-BE49-F238E27FC236}">
                      <a16:creationId xmlns:a16="http://schemas.microsoft.com/office/drawing/2014/main" id="{DFBB77A3-6D34-B449-B7D6-94C053D7793B}"/>
                    </a:ext>
                  </a:extLst>
                </p:cNvPr>
                <p:cNvSpPr txBox="1"/>
                <p:nvPr/>
              </p:nvSpPr>
              <p:spPr>
                <a:xfrm>
                  <a:off x="545877" y="3097945"/>
                  <a:ext cx="552944" cy="221599"/>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Segoe UI"/>
                      <a:ea typeface="+mn-ea"/>
                      <a:cs typeface="+mn-cs"/>
                    </a:rPr>
                    <a:t>SQL</a:t>
                  </a:r>
                </a:p>
              </p:txBody>
            </p:sp>
          </p:grpSp>
        </p:grpSp>
      </p:grpSp>
      <p:sp>
        <p:nvSpPr>
          <p:cNvPr id="93" name="Rectangle 92">
            <a:extLst>
              <a:ext uri="{FF2B5EF4-FFF2-40B4-BE49-F238E27FC236}">
                <a16:creationId xmlns:a16="http://schemas.microsoft.com/office/drawing/2014/main" id="{E7FA6721-2A85-45E6-9F5A-F9AC1731EE19}"/>
              </a:ext>
            </a:extLst>
          </p:cNvPr>
          <p:cNvSpPr/>
          <p:nvPr/>
        </p:nvSpPr>
        <p:spPr>
          <a:xfrm>
            <a:off x="9499643" y="5199056"/>
            <a:ext cx="1294200" cy="276999"/>
          </a:xfrm>
          <a:prstGeom prst="rect">
            <a:avLst/>
          </a:prstGeom>
        </p:spPr>
        <p:txBody>
          <a:bodyPr wrap="non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Azure SQL Edge</a:t>
            </a: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137" name="TextBox 136">
            <a:extLst>
              <a:ext uri="{FF2B5EF4-FFF2-40B4-BE49-F238E27FC236}">
                <a16:creationId xmlns:a16="http://schemas.microsoft.com/office/drawing/2014/main" id="{AE059608-6EE0-4510-A2B4-25E8163AC493}"/>
              </a:ext>
            </a:extLst>
          </p:cNvPr>
          <p:cNvSpPr txBox="1"/>
          <p:nvPr/>
        </p:nvSpPr>
        <p:spPr>
          <a:xfrm>
            <a:off x="2490074" y="5872525"/>
            <a:ext cx="7486684" cy="523220"/>
          </a:xfrm>
          <a:prstGeom prst="rect">
            <a:avLst/>
          </a:prstGeom>
          <a:noFill/>
        </p:spPr>
        <p:txBody>
          <a:bodyPr wrap="square">
            <a:sp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mn-ea"/>
                <a:cs typeface="Segoe UI"/>
              </a:rPr>
              <a:t>Optimized for IoT edge gateways and devices, this small-but-mighty SQL engine enables real-time insights, </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in </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connected, disconnected, or hybrid </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environments</a:t>
            </a:r>
            <a:endParaRPr kumimoji="0" lang="en-US" sz="1400" b="0" i="0" u="none" strike="noStrike" kern="1200" cap="none" spc="0" normalizeH="0" baseline="0" noProof="0" dirty="0">
              <a:ln>
                <a:noFill/>
              </a:ln>
              <a:solidFill>
                <a:schemeClr val="bg1"/>
              </a:solidFill>
              <a:effectLst/>
              <a:uLnTx/>
              <a:uFillTx/>
              <a:latin typeface="Segoe UI"/>
              <a:ea typeface="+mn-ea"/>
              <a:cs typeface="Segoe UI"/>
            </a:endParaRPr>
          </a:p>
        </p:txBody>
      </p:sp>
      <p:sp>
        <p:nvSpPr>
          <p:cNvPr id="19" name="TextBox 18">
            <a:extLst>
              <a:ext uri="{FF2B5EF4-FFF2-40B4-BE49-F238E27FC236}">
                <a16:creationId xmlns:a16="http://schemas.microsoft.com/office/drawing/2014/main" id="{CA68A249-48E4-4136-99EF-7C2977ED3756}"/>
              </a:ext>
            </a:extLst>
          </p:cNvPr>
          <p:cNvSpPr txBox="1"/>
          <p:nvPr/>
        </p:nvSpPr>
        <p:spPr>
          <a:xfrm>
            <a:off x="435142" y="6623337"/>
            <a:ext cx="2861361"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Segoe UI"/>
                <a:ea typeface="+mn-ea"/>
                <a:cs typeface="+mn-cs"/>
              </a:rPr>
              <a:t>* Terms and conditions apply. See Azure.com for details.</a:t>
            </a:r>
          </a:p>
        </p:txBody>
      </p:sp>
    </p:spTree>
    <p:extLst>
      <p:ext uri="{BB962C8B-B14F-4D97-AF65-F5344CB8AC3E}">
        <p14:creationId xmlns:p14="http://schemas.microsoft.com/office/powerpoint/2010/main" val="401152347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Large light theme container">
            <a:extLst>
              <a:ext uri="{FF2B5EF4-FFF2-40B4-BE49-F238E27FC236}">
                <a16:creationId xmlns:a16="http://schemas.microsoft.com/office/drawing/2014/main" id="{99248CEA-F2D7-4F9A-87BD-621D7A991E13}"/>
              </a:ext>
              <a:ext uri="{C183D7F6-B498-43B3-948B-1728B52AA6E4}">
                <adec:decorative xmlns:adec="http://schemas.microsoft.com/office/drawing/2017/decorative" val="0"/>
              </a:ext>
            </a:extLst>
          </p:cNvPr>
          <p:cNvPicPr>
            <a:picLocks noChangeAspect="1"/>
          </p:cNvPicPr>
          <p:nvPr/>
        </p:nvPicPr>
        <p:blipFill rotWithShape="1">
          <a:blip r:embed="rId3"/>
          <a:srcRect r="6638" b="8533"/>
          <a:stretch/>
        </p:blipFill>
        <p:spPr>
          <a:xfrm>
            <a:off x="6096000" y="292100"/>
            <a:ext cx="5801868" cy="6272784"/>
          </a:xfrm>
          <a:prstGeom prst="roundRect">
            <a:avLst>
              <a:gd name="adj" fmla="val 1082"/>
            </a:avLst>
          </a:prstGeom>
          <a:effectLst>
            <a:outerShdw blurRad="127000" dist="127000" dir="2700000" algn="tl" rotWithShape="0">
              <a:srgbClr val="2F2F2F">
                <a:alpha val="50000"/>
              </a:srgbClr>
            </a:outerShdw>
          </a:effectLst>
        </p:spPr>
      </p:pic>
      <p:grpSp>
        <p:nvGrpSpPr>
          <p:cNvPr id="113" name="Group 112">
            <a:extLst>
              <a:ext uri="{FF2B5EF4-FFF2-40B4-BE49-F238E27FC236}">
                <a16:creationId xmlns:a16="http://schemas.microsoft.com/office/drawing/2014/main" id="{5FE601D1-3CF1-4BCB-B0EA-C6A2EF5724FF}"/>
              </a:ext>
              <a:ext uri="{C183D7F6-B498-43B3-948B-1728B52AA6E4}">
                <adec:decorative xmlns:adec="http://schemas.microsoft.com/office/drawing/2017/decorative" val="1"/>
              </a:ext>
            </a:extLst>
          </p:cNvPr>
          <p:cNvGrpSpPr/>
          <p:nvPr/>
        </p:nvGrpSpPr>
        <p:grpSpPr>
          <a:xfrm>
            <a:off x="7125999" y="5335016"/>
            <a:ext cx="3737452" cy="1229868"/>
            <a:chOff x="14251998" y="10702090"/>
            <a:chExt cx="7474904" cy="2459736"/>
          </a:xfrm>
        </p:grpSpPr>
        <p:sp>
          <p:nvSpPr>
            <p:cNvPr id="88" name="Freeform: Shape 87">
              <a:extLst>
                <a:ext uri="{FF2B5EF4-FFF2-40B4-BE49-F238E27FC236}">
                  <a16:creationId xmlns:a16="http://schemas.microsoft.com/office/drawing/2014/main" id="{F4D04A17-D65A-45D1-B6D8-6A826FF09872}"/>
                </a:ext>
              </a:extLst>
            </p:cNvPr>
            <p:cNvSpPr/>
            <p:nvPr/>
          </p:nvSpPr>
          <p:spPr>
            <a:xfrm>
              <a:off x="16947183" y="10702090"/>
              <a:ext cx="2353220" cy="2459736"/>
            </a:xfrm>
            <a:custGeom>
              <a:avLst/>
              <a:gdLst>
                <a:gd name="connsiteX0" fmla="*/ 2353221 w 2353220"/>
                <a:gd name="connsiteY0" fmla="*/ 2423958 h 2423957"/>
                <a:gd name="connsiteX1" fmla="*/ 0 w 2353220"/>
                <a:gd name="connsiteY1" fmla="*/ 0 h 2423957"/>
              </a:gdLst>
              <a:ahLst/>
              <a:cxnLst>
                <a:cxn ang="0">
                  <a:pos x="connsiteX0" y="connsiteY0"/>
                </a:cxn>
                <a:cxn ang="0">
                  <a:pos x="connsiteX1" y="connsiteY1"/>
                </a:cxn>
              </a:cxnLst>
              <a:rect l="l" t="t" r="r" b="b"/>
              <a:pathLst>
                <a:path w="2353220" h="2423957">
                  <a:moveTo>
                    <a:pt x="2353221" y="2423958"/>
                  </a:moveTo>
                  <a:cubicBezTo>
                    <a:pt x="1052661" y="2423958"/>
                    <a:pt x="0" y="1227532"/>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C231252C-EAC0-495A-94F0-4A3D56200A38}"/>
                </a:ext>
              </a:extLst>
            </p:cNvPr>
            <p:cNvSpPr/>
            <p:nvPr/>
          </p:nvSpPr>
          <p:spPr>
            <a:xfrm>
              <a:off x="16256496" y="10702090"/>
              <a:ext cx="1659415" cy="2459736"/>
            </a:xfrm>
            <a:custGeom>
              <a:avLst/>
              <a:gdLst>
                <a:gd name="connsiteX0" fmla="*/ 1659415 w 1659415"/>
                <a:gd name="connsiteY0" fmla="*/ 2423958 h 2423957"/>
                <a:gd name="connsiteX1" fmla="*/ 0 w 1659415"/>
                <a:gd name="connsiteY1" fmla="*/ 0 h 2423957"/>
              </a:gdLst>
              <a:ahLst/>
              <a:cxnLst>
                <a:cxn ang="0">
                  <a:pos x="connsiteX0" y="connsiteY0"/>
                </a:cxn>
                <a:cxn ang="0">
                  <a:pos x="connsiteX1" y="connsiteY1"/>
                </a:cxn>
              </a:cxnLst>
              <a:rect l="l" t="t" r="r" b="b"/>
              <a:pathLst>
                <a:path w="1659415" h="2423957">
                  <a:moveTo>
                    <a:pt x="1659415" y="2423958"/>
                  </a:moveTo>
                  <a:cubicBezTo>
                    <a:pt x="1378255" y="2423958"/>
                    <a:pt x="0" y="1681723"/>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54D469F8-2846-4494-B271-BB7F71E2CBC4}"/>
                </a:ext>
              </a:extLst>
            </p:cNvPr>
            <p:cNvSpPr/>
            <p:nvPr/>
          </p:nvSpPr>
          <p:spPr>
            <a:xfrm>
              <a:off x="16174903" y="10702090"/>
              <a:ext cx="664701" cy="2459736"/>
            </a:xfrm>
            <a:custGeom>
              <a:avLst/>
              <a:gdLst>
                <a:gd name="connsiteX0" fmla="*/ 664702 w 664701"/>
                <a:gd name="connsiteY0" fmla="*/ 2423958 h 2423957"/>
                <a:gd name="connsiteX1" fmla="*/ 0 w 664701"/>
                <a:gd name="connsiteY1" fmla="*/ 0 h 2423957"/>
              </a:gdLst>
              <a:ahLst/>
              <a:cxnLst>
                <a:cxn ang="0">
                  <a:pos x="connsiteX0" y="connsiteY0"/>
                </a:cxn>
                <a:cxn ang="0">
                  <a:pos x="connsiteX1" y="connsiteY1"/>
                </a:cxn>
              </a:cxnLst>
              <a:rect l="l" t="t" r="r" b="b"/>
              <a:pathLst>
                <a:path w="664701" h="2423957">
                  <a:moveTo>
                    <a:pt x="664702" y="2423958"/>
                  </a:moveTo>
                  <a:cubicBezTo>
                    <a:pt x="555044" y="2423958"/>
                    <a:pt x="0" y="1782880"/>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4FAF1FAB-BEB4-4B33-9D23-704EB0094227}"/>
                </a:ext>
              </a:extLst>
            </p:cNvPr>
            <p:cNvSpPr/>
            <p:nvPr/>
          </p:nvSpPr>
          <p:spPr>
            <a:xfrm>
              <a:off x="15068972" y="10702090"/>
              <a:ext cx="1660194" cy="2459736"/>
            </a:xfrm>
            <a:custGeom>
              <a:avLst/>
              <a:gdLst>
                <a:gd name="connsiteX0" fmla="*/ 1660195 w 1660194"/>
                <a:gd name="connsiteY0" fmla="*/ 2423958 h 2423957"/>
                <a:gd name="connsiteX1" fmla="*/ 0 w 1660194"/>
                <a:gd name="connsiteY1" fmla="*/ 0 h 2423957"/>
              </a:gdLst>
              <a:ahLst/>
              <a:cxnLst>
                <a:cxn ang="0">
                  <a:pos x="connsiteX0" y="connsiteY0"/>
                </a:cxn>
                <a:cxn ang="0">
                  <a:pos x="connsiteX1" y="connsiteY1"/>
                </a:cxn>
              </a:cxnLst>
              <a:rect l="l" t="t" r="r" b="b"/>
              <a:pathLst>
                <a:path w="1660194" h="2423957">
                  <a:moveTo>
                    <a:pt x="1660195" y="2423958"/>
                  </a:moveTo>
                  <a:cubicBezTo>
                    <a:pt x="1378256" y="2423958"/>
                    <a:pt x="0" y="1681723"/>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DB39D4EF-A84F-4279-8B6B-B3295C7B1162}"/>
                </a:ext>
              </a:extLst>
            </p:cNvPr>
            <p:cNvSpPr/>
            <p:nvPr/>
          </p:nvSpPr>
          <p:spPr>
            <a:xfrm>
              <a:off x="15227742" y="10702090"/>
              <a:ext cx="665221" cy="2459736"/>
            </a:xfrm>
            <a:custGeom>
              <a:avLst/>
              <a:gdLst>
                <a:gd name="connsiteX0" fmla="*/ 665221 w 665221"/>
                <a:gd name="connsiteY0" fmla="*/ 2423958 h 2423957"/>
                <a:gd name="connsiteX1" fmla="*/ 0 w 665221"/>
                <a:gd name="connsiteY1" fmla="*/ 0 h 2423957"/>
              </a:gdLst>
              <a:ahLst/>
              <a:cxnLst>
                <a:cxn ang="0">
                  <a:pos x="connsiteX0" y="connsiteY0"/>
                </a:cxn>
                <a:cxn ang="0">
                  <a:pos x="connsiteX1" y="connsiteY1"/>
                </a:cxn>
              </a:cxnLst>
              <a:rect l="l" t="t" r="r" b="b"/>
              <a:pathLst>
                <a:path w="665221" h="2423957">
                  <a:moveTo>
                    <a:pt x="665221" y="2423958"/>
                  </a:moveTo>
                  <a:cubicBezTo>
                    <a:pt x="555564" y="2423958"/>
                    <a:pt x="0" y="1782880"/>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58FB8734-955E-486E-B2E1-C8451A490015}"/>
                </a:ext>
              </a:extLst>
            </p:cNvPr>
            <p:cNvSpPr/>
            <p:nvPr/>
          </p:nvSpPr>
          <p:spPr>
            <a:xfrm>
              <a:off x="15588936" y="10702090"/>
              <a:ext cx="1889904" cy="2459736"/>
            </a:xfrm>
            <a:custGeom>
              <a:avLst/>
              <a:gdLst>
                <a:gd name="connsiteX0" fmla="*/ 1889904 w 1889904"/>
                <a:gd name="connsiteY0" fmla="*/ 2423958 h 2423957"/>
                <a:gd name="connsiteX1" fmla="*/ 0 w 1889904"/>
                <a:gd name="connsiteY1" fmla="*/ 0 h 2423957"/>
              </a:gdLst>
              <a:ahLst/>
              <a:cxnLst>
                <a:cxn ang="0">
                  <a:pos x="connsiteX0" y="connsiteY0"/>
                </a:cxn>
                <a:cxn ang="0">
                  <a:pos x="connsiteX1" y="connsiteY1"/>
                </a:cxn>
              </a:cxnLst>
              <a:rect l="l" t="t" r="r" b="b"/>
              <a:pathLst>
                <a:path w="1889904" h="2423957">
                  <a:moveTo>
                    <a:pt x="1889904" y="2423958"/>
                  </a:moveTo>
                  <a:cubicBezTo>
                    <a:pt x="1781286" y="2423958"/>
                    <a:pt x="0" y="1782880"/>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2C1C6D3F-A693-40B8-A865-4639152C81FB}"/>
                </a:ext>
              </a:extLst>
            </p:cNvPr>
            <p:cNvSpPr/>
            <p:nvPr/>
          </p:nvSpPr>
          <p:spPr>
            <a:xfrm>
              <a:off x="15870096" y="10702090"/>
              <a:ext cx="997052" cy="2459736"/>
            </a:xfrm>
            <a:custGeom>
              <a:avLst/>
              <a:gdLst>
                <a:gd name="connsiteX0" fmla="*/ 0 w 997052"/>
                <a:gd name="connsiteY0" fmla="*/ 0 h 2415612"/>
                <a:gd name="connsiteX1" fmla="*/ 997052 w 997052"/>
                <a:gd name="connsiteY1" fmla="*/ 2415612 h 2415612"/>
              </a:gdLst>
              <a:ahLst/>
              <a:cxnLst>
                <a:cxn ang="0">
                  <a:pos x="connsiteX0" y="connsiteY0"/>
                </a:cxn>
                <a:cxn ang="0">
                  <a:pos x="connsiteX1" y="connsiteY1"/>
                </a:cxn>
              </a:cxnLst>
              <a:rect l="l" t="t" r="r" b="b"/>
              <a:pathLst>
                <a:path w="997052" h="2415612">
                  <a:moveTo>
                    <a:pt x="0" y="0"/>
                  </a:moveTo>
                  <a:cubicBezTo>
                    <a:pt x="0" y="1580567"/>
                    <a:pt x="701601" y="2415612"/>
                    <a:pt x="997052"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77E85199-908C-492B-9722-01193CB0B9C3}"/>
                </a:ext>
              </a:extLst>
            </p:cNvPr>
            <p:cNvSpPr/>
            <p:nvPr/>
          </p:nvSpPr>
          <p:spPr>
            <a:xfrm>
              <a:off x="15897381" y="10702090"/>
              <a:ext cx="1328623" cy="2459736"/>
            </a:xfrm>
            <a:custGeom>
              <a:avLst/>
              <a:gdLst>
                <a:gd name="connsiteX0" fmla="*/ 0 w 1328623"/>
                <a:gd name="connsiteY0" fmla="*/ 0 h 2415612"/>
                <a:gd name="connsiteX1" fmla="*/ 1328624 w 1328623"/>
                <a:gd name="connsiteY1" fmla="*/ 2415612 h 2415612"/>
              </a:gdLst>
              <a:ahLst/>
              <a:cxnLst>
                <a:cxn ang="0">
                  <a:pos x="connsiteX0" y="connsiteY0"/>
                </a:cxn>
                <a:cxn ang="0">
                  <a:pos x="connsiteX1" y="connsiteY1"/>
                </a:cxn>
              </a:cxnLst>
              <a:rect l="l" t="t" r="r" b="b"/>
              <a:pathLst>
                <a:path w="1328623" h="2415612">
                  <a:moveTo>
                    <a:pt x="0" y="0"/>
                  </a:moveTo>
                  <a:cubicBezTo>
                    <a:pt x="0" y="1454122"/>
                    <a:pt x="900647" y="2415612"/>
                    <a:pt x="1328624"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C1ADCF0B-85AC-48BD-BB83-922B7BBC1E76}"/>
                </a:ext>
              </a:extLst>
            </p:cNvPr>
            <p:cNvSpPr/>
            <p:nvPr/>
          </p:nvSpPr>
          <p:spPr>
            <a:xfrm>
              <a:off x="16809981" y="10702090"/>
              <a:ext cx="333649" cy="2459736"/>
            </a:xfrm>
            <a:custGeom>
              <a:avLst/>
              <a:gdLst>
                <a:gd name="connsiteX0" fmla="*/ 0 w 333649"/>
                <a:gd name="connsiteY0" fmla="*/ 0 h 2415612"/>
                <a:gd name="connsiteX1" fmla="*/ 333650 w 333649"/>
                <a:gd name="connsiteY1" fmla="*/ 2415612 h 2415612"/>
              </a:gdLst>
              <a:ahLst/>
              <a:cxnLst>
                <a:cxn ang="0">
                  <a:pos x="connsiteX0" y="connsiteY0"/>
                </a:cxn>
                <a:cxn ang="0">
                  <a:pos x="connsiteX1" y="connsiteY1"/>
                </a:cxn>
              </a:cxnLst>
              <a:rect l="l" t="t" r="r" b="b"/>
              <a:pathLst>
                <a:path w="333649" h="2415612">
                  <a:moveTo>
                    <a:pt x="0" y="0"/>
                  </a:moveTo>
                  <a:cubicBezTo>
                    <a:pt x="0" y="1279121"/>
                    <a:pt x="210220" y="2415612"/>
                    <a:pt x="333650"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4B03DE8-9F69-4BFF-AD06-2AA7DB728151}"/>
                </a:ext>
              </a:extLst>
            </p:cNvPr>
            <p:cNvSpPr/>
            <p:nvPr/>
          </p:nvSpPr>
          <p:spPr>
            <a:xfrm>
              <a:off x="17622279" y="10702090"/>
              <a:ext cx="157210" cy="2459736"/>
            </a:xfrm>
            <a:custGeom>
              <a:avLst/>
              <a:gdLst>
                <a:gd name="connsiteX0" fmla="*/ 0 w 157210"/>
                <a:gd name="connsiteY0" fmla="*/ 0 h 2415612"/>
                <a:gd name="connsiteX1" fmla="*/ 157211 w 157210"/>
                <a:gd name="connsiteY1" fmla="*/ 2415612 h 2415612"/>
              </a:gdLst>
              <a:ahLst/>
              <a:cxnLst>
                <a:cxn ang="0">
                  <a:pos x="connsiteX0" y="connsiteY0"/>
                </a:cxn>
                <a:cxn ang="0">
                  <a:pos x="connsiteX1" y="connsiteY1"/>
                </a:cxn>
              </a:cxnLst>
              <a:rect l="l" t="t" r="r" b="b"/>
              <a:pathLst>
                <a:path w="157210" h="2415612">
                  <a:moveTo>
                    <a:pt x="0" y="0"/>
                  </a:moveTo>
                  <a:cubicBezTo>
                    <a:pt x="0" y="1279121"/>
                    <a:pt x="33521" y="2415612"/>
                    <a:pt x="157211"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8E69C03-47DD-4E2C-B2CB-87175CE7366A}"/>
                </a:ext>
              </a:extLst>
            </p:cNvPr>
            <p:cNvSpPr/>
            <p:nvPr/>
          </p:nvSpPr>
          <p:spPr>
            <a:xfrm>
              <a:off x="14837184" y="10702090"/>
              <a:ext cx="3046245" cy="2459736"/>
            </a:xfrm>
            <a:custGeom>
              <a:avLst/>
              <a:gdLst>
                <a:gd name="connsiteX0" fmla="*/ 0 w 3046245"/>
                <a:gd name="connsiteY0" fmla="*/ 2423958 h 2423957"/>
                <a:gd name="connsiteX1" fmla="*/ 3046246 w 3046245"/>
                <a:gd name="connsiteY1" fmla="*/ 0 h 2423957"/>
              </a:gdLst>
              <a:ahLst/>
              <a:cxnLst>
                <a:cxn ang="0">
                  <a:pos x="connsiteX0" y="connsiteY0"/>
                </a:cxn>
                <a:cxn ang="0">
                  <a:pos x="connsiteX1" y="connsiteY1"/>
                </a:cxn>
              </a:cxnLst>
              <a:rect l="l" t="t" r="r" b="b"/>
              <a:pathLst>
                <a:path w="3046245" h="2423957">
                  <a:moveTo>
                    <a:pt x="0" y="2423958"/>
                  </a:moveTo>
                  <a:cubicBezTo>
                    <a:pt x="1746986" y="2423958"/>
                    <a:pt x="3046246" y="1223738"/>
                    <a:pt x="3046246"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16909790-13DF-493F-8156-34E5C4FA26A8}"/>
                </a:ext>
              </a:extLst>
            </p:cNvPr>
            <p:cNvSpPr/>
            <p:nvPr/>
          </p:nvSpPr>
          <p:spPr>
            <a:xfrm>
              <a:off x="14251998" y="10702090"/>
              <a:ext cx="3046246" cy="2459736"/>
            </a:xfrm>
            <a:custGeom>
              <a:avLst/>
              <a:gdLst>
                <a:gd name="connsiteX0" fmla="*/ 0 w 3046246"/>
                <a:gd name="connsiteY0" fmla="*/ 2423958 h 2423957"/>
                <a:gd name="connsiteX1" fmla="*/ 3046246 w 3046246"/>
                <a:gd name="connsiteY1" fmla="*/ 0 h 2423957"/>
              </a:gdLst>
              <a:ahLst/>
              <a:cxnLst>
                <a:cxn ang="0">
                  <a:pos x="connsiteX0" y="connsiteY0"/>
                </a:cxn>
                <a:cxn ang="0">
                  <a:pos x="connsiteX1" y="connsiteY1"/>
                </a:cxn>
              </a:cxnLst>
              <a:rect l="l" t="t" r="r" b="b"/>
              <a:pathLst>
                <a:path w="3046246" h="2423957">
                  <a:moveTo>
                    <a:pt x="0" y="2423958"/>
                  </a:moveTo>
                  <a:cubicBezTo>
                    <a:pt x="1746986" y="2423958"/>
                    <a:pt x="3046246" y="1223738"/>
                    <a:pt x="3046246"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EB858783-FB71-49A6-9D01-86BE376C2D50}"/>
                </a:ext>
              </a:extLst>
            </p:cNvPr>
            <p:cNvSpPr/>
            <p:nvPr/>
          </p:nvSpPr>
          <p:spPr>
            <a:xfrm>
              <a:off x="16678496" y="10702090"/>
              <a:ext cx="2353220" cy="2459736"/>
            </a:xfrm>
            <a:custGeom>
              <a:avLst/>
              <a:gdLst>
                <a:gd name="connsiteX0" fmla="*/ 0 w 2353220"/>
                <a:gd name="connsiteY0" fmla="*/ 2423958 h 2423957"/>
                <a:gd name="connsiteX1" fmla="*/ 2353221 w 2353220"/>
                <a:gd name="connsiteY1" fmla="*/ 0 h 2423957"/>
              </a:gdLst>
              <a:ahLst/>
              <a:cxnLst>
                <a:cxn ang="0">
                  <a:pos x="connsiteX0" y="connsiteY0"/>
                </a:cxn>
                <a:cxn ang="0">
                  <a:pos x="connsiteX1" y="connsiteY1"/>
                </a:cxn>
              </a:cxnLst>
              <a:rect l="l" t="t" r="r" b="b"/>
              <a:pathLst>
                <a:path w="2353220" h="2423957">
                  <a:moveTo>
                    <a:pt x="0" y="2423958"/>
                  </a:moveTo>
                  <a:cubicBezTo>
                    <a:pt x="1300560" y="2423958"/>
                    <a:pt x="2353221" y="1227532"/>
                    <a:pt x="2353221"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70AF3EDE-1724-4EFE-A5E3-609A133D6595}"/>
                </a:ext>
              </a:extLst>
            </p:cNvPr>
            <p:cNvSpPr/>
            <p:nvPr/>
          </p:nvSpPr>
          <p:spPr>
            <a:xfrm>
              <a:off x="18062209"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339FA478-18E3-4258-8B71-ED2C69BFEA39}"/>
                </a:ext>
              </a:extLst>
            </p:cNvPr>
            <p:cNvSpPr/>
            <p:nvPr/>
          </p:nvSpPr>
          <p:spPr>
            <a:xfrm>
              <a:off x="1913929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31243C21-2C2B-445D-A1DE-10F8F8CB4929}"/>
                </a:ext>
              </a:extLst>
            </p:cNvPr>
            <p:cNvSpPr/>
            <p:nvPr/>
          </p:nvSpPr>
          <p:spPr>
            <a:xfrm>
              <a:off x="19249733"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9E460381-18D5-4FCA-A3B2-39C850215923}"/>
                </a:ext>
              </a:extLst>
            </p:cNvPr>
            <p:cNvSpPr/>
            <p:nvPr/>
          </p:nvSpPr>
          <p:spPr>
            <a:xfrm>
              <a:off x="2008593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AA6D849D-3D3D-4BB9-BCC6-22FACD49A6A6}"/>
                </a:ext>
              </a:extLst>
            </p:cNvPr>
            <p:cNvSpPr/>
            <p:nvPr/>
          </p:nvSpPr>
          <p:spPr>
            <a:xfrm>
              <a:off x="18500059" y="10702090"/>
              <a:ext cx="1889904" cy="2459736"/>
            </a:xfrm>
            <a:custGeom>
              <a:avLst/>
              <a:gdLst>
                <a:gd name="connsiteX0" fmla="*/ 0 w 1889904"/>
                <a:gd name="connsiteY0" fmla="*/ 2423958 h 2423957"/>
                <a:gd name="connsiteX1" fmla="*/ 1889905 w 1889904"/>
                <a:gd name="connsiteY1" fmla="*/ 0 h 2423957"/>
              </a:gdLst>
              <a:ahLst/>
              <a:cxnLst>
                <a:cxn ang="0">
                  <a:pos x="connsiteX0" y="connsiteY0"/>
                </a:cxn>
                <a:cxn ang="0">
                  <a:pos x="connsiteX1" y="connsiteY1"/>
                </a:cxn>
              </a:cxnLst>
              <a:rect l="l" t="t" r="r" b="b"/>
              <a:pathLst>
                <a:path w="1889904" h="2423957">
                  <a:moveTo>
                    <a:pt x="0" y="2423958"/>
                  </a:moveTo>
                  <a:cubicBezTo>
                    <a:pt x="109658" y="2423958"/>
                    <a:pt x="1889905" y="1782880"/>
                    <a:pt x="1889905"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4093E22B-DC5B-48B5-9CFB-A98D1593477A}"/>
                </a:ext>
              </a:extLst>
            </p:cNvPr>
            <p:cNvSpPr/>
            <p:nvPr/>
          </p:nvSpPr>
          <p:spPr>
            <a:xfrm>
              <a:off x="19111751" y="10702090"/>
              <a:ext cx="997052" cy="2459736"/>
            </a:xfrm>
            <a:custGeom>
              <a:avLst/>
              <a:gdLst>
                <a:gd name="connsiteX0" fmla="*/ 997052 w 997052"/>
                <a:gd name="connsiteY0" fmla="*/ 0 h 2415612"/>
                <a:gd name="connsiteX1" fmla="*/ 0 w 997052"/>
                <a:gd name="connsiteY1" fmla="*/ 2415612 h 2415612"/>
              </a:gdLst>
              <a:ahLst/>
              <a:cxnLst>
                <a:cxn ang="0">
                  <a:pos x="connsiteX0" y="connsiteY0"/>
                </a:cxn>
                <a:cxn ang="0">
                  <a:pos x="connsiteX1" y="connsiteY1"/>
                </a:cxn>
              </a:cxnLst>
              <a:rect l="l" t="t" r="r" b="b"/>
              <a:pathLst>
                <a:path w="997052" h="2415612">
                  <a:moveTo>
                    <a:pt x="997052" y="0"/>
                  </a:moveTo>
                  <a:cubicBezTo>
                    <a:pt x="997052" y="1580567"/>
                    <a:pt x="295452" y="2415612"/>
                    <a:pt x="0"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B0BFBB07-4736-4CA4-95B4-D9DEC2E4364F}"/>
                </a:ext>
              </a:extLst>
            </p:cNvPr>
            <p:cNvSpPr/>
            <p:nvPr/>
          </p:nvSpPr>
          <p:spPr>
            <a:xfrm>
              <a:off x="18752896" y="10702090"/>
              <a:ext cx="1328623" cy="2459736"/>
            </a:xfrm>
            <a:custGeom>
              <a:avLst/>
              <a:gdLst>
                <a:gd name="connsiteX0" fmla="*/ 1328623 w 1328623"/>
                <a:gd name="connsiteY0" fmla="*/ 0 h 2415612"/>
                <a:gd name="connsiteX1" fmla="*/ 0 w 1328623"/>
                <a:gd name="connsiteY1" fmla="*/ 2415612 h 2415612"/>
              </a:gdLst>
              <a:ahLst/>
              <a:cxnLst>
                <a:cxn ang="0">
                  <a:pos x="connsiteX0" y="connsiteY0"/>
                </a:cxn>
                <a:cxn ang="0">
                  <a:pos x="connsiteX1" y="connsiteY1"/>
                </a:cxn>
              </a:cxnLst>
              <a:rect l="l" t="t" r="r" b="b"/>
              <a:pathLst>
                <a:path w="1328623" h="2415612">
                  <a:moveTo>
                    <a:pt x="1328623" y="0"/>
                  </a:moveTo>
                  <a:cubicBezTo>
                    <a:pt x="1328623" y="1454122"/>
                    <a:pt x="427976" y="2415612"/>
                    <a:pt x="0"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1802C9EC-EE5B-481A-9A35-B1AC205E621D}"/>
                </a:ext>
              </a:extLst>
            </p:cNvPr>
            <p:cNvSpPr/>
            <p:nvPr/>
          </p:nvSpPr>
          <p:spPr>
            <a:xfrm>
              <a:off x="18835269" y="10702090"/>
              <a:ext cx="333909" cy="2459736"/>
            </a:xfrm>
            <a:custGeom>
              <a:avLst/>
              <a:gdLst>
                <a:gd name="connsiteX0" fmla="*/ 333910 w 333909"/>
                <a:gd name="connsiteY0" fmla="*/ 0 h 2415612"/>
                <a:gd name="connsiteX1" fmla="*/ 0 w 333909"/>
                <a:gd name="connsiteY1" fmla="*/ 2415612 h 2415612"/>
              </a:gdLst>
              <a:ahLst/>
              <a:cxnLst>
                <a:cxn ang="0">
                  <a:pos x="connsiteX0" y="connsiteY0"/>
                </a:cxn>
                <a:cxn ang="0">
                  <a:pos x="connsiteX1" y="connsiteY1"/>
                </a:cxn>
              </a:cxnLst>
              <a:rect l="l" t="t" r="r" b="b"/>
              <a:pathLst>
                <a:path w="333909" h="2415612">
                  <a:moveTo>
                    <a:pt x="333910" y="0"/>
                  </a:moveTo>
                  <a:cubicBezTo>
                    <a:pt x="333910" y="1279121"/>
                    <a:pt x="123689" y="2415612"/>
                    <a:pt x="0"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58A01779-6054-4D50-9C5A-AFCC1532AE0A}"/>
                </a:ext>
              </a:extLst>
            </p:cNvPr>
            <p:cNvSpPr/>
            <p:nvPr/>
          </p:nvSpPr>
          <p:spPr>
            <a:xfrm>
              <a:off x="18200450" y="10702090"/>
              <a:ext cx="157210" cy="2459736"/>
            </a:xfrm>
            <a:custGeom>
              <a:avLst/>
              <a:gdLst>
                <a:gd name="connsiteX0" fmla="*/ 157211 w 157210"/>
                <a:gd name="connsiteY0" fmla="*/ 0 h 2415612"/>
                <a:gd name="connsiteX1" fmla="*/ 0 w 157210"/>
                <a:gd name="connsiteY1" fmla="*/ 2415612 h 2415612"/>
              </a:gdLst>
              <a:ahLst/>
              <a:cxnLst>
                <a:cxn ang="0">
                  <a:pos x="connsiteX0" y="connsiteY0"/>
                </a:cxn>
                <a:cxn ang="0">
                  <a:pos x="connsiteX1" y="connsiteY1"/>
                </a:cxn>
              </a:cxnLst>
              <a:rect l="l" t="t" r="r" b="b"/>
              <a:pathLst>
                <a:path w="157210" h="2415612">
                  <a:moveTo>
                    <a:pt x="157211" y="0"/>
                  </a:moveTo>
                  <a:cubicBezTo>
                    <a:pt x="157211" y="1279121"/>
                    <a:pt x="123690" y="2415612"/>
                    <a:pt x="0"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5E38E588-4695-4A8B-9FB8-AB24052AA839}"/>
                </a:ext>
              </a:extLst>
            </p:cNvPr>
            <p:cNvSpPr/>
            <p:nvPr/>
          </p:nvSpPr>
          <p:spPr>
            <a:xfrm>
              <a:off x="18095729" y="10702090"/>
              <a:ext cx="3045986" cy="2459736"/>
            </a:xfrm>
            <a:custGeom>
              <a:avLst/>
              <a:gdLst>
                <a:gd name="connsiteX0" fmla="*/ 3045987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7" y="2423958"/>
                  </a:moveTo>
                  <a:cubicBezTo>
                    <a:pt x="1299260" y="2423958"/>
                    <a:pt x="0" y="1223738"/>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2ED38860-285D-4322-BCE8-7F2C8F8C2754}"/>
                </a:ext>
              </a:extLst>
            </p:cNvPr>
            <p:cNvSpPr/>
            <p:nvPr/>
          </p:nvSpPr>
          <p:spPr>
            <a:xfrm>
              <a:off x="18680916" y="10702090"/>
              <a:ext cx="3045986" cy="2459736"/>
            </a:xfrm>
            <a:custGeom>
              <a:avLst/>
              <a:gdLst>
                <a:gd name="connsiteX0" fmla="*/ 3045986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6" y="2423958"/>
                  </a:moveTo>
                  <a:cubicBezTo>
                    <a:pt x="1299000" y="2423958"/>
                    <a:pt x="0" y="1223738"/>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6" name="Oval 25">
            <a:extLst>
              <a:ext uri="{FF2B5EF4-FFF2-40B4-BE49-F238E27FC236}">
                <a16:creationId xmlns:a16="http://schemas.microsoft.com/office/drawing/2014/main" id="{8CD1B78D-CCC0-4551-AE75-320FDCC7F1F5}"/>
              </a:ext>
              <a:ext uri="{C183D7F6-B498-43B3-948B-1728B52AA6E4}">
                <adec:decorative xmlns:adec="http://schemas.microsoft.com/office/drawing/2017/decorative" val="1"/>
              </a:ext>
            </a:extLst>
          </p:cNvPr>
          <p:cNvSpPr>
            <a:spLocks noChangeAspect="1"/>
          </p:cNvSpPr>
          <p:nvPr/>
        </p:nvSpPr>
        <p:spPr bwMode="auto">
          <a:xfrm>
            <a:off x="8543048" y="609024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CD09DFAC-58D9-4BF9-924E-4C1FEDB04544}"/>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D7C88419-B5DF-4E98-8299-E563D86DD2B9}"/>
              </a:ext>
              <a:ext uri="{C183D7F6-B498-43B3-948B-1728B52AA6E4}">
                <adec:decorative xmlns:adec="http://schemas.microsoft.com/office/drawing/2017/decorative" val="1"/>
              </a:ext>
            </a:extLst>
          </p:cNvPr>
          <p:cNvSpPr>
            <a:spLocks noChangeAspect="1"/>
          </p:cNvSpPr>
          <p:nvPr/>
        </p:nvSpPr>
        <p:spPr bwMode="auto">
          <a:xfrm>
            <a:off x="9875827" y="5450457"/>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DB4EE11E-8B34-439E-AC85-07DB2ECDDCC8}"/>
              </a:ext>
              <a:ext uri="{C183D7F6-B498-43B3-948B-1728B52AA6E4}">
                <adec:decorative xmlns:adec="http://schemas.microsoft.com/office/drawing/2017/decorative" val="1"/>
              </a:ext>
            </a:extLst>
          </p:cNvPr>
          <p:cNvSpPr>
            <a:spLocks noChangeAspect="1"/>
          </p:cNvSpPr>
          <p:nvPr/>
        </p:nvSpPr>
        <p:spPr bwMode="auto">
          <a:xfrm>
            <a:off x="9056839" y="556445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4BCC19A-0886-4C3E-83FC-AFFD53BAFABB}"/>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59B5CCF3-D8DC-4E6C-BDDC-8BB85A4520A2}"/>
              </a:ext>
              <a:ext uri="{C183D7F6-B498-43B3-948B-1728B52AA6E4}">
                <adec:decorative xmlns:adec="http://schemas.microsoft.com/office/drawing/2017/decorative" val="1"/>
              </a:ext>
            </a:extLst>
          </p:cNvPr>
          <p:cNvSpPr>
            <a:spLocks noChangeAspect="1"/>
          </p:cNvSpPr>
          <p:nvPr/>
        </p:nvSpPr>
        <p:spPr bwMode="auto">
          <a:xfrm>
            <a:off x="8792917" y="5966230"/>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9C6E5F17-775A-4344-8B81-C4354E46E5E7}"/>
              </a:ext>
              <a:ext uri="{C183D7F6-B498-43B3-948B-1728B52AA6E4}">
                <adec:decorative xmlns:adec="http://schemas.microsoft.com/office/drawing/2017/decorative" val="1"/>
              </a:ext>
            </a:extLst>
          </p:cNvPr>
          <p:cNvSpPr>
            <a:spLocks noChangeAspect="1"/>
          </p:cNvSpPr>
          <p:nvPr/>
        </p:nvSpPr>
        <p:spPr bwMode="auto">
          <a:xfrm>
            <a:off x="9319922" y="638283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B0BA0775-2946-4377-AAA3-A47EC2BF0E98}"/>
              </a:ext>
              <a:ext uri="{C183D7F6-B498-43B3-948B-1728B52AA6E4}">
                <adec:decorative xmlns:adec="http://schemas.microsoft.com/office/drawing/2017/decorative" val="1"/>
              </a:ext>
            </a:extLst>
          </p:cNvPr>
          <p:cNvSpPr>
            <a:spLocks noChangeAspect="1"/>
          </p:cNvSpPr>
          <p:nvPr/>
        </p:nvSpPr>
        <p:spPr bwMode="auto">
          <a:xfrm>
            <a:off x="9337847" y="588808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6067AB7F-696D-4E49-8C9E-7BB170D2F934}"/>
              </a:ext>
              <a:ext uri="{C183D7F6-B498-43B3-948B-1728B52AA6E4}">
                <adec:decorative xmlns:adec="http://schemas.microsoft.com/office/drawing/2017/decorative" val="1"/>
              </a:ext>
            </a:extLst>
          </p:cNvPr>
          <p:cNvSpPr>
            <a:spLocks noChangeAspect="1"/>
          </p:cNvSpPr>
          <p:nvPr/>
        </p:nvSpPr>
        <p:spPr bwMode="auto">
          <a:xfrm>
            <a:off x="9545448" y="572504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40B90067-DC70-417A-9660-0A9DDA7B47B8}"/>
              </a:ext>
              <a:ext uri="{C183D7F6-B498-43B3-948B-1728B52AA6E4}">
                <adec:decorative xmlns:adec="http://schemas.microsoft.com/office/drawing/2017/decorative" val="1"/>
              </a:ext>
            </a:extLst>
          </p:cNvPr>
          <p:cNvSpPr>
            <a:spLocks noChangeAspect="1"/>
          </p:cNvSpPr>
          <p:nvPr/>
        </p:nvSpPr>
        <p:spPr bwMode="auto">
          <a:xfrm>
            <a:off x="7909688" y="646418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A4F685F3-7163-4B40-AD38-29A6A4B6E21A}"/>
              </a:ext>
              <a:ext uri="{C183D7F6-B498-43B3-948B-1728B52AA6E4}">
                <adec:decorative xmlns:adec="http://schemas.microsoft.com/office/drawing/2017/decorative" val="1"/>
              </a:ext>
            </a:extLst>
          </p:cNvPr>
          <p:cNvSpPr>
            <a:spLocks noChangeAspect="1"/>
          </p:cNvSpPr>
          <p:nvPr/>
        </p:nvSpPr>
        <p:spPr bwMode="auto">
          <a:xfrm>
            <a:off x="8620888" y="538976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CDCF6363-479E-4B20-B2D4-05318BA8D68F}"/>
              </a:ext>
              <a:ext uri="{C183D7F6-B498-43B3-948B-1728B52AA6E4}">
                <adec:decorative xmlns:adec="http://schemas.microsoft.com/office/drawing/2017/decorative" val="1"/>
              </a:ext>
            </a:extLst>
          </p:cNvPr>
          <p:cNvSpPr>
            <a:spLocks noChangeAspect="1"/>
          </p:cNvSpPr>
          <p:nvPr/>
        </p:nvSpPr>
        <p:spPr bwMode="auto">
          <a:xfrm>
            <a:off x="7775068" y="541516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777C546E-932E-4EE3-9273-8F18BD82CCB2}"/>
              </a:ext>
              <a:ext uri="{C183D7F6-B498-43B3-948B-1728B52AA6E4}">
                <adec:decorative xmlns:adec="http://schemas.microsoft.com/office/drawing/2017/decorative" val="1"/>
              </a:ext>
            </a:extLst>
          </p:cNvPr>
          <p:cNvSpPr>
            <a:spLocks noChangeAspect="1"/>
          </p:cNvSpPr>
          <p:nvPr/>
        </p:nvSpPr>
        <p:spPr bwMode="auto">
          <a:xfrm>
            <a:off x="10155048" y="613906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90424C0D-E334-4BD4-B1F1-5C635A963B59}"/>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0" name="Oval 169">
            <a:extLst>
              <a:ext uri="{FF2B5EF4-FFF2-40B4-BE49-F238E27FC236}">
                <a16:creationId xmlns:a16="http://schemas.microsoft.com/office/drawing/2014/main" id="{89770ED6-149E-4E2F-BE60-EB66AF517AA3}"/>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1" name="Picture 130">
            <a:extLst>
              <a:ext uri="{FF2B5EF4-FFF2-40B4-BE49-F238E27FC236}">
                <a16:creationId xmlns:a16="http://schemas.microsoft.com/office/drawing/2014/main" id="{A6BCEC85-FFA8-4133-B244-329AAFA0E530}"/>
              </a:ext>
              <a:ext uri="{C183D7F6-B498-43B3-948B-1728B52AA6E4}">
                <adec:decorative xmlns:adec="http://schemas.microsoft.com/office/drawing/2017/decorative" val="1"/>
              </a:ext>
            </a:extLst>
          </p:cNvPr>
          <p:cNvPicPr>
            <a:picLocks noChangeAspect="1"/>
          </p:cNvPicPr>
          <p:nvPr/>
        </p:nvPicPr>
        <p:blipFill rotWithShape="1">
          <a:blip r:embed="rId4"/>
          <a:srcRect l="673" r="673" b="21429"/>
          <a:stretch/>
        </p:blipFill>
        <p:spPr>
          <a:xfrm>
            <a:off x="6594154" y="4392701"/>
            <a:ext cx="4805560" cy="950825"/>
          </a:xfrm>
          <a:prstGeom prst="roundRect">
            <a:avLst>
              <a:gd name="adj" fmla="val 7712"/>
            </a:avLst>
          </a:prstGeom>
        </p:spPr>
      </p:pic>
      <p:grpSp>
        <p:nvGrpSpPr>
          <p:cNvPr id="137" name="Group 136">
            <a:extLst>
              <a:ext uri="{FF2B5EF4-FFF2-40B4-BE49-F238E27FC236}">
                <a16:creationId xmlns:a16="http://schemas.microsoft.com/office/drawing/2014/main" id="{94005B27-0D9F-4AFB-B52E-7B973DF38541}"/>
              </a:ext>
              <a:ext uri="{C183D7F6-B498-43B3-948B-1728B52AA6E4}">
                <adec:decorative xmlns:adec="http://schemas.microsoft.com/office/drawing/2017/decorative" val="1"/>
              </a:ext>
            </a:extLst>
          </p:cNvPr>
          <p:cNvGrpSpPr/>
          <p:nvPr/>
        </p:nvGrpSpPr>
        <p:grpSpPr>
          <a:xfrm>
            <a:off x="8786284" y="292100"/>
            <a:ext cx="422705" cy="3609975"/>
            <a:chOff x="17572567" y="584200"/>
            <a:chExt cx="845410" cy="5719234"/>
          </a:xfrm>
        </p:grpSpPr>
        <p:cxnSp>
          <p:nvCxnSpPr>
            <p:cNvPr id="138" name="Straight Connector 67">
              <a:extLst>
                <a:ext uri="{FF2B5EF4-FFF2-40B4-BE49-F238E27FC236}">
                  <a16:creationId xmlns:a16="http://schemas.microsoft.com/office/drawing/2014/main" id="{112708FF-1117-46E9-9A85-6859CC1B3897}"/>
                </a:ext>
              </a:extLst>
            </p:cNvPr>
            <p:cNvCxnSpPr>
              <a:cxnSpLocks/>
            </p:cNvCxnSpPr>
            <p:nvPr/>
          </p:nvCxnSpPr>
          <p:spPr>
            <a:xfrm flipV="1">
              <a:off x="17572567" y="584200"/>
              <a:ext cx="0" cy="5719234"/>
            </a:xfrm>
            <a:prstGeom prst="straightConnector1">
              <a:avLst/>
            </a:prstGeom>
            <a:noFill/>
            <a:ln w="6350" cap="rnd">
              <a:gradFill flip="none" rotWithShape="1">
                <a:gsLst>
                  <a:gs pos="100000">
                    <a:srgbClr val="0078D4"/>
                  </a:gs>
                  <a:gs pos="0">
                    <a:srgbClr val="706FCE"/>
                  </a:gs>
                </a:gsLst>
                <a:lin ang="16200000" scaled="1"/>
                <a:tileRect/>
              </a:gradFill>
              <a:prstDash val="solid"/>
              <a:round/>
            </a:ln>
          </p:spPr>
        </p:cxnSp>
        <p:cxnSp>
          <p:nvCxnSpPr>
            <p:cNvPr id="139" name="Straight Connector 67">
              <a:extLst>
                <a:ext uri="{FF2B5EF4-FFF2-40B4-BE49-F238E27FC236}">
                  <a16:creationId xmlns:a16="http://schemas.microsoft.com/office/drawing/2014/main" id="{02A8E268-7AAF-411E-918B-F47B36A04EDD}"/>
                </a:ext>
              </a:extLst>
            </p:cNvPr>
            <p:cNvCxnSpPr>
              <a:cxnSpLocks/>
            </p:cNvCxnSpPr>
            <p:nvPr/>
          </p:nvCxnSpPr>
          <p:spPr>
            <a:xfrm flipV="1">
              <a:off x="17783919" y="584200"/>
              <a:ext cx="0" cy="5719234"/>
            </a:xfrm>
            <a:prstGeom prst="straightConnector1">
              <a:avLst/>
            </a:prstGeom>
            <a:noFill/>
            <a:ln w="6350" cap="rnd">
              <a:gradFill flip="none" rotWithShape="1">
                <a:gsLst>
                  <a:gs pos="100000">
                    <a:srgbClr val="0078D4"/>
                  </a:gs>
                  <a:gs pos="0">
                    <a:srgbClr val="706FCE"/>
                  </a:gs>
                </a:gsLst>
                <a:lin ang="16200000" scaled="1"/>
                <a:tileRect/>
              </a:gradFill>
              <a:prstDash val="solid"/>
              <a:round/>
            </a:ln>
          </p:spPr>
        </p:cxnSp>
        <p:cxnSp>
          <p:nvCxnSpPr>
            <p:cNvPr id="140" name="Straight Connector 67">
              <a:extLst>
                <a:ext uri="{FF2B5EF4-FFF2-40B4-BE49-F238E27FC236}">
                  <a16:creationId xmlns:a16="http://schemas.microsoft.com/office/drawing/2014/main" id="{DD4B4861-1C48-446B-AB19-DF69C29A5E29}"/>
                </a:ext>
              </a:extLst>
            </p:cNvPr>
            <p:cNvCxnSpPr>
              <a:cxnSpLocks/>
            </p:cNvCxnSpPr>
            <p:nvPr/>
          </p:nvCxnSpPr>
          <p:spPr>
            <a:xfrm flipV="1">
              <a:off x="17995271" y="584200"/>
              <a:ext cx="0" cy="5719234"/>
            </a:xfrm>
            <a:prstGeom prst="straightConnector1">
              <a:avLst/>
            </a:prstGeom>
            <a:noFill/>
            <a:ln w="6350" cap="rnd">
              <a:gradFill flip="none" rotWithShape="1">
                <a:gsLst>
                  <a:gs pos="100000">
                    <a:srgbClr val="0078D4"/>
                  </a:gs>
                  <a:gs pos="0">
                    <a:srgbClr val="706FCE"/>
                  </a:gs>
                </a:gsLst>
                <a:lin ang="16200000" scaled="1"/>
                <a:tileRect/>
              </a:gradFill>
              <a:prstDash val="solid"/>
              <a:round/>
            </a:ln>
          </p:spPr>
        </p:cxnSp>
        <p:cxnSp>
          <p:nvCxnSpPr>
            <p:cNvPr id="141" name="Straight Connector 67">
              <a:extLst>
                <a:ext uri="{FF2B5EF4-FFF2-40B4-BE49-F238E27FC236}">
                  <a16:creationId xmlns:a16="http://schemas.microsoft.com/office/drawing/2014/main" id="{BBB40361-767E-46B2-989F-51FC76670C1F}"/>
                </a:ext>
              </a:extLst>
            </p:cNvPr>
            <p:cNvCxnSpPr>
              <a:cxnSpLocks/>
            </p:cNvCxnSpPr>
            <p:nvPr/>
          </p:nvCxnSpPr>
          <p:spPr>
            <a:xfrm flipV="1">
              <a:off x="18206623" y="584200"/>
              <a:ext cx="0" cy="5719234"/>
            </a:xfrm>
            <a:prstGeom prst="straightConnector1">
              <a:avLst/>
            </a:prstGeom>
            <a:noFill/>
            <a:ln w="6350" cap="rnd">
              <a:gradFill flip="none" rotWithShape="1">
                <a:gsLst>
                  <a:gs pos="100000">
                    <a:srgbClr val="0078D4"/>
                  </a:gs>
                  <a:gs pos="0">
                    <a:srgbClr val="706FCE"/>
                  </a:gs>
                </a:gsLst>
                <a:lin ang="16200000" scaled="1"/>
                <a:tileRect/>
              </a:gradFill>
              <a:prstDash val="solid"/>
              <a:round/>
            </a:ln>
          </p:spPr>
        </p:cxnSp>
        <p:cxnSp>
          <p:nvCxnSpPr>
            <p:cNvPr id="142" name="Straight Connector 67">
              <a:extLst>
                <a:ext uri="{FF2B5EF4-FFF2-40B4-BE49-F238E27FC236}">
                  <a16:creationId xmlns:a16="http://schemas.microsoft.com/office/drawing/2014/main" id="{8D7D4F28-0960-4B73-A9E1-E09060FDE01A}"/>
                </a:ext>
              </a:extLst>
            </p:cNvPr>
            <p:cNvCxnSpPr>
              <a:cxnSpLocks/>
            </p:cNvCxnSpPr>
            <p:nvPr/>
          </p:nvCxnSpPr>
          <p:spPr>
            <a:xfrm flipV="1">
              <a:off x="18417977" y="584200"/>
              <a:ext cx="0" cy="5719234"/>
            </a:xfrm>
            <a:prstGeom prst="straightConnector1">
              <a:avLst/>
            </a:prstGeom>
            <a:noFill/>
            <a:ln w="6350" cap="rnd">
              <a:gradFill flip="none" rotWithShape="1">
                <a:gsLst>
                  <a:gs pos="100000">
                    <a:srgbClr val="0078D4"/>
                  </a:gs>
                  <a:gs pos="0">
                    <a:srgbClr val="706FCE"/>
                  </a:gs>
                </a:gsLst>
                <a:lin ang="16200000" scaled="1"/>
                <a:tileRect/>
              </a:gradFill>
              <a:prstDash val="solid"/>
              <a:round/>
            </a:ln>
          </p:spPr>
        </p:cxnSp>
      </p:grpSp>
      <p:sp>
        <p:nvSpPr>
          <p:cNvPr id="52" name="Rectangle: Rounded Corners 51">
            <a:extLst>
              <a:ext uri="{FF2B5EF4-FFF2-40B4-BE49-F238E27FC236}">
                <a16:creationId xmlns:a16="http://schemas.microsoft.com/office/drawing/2014/main" id="{4A0AEE09-8D37-485E-97CB-07143A4D3370}"/>
              </a:ext>
            </a:extLst>
          </p:cNvPr>
          <p:cNvSpPr/>
          <p:nvPr/>
        </p:nvSpPr>
        <p:spPr bwMode="auto">
          <a:xfrm>
            <a:off x="7457963" y="2763102"/>
            <a:ext cx="3077943" cy="1435884"/>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1</a:t>
            </a:r>
          </a:p>
        </p:txBody>
      </p:sp>
      <p:sp>
        <p:nvSpPr>
          <p:cNvPr id="120" name="TextBox 119">
            <a:extLst>
              <a:ext uri="{FF2B5EF4-FFF2-40B4-BE49-F238E27FC236}">
                <a16:creationId xmlns:a16="http://schemas.microsoft.com/office/drawing/2014/main" id="{E854736C-5C0D-4953-A19C-4E29DB2F7627}"/>
              </a:ext>
            </a:extLst>
          </p:cNvPr>
          <p:cNvSpPr txBox="1"/>
          <p:nvPr/>
        </p:nvSpPr>
        <p:spPr>
          <a:xfrm>
            <a:off x="7927973" y="3463923"/>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sp>
        <p:nvSpPr>
          <p:cNvPr id="53" name="Rectangle: Rounded Corners 52">
            <a:extLst>
              <a:ext uri="{FF2B5EF4-FFF2-40B4-BE49-F238E27FC236}">
                <a16:creationId xmlns:a16="http://schemas.microsoft.com/office/drawing/2014/main" id="{24AB3C52-0929-4201-A82D-1F1D73A4C863}"/>
              </a:ext>
            </a:extLst>
          </p:cNvPr>
          <p:cNvSpPr/>
          <p:nvPr/>
        </p:nvSpPr>
        <p:spPr bwMode="auto">
          <a:xfrm>
            <a:off x="7457963" y="1727300"/>
            <a:ext cx="3077943" cy="1435884"/>
          </a:xfrm>
          <a:prstGeom prst="roundRect">
            <a:avLst>
              <a:gd name="adj" fmla="val 5271"/>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2</a:t>
            </a:r>
          </a:p>
        </p:txBody>
      </p:sp>
      <p:sp>
        <p:nvSpPr>
          <p:cNvPr id="121" name="TextBox 120">
            <a:extLst>
              <a:ext uri="{FF2B5EF4-FFF2-40B4-BE49-F238E27FC236}">
                <a16:creationId xmlns:a16="http://schemas.microsoft.com/office/drawing/2014/main" id="{1B0F0E00-E8B5-416A-9103-82B57619231C}"/>
              </a:ext>
            </a:extLst>
          </p:cNvPr>
          <p:cNvSpPr txBox="1"/>
          <p:nvPr/>
        </p:nvSpPr>
        <p:spPr>
          <a:xfrm>
            <a:off x="7927973" y="2428122"/>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Analytics</a:t>
            </a:r>
          </a:p>
        </p:txBody>
      </p:sp>
      <p:sp>
        <p:nvSpPr>
          <p:cNvPr id="54" name="Rectangle: Rounded Corners 53">
            <a:extLst>
              <a:ext uri="{FF2B5EF4-FFF2-40B4-BE49-F238E27FC236}">
                <a16:creationId xmlns:a16="http://schemas.microsoft.com/office/drawing/2014/main" id="{6A80F8A6-39FF-42EB-BBF3-450007CB0B37}"/>
              </a:ext>
            </a:extLst>
          </p:cNvPr>
          <p:cNvSpPr/>
          <p:nvPr/>
        </p:nvSpPr>
        <p:spPr bwMode="auto">
          <a:xfrm>
            <a:off x="7457963" y="691499"/>
            <a:ext cx="3077943" cy="1435884"/>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3</a:t>
            </a:r>
          </a:p>
        </p:txBody>
      </p:sp>
      <p:sp>
        <p:nvSpPr>
          <p:cNvPr id="123" name="TextBox 122">
            <a:extLst>
              <a:ext uri="{FF2B5EF4-FFF2-40B4-BE49-F238E27FC236}">
                <a16:creationId xmlns:a16="http://schemas.microsoft.com/office/drawing/2014/main" id="{EF8781B7-D919-44DC-8F49-3CC56AFAF126}"/>
              </a:ext>
            </a:extLst>
          </p:cNvPr>
          <p:cNvSpPr txBox="1"/>
          <p:nvPr/>
        </p:nvSpPr>
        <p:spPr>
          <a:xfrm>
            <a:off x="7927973" y="1392321"/>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Data governance</a:t>
            </a:r>
          </a:p>
        </p:txBody>
      </p:sp>
      <p:sp>
        <p:nvSpPr>
          <p:cNvPr id="3" name="Text Placeholder 2">
            <a:extLst>
              <a:ext uri="{FF2B5EF4-FFF2-40B4-BE49-F238E27FC236}">
                <a16:creationId xmlns:a16="http://schemas.microsoft.com/office/drawing/2014/main" id="{D95F2C06-A8F4-4837-9C12-3630690D61AA}"/>
              </a:ext>
            </a:extLst>
          </p:cNvPr>
          <p:cNvSpPr>
            <a:spLocks noGrp="1"/>
          </p:cNvSpPr>
          <p:nvPr>
            <p:ph type="body" sz="quarter" idx="10"/>
          </p:nvPr>
        </p:nvSpPr>
        <p:spPr/>
        <p:txBody>
          <a:bodyPr/>
          <a:lstStyle/>
          <a:p>
            <a:r>
              <a:rPr lang="en-US"/>
              <a:t>02-01.02</a:t>
            </a:r>
          </a:p>
        </p:txBody>
      </p:sp>
      <p:grpSp>
        <p:nvGrpSpPr>
          <p:cNvPr id="81" name="Graphic 79">
            <a:extLst>
              <a:ext uri="{FF2B5EF4-FFF2-40B4-BE49-F238E27FC236}">
                <a16:creationId xmlns:a16="http://schemas.microsoft.com/office/drawing/2014/main" id="{C3CFA5A3-AAEC-4FDF-8074-EC6DEF307D0C}"/>
              </a:ext>
              <a:ext uri="{C183D7F6-B498-43B3-948B-1728B52AA6E4}">
                <adec:decorative xmlns:adec="http://schemas.microsoft.com/office/drawing/2017/decorative" val="1"/>
              </a:ext>
            </a:extLst>
          </p:cNvPr>
          <p:cNvGrpSpPr/>
          <p:nvPr/>
        </p:nvGrpSpPr>
        <p:grpSpPr>
          <a:xfrm>
            <a:off x="7925944" y="3906975"/>
            <a:ext cx="2141981" cy="687254"/>
            <a:chOff x="15851888" y="7813949"/>
            <a:chExt cx="4283962" cy="1374508"/>
          </a:xfrm>
        </p:grpSpPr>
        <p:sp>
          <p:nvSpPr>
            <p:cNvPr id="82" name="Freeform: Shape 81">
              <a:extLst>
                <a:ext uri="{FF2B5EF4-FFF2-40B4-BE49-F238E27FC236}">
                  <a16:creationId xmlns:a16="http://schemas.microsoft.com/office/drawing/2014/main" id="{7B0FFC6D-BAA4-46B9-893F-1DB2CE767050}"/>
                </a:ext>
              </a:extLst>
            </p:cNvPr>
            <p:cNvSpPr/>
            <p:nvPr/>
          </p:nvSpPr>
          <p:spPr>
            <a:xfrm>
              <a:off x="15864341" y="7813949"/>
              <a:ext cx="1706112" cy="1374508"/>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6350" cap="rnd">
              <a:gradFill flip="none" rotWithShape="1">
                <a:gsLst>
                  <a:gs pos="18000">
                    <a:srgbClr val="D2D2D2"/>
                  </a:gs>
                  <a:gs pos="3000">
                    <a:srgbClr val="D2D2D2">
                      <a:alpha val="0"/>
                    </a:srgbClr>
                  </a:gs>
                  <a:gs pos="43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BB4790C1-AB0C-4154-8FD2-2C9D190D09AB}"/>
                </a:ext>
              </a:extLst>
            </p:cNvPr>
            <p:cNvSpPr/>
            <p:nvPr/>
          </p:nvSpPr>
          <p:spPr>
            <a:xfrm>
              <a:off x="16929105" y="7813949"/>
              <a:ext cx="853056" cy="1374508"/>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6350" cap="rnd">
              <a:gradFill flip="none" rotWithShape="1">
                <a:gsLst>
                  <a:gs pos="18000">
                    <a:srgbClr val="D2D2D2"/>
                  </a:gs>
                  <a:gs pos="3000">
                    <a:srgbClr val="D2D2D2">
                      <a:alpha val="0"/>
                    </a:srgbClr>
                  </a:gs>
                  <a:gs pos="43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801EBE5A-2538-487C-875E-97614FEBBEC0}"/>
                </a:ext>
              </a:extLst>
            </p:cNvPr>
            <p:cNvSpPr/>
            <p:nvPr/>
          </p:nvSpPr>
          <p:spPr>
            <a:xfrm>
              <a:off x="17993869" y="7813949"/>
              <a:ext cx="24906" cy="1356422"/>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6350" cap="rnd">
              <a:gradFill flip="none" rotWithShape="1">
                <a:gsLst>
                  <a:gs pos="18000">
                    <a:srgbClr val="D2D2D2"/>
                  </a:gs>
                  <a:gs pos="3000">
                    <a:srgbClr val="D2D2D2">
                      <a:alpha val="0"/>
                    </a:srgbClr>
                  </a:gs>
                  <a:gs pos="43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0FCE2BB8-9E9B-4E3A-BC2D-180D998ED7D0}"/>
                </a:ext>
              </a:extLst>
            </p:cNvPr>
            <p:cNvSpPr/>
            <p:nvPr/>
          </p:nvSpPr>
          <p:spPr>
            <a:xfrm>
              <a:off x="18417283" y="7813949"/>
              <a:ext cx="1706112" cy="1374508"/>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6350" cap="rnd">
              <a:gradFill flip="none" rotWithShape="1">
                <a:gsLst>
                  <a:gs pos="18000">
                    <a:srgbClr val="D2D2D2"/>
                  </a:gs>
                  <a:gs pos="3000">
                    <a:srgbClr val="D2D2D2">
                      <a:alpha val="0"/>
                    </a:srgbClr>
                  </a:gs>
                  <a:gs pos="43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F90F7765-4AC9-4E91-A1F0-8966E2016519}"/>
                </a:ext>
              </a:extLst>
            </p:cNvPr>
            <p:cNvSpPr/>
            <p:nvPr/>
          </p:nvSpPr>
          <p:spPr>
            <a:xfrm>
              <a:off x="18205576" y="7813949"/>
              <a:ext cx="853056" cy="1374508"/>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6350" cap="rnd">
              <a:gradFill flip="none" rotWithShape="1">
                <a:gsLst>
                  <a:gs pos="18000">
                    <a:srgbClr val="D2D2D2"/>
                  </a:gs>
                  <a:gs pos="3000">
                    <a:srgbClr val="D2D2D2">
                      <a:alpha val="0"/>
                    </a:srgbClr>
                  </a:gs>
                  <a:gs pos="43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1" name="Oval 20">
            <a:extLst>
              <a:ext uri="{FF2B5EF4-FFF2-40B4-BE49-F238E27FC236}">
                <a16:creationId xmlns:a16="http://schemas.microsoft.com/office/drawing/2014/main" id="{43E798E2-328F-407C-8D73-8480A9913BFA}"/>
              </a:ext>
              <a:ext uri="{C183D7F6-B498-43B3-948B-1728B52AA6E4}">
                <adec:decorative xmlns:adec="http://schemas.microsoft.com/office/drawing/2017/decorative" val="1"/>
              </a:ext>
            </a:extLst>
          </p:cNvPr>
          <p:cNvSpPr>
            <a:spLocks noChangeAspect="1"/>
          </p:cNvSpPr>
          <p:nvPr/>
        </p:nvSpPr>
        <p:spPr bwMode="auto">
          <a:xfrm>
            <a:off x="8606231" y="4137722"/>
            <a:ext cx="53847" cy="53847"/>
          </a:xfrm>
          <a:prstGeom prst="ellipse">
            <a:avLst/>
          </a:prstGeom>
          <a:solidFill>
            <a:srgbClr val="1078D4"/>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192382C7-7A0E-47EF-B69C-BF4BA0B47E80}"/>
              </a:ext>
              <a:ext uri="{C183D7F6-B498-43B3-948B-1728B52AA6E4}">
                <adec:decorative xmlns:adec="http://schemas.microsoft.com/office/drawing/2017/decorative" val="1"/>
              </a:ext>
            </a:extLst>
          </p:cNvPr>
          <p:cNvSpPr>
            <a:spLocks noChangeAspect="1"/>
          </p:cNvSpPr>
          <p:nvPr/>
        </p:nvSpPr>
        <p:spPr bwMode="auto">
          <a:xfrm>
            <a:off x="9586001" y="4269421"/>
            <a:ext cx="53847" cy="53847"/>
          </a:xfrm>
          <a:prstGeom prst="ellipse">
            <a:avLst/>
          </a:prstGeom>
          <a:solidFill>
            <a:srgbClr val="1078D4"/>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022E110-42ED-4C37-83D3-A029DD2DDA24}"/>
              </a:ext>
              <a:ext uri="{C183D7F6-B498-43B3-948B-1728B52AA6E4}">
                <adec:decorative xmlns:adec="http://schemas.microsoft.com/office/drawing/2017/decorative" val="1"/>
              </a:ext>
            </a:extLst>
          </p:cNvPr>
          <p:cNvSpPr>
            <a:spLocks noChangeAspect="1"/>
          </p:cNvSpPr>
          <p:nvPr/>
        </p:nvSpPr>
        <p:spPr bwMode="auto">
          <a:xfrm>
            <a:off x="8675302" y="4312061"/>
            <a:ext cx="53847" cy="53847"/>
          </a:xfrm>
          <a:prstGeom prst="ellipse">
            <a:avLst/>
          </a:prstGeom>
          <a:solidFill>
            <a:srgbClr val="1078D4"/>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93423CDE-5391-4EC5-A33C-0DB4DD9EF734}"/>
              </a:ext>
              <a:ext uri="{C183D7F6-B498-43B3-948B-1728B52AA6E4}">
                <adec:decorative xmlns:adec="http://schemas.microsoft.com/office/drawing/2017/decorative" val="1"/>
              </a:ext>
            </a:extLst>
          </p:cNvPr>
          <p:cNvSpPr>
            <a:spLocks noChangeAspect="1"/>
          </p:cNvSpPr>
          <p:nvPr/>
        </p:nvSpPr>
        <p:spPr bwMode="auto">
          <a:xfrm>
            <a:off x="8968680" y="3909197"/>
            <a:ext cx="53847" cy="53847"/>
          </a:xfrm>
          <a:prstGeom prst="ellipse">
            <a:avLst/>
          </a:prstGeom>
          <a:solidFill>
            <a:srgbClr val="1078D4"/>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44712DB8-4602-4640-B073-D2727F777EA5}"/>
              </a:ext>
              <a:ext uri="{C183D7F6-B498-43B3-948B-1728B52AA6E4}">
                <adec:decorative xmlns:adec="http://schemas.microsoft.com/office/drawing/2017/decorative" val="1"/>
              </a:ext>
            </a:extLst>
          </p:cNvPr>
          <p:cNvSpPr>
            <a:spLocks noChangeAspect="1"/>
          </p:cNvSpPr>
          <p:nvPr/>
        </p:nvSpPr>
        <p:spPr bwMode="auto">
          <a:xfrm>
            <a:off x="9121181" y="4119561"/>
            <a:ext cx="53847" cy="53847"/>
          </a:xfrm>
          <a:prstGeom prst="ellipse">
            <a:avLst/>
          </a:prstGeom>
          <a:solidFill>
            <a:srgbClr val="1078D4"/>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E05A502B-73F9-4F5B-BD2F-6144D272F2CF}"/>
              </a:ext>
              <a:ext uri="{C183D7F6-B498-43B3-948B-1728B52AA6E4}">
                <adec:decorative xmlns:adec="http://schemas.microsoft.com/office/drawing/2017/decorative" val="1"/>
              </a:ext>
            </a:extLst>
          </p:cNvPr>
          <p:cNvSpPr>
            <a:spLocks noChangeAspect="1"/>
          </p:cNvSpPr>
          <p:nvPr/>
        </p:nvSpPr>
        <p:spPr bwMode="auto">
          <a:xfrm>
            <a:off x="9276121" y="4315141"/>
            <a:ext cx="53847" cy="53847"/>
          </a:xfrm>
          <a:prstGeom prst="ellipse">
            <a:avLst/>
          </a:prstGeom>
          <a:solidFill>
            <a:srgbClr val="1078D4"/>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36" name="Group 135">
            <a:extLst>
              <a:ext uri="{FF2B5EF4-FFF2-40B4-BE49-F238E27FC236}">
                <a16:creationId xmlns:a16="http://schemas.microsoft.com/office/drawing/2014/main" id="{3278B439-EB4C-441B-8DD9-694A3C759151}"/>
              </a:ext>
              <a:ext uri="{C183D7F6-B498-43B3-948B-1728B52AA6E4}">
                <adec:decorative xmlns:adec="http://schemas.microsoft.com/office/drawing/2017/decorative" val="1"/>
              </a:ext>
            </a:extLst>
          </p:cNvPr>
          <p:cNvGrpSpPr/>
          <p:nvPr/>
        </p:nvGrpSpPr>
        <p:grpSpPr>
          <a:xfrm>
            <a:off x="8786284" y="3133587"/>
            <a:ext cx="422705" cy="242721"/>
            <a:chOff x="17572567" y="584200"/>
            <a:chExt cx="845410" cy="5719234"/>
          </a:xfrm>
        </p:grpSpPr>
        <p:cxnSp>
          <p:nvCxnSpPr>
            <p:cNvPr id="149" name="Straight Connector 67">
              <a:extLst>
                <a:ext uri="{FF2B5EF4-FFF2-40B4-BE49-F238E27FC236}">
                  <a16:creationId xmlns:a16="http://schemas.microsoft.com/office/drawing/2014/main" id="{13D58C5C-09BB-445C-AE34-C3F9FBC7D701}"/>
                </a:ext>
              </a:extLst>
            </p:cNvPr>
            <p:cNvCxnSpPr>
              <a:cxnSpLocks/>
            </p:cNvCxnSpPr>
            <p:nvPr/>
          </p:nvCxnSpPr>
          <p:spPr>
            <a:xfrm flipV="1">
              <a:off x="17572567" y="584200"/>
              <a:ext cx="0" cy="5719234"/>
            </a:xfrm>
            <a:prstGeom prst="straightConnector1">
              <a:avLst/>
            </a:prstGeom>
            <a:noFill/>
            <a:ln w="63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0" name="Straight Connector 67">
              <a:extLst>
                <a:ext uri="{FF2B5EF4-FFF2-40B4-BE49-F238E27FC236}">
                  <a16:creationId xmlns:a16="http://schemas.microsoft.com/office/drawing/2014/main" id="{1ECA70CA-82FC-4202-B916-9A2E3E0333F2}"/>
                </a:ext>
              </a:extLst>
            </p:cNvPr>
            <p:cNvCxnSpPr>
              <a:cxnSpLocks/>
            </p:cNvCxnSpPr>
            <p:nvPr/>
          </p:nvCxnSpPr>
          <p:spPr>
            <a:xfrm flipV="1">
              <a:off x="17783919" y="584200"/>
              <a:ext cx="0" cy="5719234"/>
            </a:xfrm>
            <a:prstGeom prst="straightConnector1">
              <a:avLst/>
            </a:prstGeom>
            <a:noFill/>
            <a:ln w="63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1" name="Straight Connector 67">
              <a:extLst>
                <a:ext uri="{FF2B5EF4-FFF2-40B4-BE49-F238E27FC236}">
                  <a16:creationId xmlns:a16="http://schemas.microsoft.com/office/drawing/2014/main" id="{DA166507-C87B-4579-A4FA-B3EC54D26DFF}"/>
                </a:ext>
              </a:extLst>
            </p:cNvPr>
            <p:cNvCxnSpPr>
              <a:cxnSpLocks/>
            </p:cNvCxnSpPr>
            <p:nvPr/>
          </p:nvCxnSpPr>
          <p:spPr>
            <a:xfrm flipV="1">
              <a:off x="17995271" y="584200"/>
              <a:ext cx="0" cy="5719234"/>
            </a:xfrm>
            <a:prstGeom prst="straightConnector1">
              <a:avLst/>
            </a:prstGeom>
            <a:noFill/>
            <a:ln w="63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2" name="Straight Connector 67">
              <a:extLst>
                <a:ext uri="{FF2B5EF4-FFF2-40B4-BE49-F238E27FC236}">
                  <a16:creationId xmlns:a16="http://schemas.microsoft.com/office/drawing/2014/main" id="{76E02757-61A0-426C-BEC5-6A19AB26FD39}"/>
                </a:ext>
              </a:extLst>
            </p:cNvPr>
            <p:cNvCxnSpPr>
              <a:cxnSpLocks/>
            </p:cNvCxnSpPr>
            <p:nvPr/>
          </p:nvCxnSpPr>
          <p:spPr>
            <a:xfrm flipV="1">
              <a:off x="18206623" y="584200"/>
              <a:ext cx="0" cy="5719234"/>
            </a:xfrm>
            <a:prstGeom prst="straightConnector1">
              <a:avLst/>
            </a:prstGeom>
            <a:noFill/>
            <a:ln w="63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3" name="Straight Connector 67">
              <a:extLst>
                <a:ext uri="{FF2B5EF4-FFF2-40B4-BE49-F238E27FC236}">
                  <a16:creationId xmlns:a16="http://schemas.microsoft.com/office/drawing/2014/main" id="{288EE9D2-B77A-498E-BADC-CF2685BEC0C2}"/>
                </a:ext>
              </a:extLst>
            </p:cNvPr>
            <p:cNvCxnSpPr>
              <a:cxnSpLocks/>
            </p:cNvCxnSpPr>
            <p:nvPr/>
          </p:nvCxnSpPr>
          <p:spPr>
            <a:xfrm flipV="1">
              <a:off x="18417977" y="584200"/>
              <a:ext cx="0" cy="5719234"/>
            </a:xfrm>
            <a:prstGeom prst="straightConnector1">
              <a:avLst/>
            </a:prstGeom>
            <a:noFill/>
            <a:ln w="6350" cap="rnd">
              <a:gradFill flip="none" rotWithShape="1">
                <a:gsLst>
                  <a:gs pos="5000">
                    <a:schemeClr val="tx1">
                      <a:alpha val="0"/>
                    </a:schemeClr>
                  </a:gs>
                  <a:gs pos="21000">
                    <a:srgbClr val="2977D4"/>
                  </a:gs>
                  <a:gs pos="100000">
                    <a:srgbClr val="2977D4"/>
                  </a:gs>
                </a:gsLst>
                <a:lin ang="5400000" scaled="1"/>
                <a:tileRect/>
              </a:gradFill>
              <a:prstDash val="solid"/>
              <a:round/>
            </a:ln>
          </p:spPr>
        </p:cxnSp>
      </p:grpSp>
      <p:grpSp>
        <p:nvGrpSpPr>
          <p:cNvPr id="154" name="Group 153">
            <a:extLst>
              <a:ext uri="{FF2B5EF4-FFF2-40B4-BE49-F238E27FC236}">
                <a16:creationId xmlns:a16="http://schemas.microsoft.com/office/drawing/2014/main" id="{596A3C49-3210-41A4-8BAC-E99D3D679C81}"/>
              </a:ext>
              <a:ext uri="{C183D7F6-B498-43B3-948B-1728B52AA6E4}">
                <adec:decorative xmlns:adec="http://schemas.microsoft.com/office/drawing/2017/decorative" val="1"/>
              </a:ext>
            </a:extLst>
          </p:cNvPr>
          <p:cNvGrpSpPr/>
          <p:nvPr/>
        </p:nvGrpSpPr>
        <p:grpSpPr>
          <a:xfrm>
            <a:off x="8786284" y="2092325"/>
            <a:ext cx="422705" cy="246775"/>
            <a:chOff x="17572567" y="584200"/>
            <a:chExt cx="845410" cy="5719234"/>
          </a:xfrm>
        </p:grpSpPr>
        <p:cxnSp>
          <p:nvCxnSpPr>
            <p:cNvPr id="155" name="Straight Connector 67">
              <a:extLst>
                <a:ext uri="{FF2B5EF4-FFF2-40B4-BE49-F238E27FC236}">
                  <a16:creationId xmlns:a16="http://schemas.microsoft.com/office/drawing/2014/main" id="{2EC998AF-CEEB-4430-8C9C-1D2443FD53D9}"/>
                </a:ext>
              </a:extLst>
            </p:cNvPr>
            <p:cNvCxnSpPr>
              <a:cxnSpLocks/>
            </p:cNvCxnSpPr>
            <p:nvPr/>
          </p:nvCxnSpPr>
          <p:spPr>
            <a:xfrm flipV="1">
              <a:off x="17572567" y="584200"/>
              <a:ext cx="0" cy="5719234"/>
            </a:xfrm>
            <a:prstGeom prst="straightConnector1">
              <a:avLst/>
            </a:prstGeom>
            <a:noFill/>
            <a:ln w="63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6" name="Straight Connector 67">
              <a:extLst>
                <a:ext uri="{FF2B5EF4-FFF2-40B4-BE49-F238E27FC236}">
                  <a16:creationId xmlns:a16="http://schemas.microsoft.com/office/drawing/2014/main" id="{D42FA499-A761-4B23-9D41-83ED8F385B42}"/>
                </a:ext>
              </a:extLst>
            </p:cNvPr>
            <p:cNvCxnSpPr>
              <a:cxnSpLocks/>
            </p:cNvCxnSpPr>
            <p:nvPr/>
          </p:nvCxnSpPr>
          <p:spPr>
            <a:xfrm flipV="1">
              <a:off x="17783919" y="584200"/>
              <a:ext cx="0" cy="5719234"/>
            </a:xfrm>
            <a:prstGeom prst="straightConnector1">
              <a:avLst/>
            </a:prstGeom>
            <a:noFill/>
            <a:ln w="63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7" name="Straight Connector 67">
              <a:extLst>
                <a:ext uri="{FF2B5EF4-FFF2-40B4-BE49-F238E27FC236}">
                  <a16:creationId xmlns:a16="http://schemas.microsoft.com/office/drawing/2014/main" id="{3CB44589-787C-4B78-9ACD-E9F2D0EC6A11}"/>
                </a:ext>
              </a:extLst>
            </p:cNvPr>
            <p:cNvCxnSpPr>
              <a:cxnSpLocks/>
            </p:cNvCxnSpPr>
            <p:nvPr/>
          </p:nvCxnSpPr>
          <p:spPr>
            <a:xfrm flipV="1">
              <a:off x="17995271" y="584200"/>
              <a:ext cx="0" cy="5719234"/>
            </a:xfrm>
            <a:prstGeom prst="straightConnector1">
              <a:avLst/>
            </a:prstGeom>
            <a:noFill/>
            <a:ln w="63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8" name="Straight Connector 67">
              <a:extLst>
                <a:ext uri="{FF2B5EF4-FFF2-40B4-BE49-F238E27FC236}">
                  <a16:creationId xmlns:a16="http://schemas.microsoft.com/office/drawing/2014/main" id="{7FA3747A-22BE-4E9D-8E2A-B685AFBD76EE}"/>
                </a:ext>
              </a:extLst>
            </p:cNvPr>
            <p:cNvCxnSpPr>
              <a:cxnSpLocks/>
            </p:cNvCxnSpPr>
            <p:nvPr/>
          </p:nvCxnSpPr>
          <p:spPr>
            <a:xfrm flipV="1">
              <a:off x="18206623" y="584200"/>
              <a:ext cx="0" cy="5719234"/>
            </a:xfrm>
            <a:prstGeom prst="straightConnector1">
              <a:avLst/>
            </a:prstGeom>
            <a:noFill/>
            <a:ln w="63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9" name="Straight Connector 67">
              <a:extLst>
                <a:ext uri="{FF2B5EF4-FFF2-40B4-BE49-F238E27FC236}">
                  <a16:creationId xmlns:a16="http://schemas.microsoft.com/office/drawing/2014/main" id="{B589BA58-7BFE-414F-8E2A-057BEF380F72}"/>
                </a:ext>
              </a:extLst>
            </p:cNvPr>
            <p:cNvCxnSpPr>
              <a:cxnSpLocks/>
            </p:cNvCxnSpPr>
            <p:nvPr/>
          </p:nvCxnSpPr>
          <p:spPr>
            <a:xfrm flipV="1">
              <a:off x="18417977" y="584200"/>
              <a:ext cx="0" cy="5719234"/>
            </a:xfrm>
            <a:prstGeom prst="straightConnector1">
              <a:avLst/>
            </a:prstGeom>
            <a:noFill/>
            <a:ln w="6350" cap="rnd">
              <a:gradFill flip="none" rotWithShape="1">
                <a:gsLst>
                  <a:gs pos="5000">
                    <a:schemeClr val="tx1">
                      <a:alpha val="0"/>
                    </a:schemeClr>
                  </a:gs>
                  <a:gs pos="21000">
                    <a:srgbClr val="5275D2"/>
                  </a:gs>
                  <a:gs pos="100000">
                    <a:srgbClr val="5275D2"/>
                  </a:gs>
                </a:gsLst>
                <a:lin ang="5400000" scaled="1"/>
                <a:tileRect/>
              </a:gradFill>
              <a:prstDash val="solid"/>
              <a:round/>
            </a:ln>
          </p:spPr>
        </p:cxnSp>
      </p:grpSp>
      <p:sp>
        <p:nvSpPr>
          <p:cNvPr id="16" name="Oval 15">
            <a:extLst>
              <a:ext uri="{FF2B5EF4-FFF2-40B4-BE49-F238E27FC236}">
                <a16:creationId xmlns:a16="http://schemas.microsoft.com/office/drawing/2014/main" id="{FA4E4D00-120F-421D-AB85-D3C38B2F3220}"/>
              </a:ext>
              <a:ext uri="{C183D7F6-B498-43B3-948B-1728B52AA6E4}">
                <adec:decorative xmlns:adec="http://schemas.microsoft.com/office/drawing/2017/decorative" val="1"/>
              </a:ext>
            </a:extLst>
          </p:cNvPr>
          <p:cNvSpPr>
            <a:spLocks noChangeAspect="1"/>
          </p:cNvSpPr>
          <p:nvPr/>
        </p:nvSpPr>
        <p:spPr bwMode="auto">
          <a:xfrm>
            <a:off x="8970433" y="2088344"/>
            <a:ext cx="53847" cy="53847"/>
          </a:xfrm>
          <a:prstGeom prst="ellipse">
            <a:avLst/>
          </a:prstGeom>
          <a:solidFill>
            <a:srgbClr val="5775D2"/>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22BE0F8-B32F-415D-9899-D18BDFE460E9}"/>
              </a:ext>
              <a:ext uri="{C183D7F6-B498-43B3-948B-1728B52AA6E4}">
                <adec:decorative xmlns:adec="http://schemas.microsoft.com/office/drawing/2017/decorative" val="1"/>
              </a:ext>
            </a:extLst>
          </p:cNvPr>
          <p:cNvSpPr>
            <a:spLocks noChangeAspect="1"/>
          </p:cNvSpPr>
          <p:nvPr/>
        </p:nvSpPr>
        <p:spPr bwMode="auto">
          <a:xfrm>
            <a:off x="9075594" y="778174"/>
            <a:ext cx="53847" cy="53847"/>
          </a:xfrm>
          <a:prstGeom prst="ellipse">
            <a:avLst/>
          </a:prstGeom>
          <a:solidFill>
            <a:srgbClr val="706FCE"/>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37CCEF99-9FE0-42EE-9D6C-D2A2CC05B204}"/>
              </a:ext>
              <a:ext uri="{C183D7F6-B498-43B3-948B-1728B52AA6E4}">
                <adec:decorative xmlns:adec="http://schemas.microsoft.com/office/drawing/2017/decorative" val="1"/>
              </a:ext>
            </a:extLst>
          </p:cNvPr>
          <p:cNvSpPr>
            <a:spLocks noChangeAspect="1"/>
          </p:cNvSpPr>
          <p:nvPr/>
        </p:nvSpPr>
        <p:spPr bwMode="auto">
          <a:xfrm>
            <a:off x="9077036" y="3029986"/>
            <a:ext cx="53847" cy="53847"/>
          </a:xfrm>
          <a:prstGeom prst="ellipse">
            <a:avLst/>
          </a:prstGeom>
          <a:solidFill>
            <a:srgbClr val="4176C0"/>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AAF5BC06-893F-478F-BE71-071261180659}"/>
              </a:ext>
              <a:ext uri="{C183D7F6-B498-43B3-948B-1728B52AA6E4}">
                <adec:decorative xmlns:adec="http://schemas.microsoft.com/office/drawing/2017/decorative" val="1"/>
              </a:ext>
            </a:extLst>
          </p:cNvPr>
          <p:cNvSpPr>
            <a:spLocks noChangeAspect="1"/>
          </p:cNvSpPr>
          <p:nvPr/>
        </p:nvSpPr>
        <p:spPr bwMode="auto">
          <a:xfrm>
            <a:off x="8863975" y="3121482"/>
            <a:ext cx="53847" cy="53847"/>
          </a:xfrm>
          <a:prstGeom prst="ellipse">
            <a:avLst/>
          </a:prstGeom>
          <a:solidFill>
            <a:srgbClr val="4176C0"/>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0D98A49-5C7E-41A7-AF36-84B1DA34A4C0}"/>
              </a:ext>
              <a:ext uri="{C183D7F6-B498-43B3-948B-1728B52AA6E4}">
                <adec:decorative xmlns:adec="http://schemas.microsoft.com/office/drawing/2017/decorative" val="1"/>
              </a:ext>
            </a:extLst>
          </p:cNvPr>
          <p:cNvSpPr>
            <a:spLocks noChangeAspect="1"/>
          </p:cNvSpPr>
          <p:nvPr/>
        </p:nvSpPr>
        <p:spPr bwMode="auto">
          <a:xfrm>
            <a:off x="8864032" y="385762"/>
            <a:ext cx="53847" cy="53847"/>
          </a:xfrm>
          <a:prstGeom prst="ellipse">
            <a:avLst/>
          </a:prstGeom>
          <a:solidFill>
            <a:srgbClr val="706FCE"/>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D2ADE76D-45FF-460D-81DC-E02EA7601ED1}"/>
              </a:ext>
              <a:ext uri="{C183D7F6-B498-43B3-948B-1728B52AA6E4}">
                <adec:decorative xmlns:adec="http://schemas.microsoft.com/office/drawing/2017/decorative" val="1"/>
              </a:ext>
            </a:extLst>
          </p:cNvPr>
          <p:cNvSpPr>
            <a:spLocks noChangeAspect="1"/>
          </p:cNvSpPr>
          <p:nvPr/>
        </p:nvSpPr>
        <p:spPr bwMode="auto">
          <a:xfrm>
            <a:off x="8758410" y="2915850"/>
            <a:ext cx="53847" cy="53847"/>
          </a:xfrm>
          <a:prstGeom prst="ellipse">
            <a:avLst/>
          </a:prstGeom>
          <a:solidFill>
            <a:srgbClr val="4176C0"/>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26246690-2EDC-433A-A580-1A68BC78BBE0}"/>
              </a:ext>
              <a:ext uri="{C183D7F6-B498-43B3-948B-1728B52AA6E4}">
                <adec:decorative xmlns:adec="http://schemas.microsoft.com/office/drawing/2017/decorative" val="1"/>
              </a:ext>
            </a:extLst>
          </p:cNvPr>
          <p:cNvSpPr>
            <a:spLocks noChangeAspect="1"/>
          </p:cNvSpPr>
          <p:nvPr/>
        </p:nvSpPr>
        <p:spPr bwMode="auto">
          <a:xfrm>
            <a:off x="9181390" y="2111621"/>
            <a:ext cx="53847" cy="53847"/>
          </a:xfrm>
          <a:prstGeom prst="ellipse">
            <a:avLst/>
          </a:prstGeom>
          <a:solidFill>
            <a:srgbClr val="5775D2"/>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3DD19E51-0EC2-44C1-BB14-1C05DB8BE1D0}"/>
              </a:ext>
              <a:ext uri="{C183D7F6-B498-43B3-948B-1728B52AA6E4}">
                <adec:decorative xmlns:adec="http://schemas.microsoft.com/office/drawing/2017/decorative" val="1"/>
              </a:ext>
            </a:extLst>
          </p:cNvPr>
          <p:cNvSpPr>
            <a:spLocks noChangeAspect="1"/>
          </p:cNvSpPr>
          <p:nvPr/>
        </p:nvSpPr>
        <p:spPr bwMode="auto">
          <a:xfrm>
            <a:off x="8863886" y="1892892"/>
            <a:ext cx="53847" cy="53847"/>
          </a:xfrm>
          <a:prstGeom prst="ellipse">
            <a:avLst/>
          </a:prstGeom>
          <a:solidFill>
            <a:srgbClr val="5775D2"/>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06621C1C-2D8D-461C-9AFC-93207D8B29A4}"/>
              </a:ext>
              <a:ext uri="{C183D7F6-B498-43B3-948B-1728B52AA6E4}">
                <adec:decorative xmlns:adec="http://schemas.microsoft.com/office/drawing/2017/decorative" val="1"/>
              </a:ext>
            </a:extLst>
          </p:cNvPr>
          <p:cNvSpPr>
            <a:spLocks noChangeAspect="1"/>
          </p:cNvSpPr>
          <p:nvPr/>
        </p:nvSpPr>
        <p:spPr bwMode="auto">
          <a:xfrm>
            <a:off x="8758124" y="570492"/>
            <a:ext cx="53847" cy="53847"/>
          </a:xfrm>
          <a:prstGeom prst="ellipse">
            <a:avLst/>
          </a:prstGeom>
          <a:solidFill>
            <a:srgbClr val="706FCE"/>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8AB3B1CF-A349-49B6-9D70-FDC39899D73D}"/>
              </a:ext>
              <a:ext uri="{C183D7F6-B498-43B3-948B-1728B52AA6E4}">
                <adec:decorative xmlns:adec="http://schemas.microsoft.com/office/drawing/2017/decorative" val="1"/>
              </a:ext>
            </a:extLst>
          </p:cNvPr>
          <p:cNvSpPr>
            <a:spLocks noChangeAspect="1"/>
          </p:cNvSpPr>
          <p:nvPr/>
        </p:nvSpPr>
        <p:spPr bwMode="auto">
          <a:xfrm>
            <a:off x="9180369" y="968674"/>
            <a:ext cx="53847" cy="53847"/>
          </a:xfrm>
          <a:prstGeom prst="ellipse">
            <a:avLst/>
          </a:prstGeom>
          <a:solidFill>
            <a:srgbClr val="706FCE"/>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C473ABFA-C4E9-419F-A45F-95C346AF1256}"/>
              </a:ext>
              <a:ext uri="{C183D7F6-B498-43B3-948B-1728B52AA6E4}">
                <adec:decorative xmlns:adec="http://schemas.microsoft.com/office/drawing/2017/decorative" val="1"/>
              </a:ext>
            </a:extLst>
          </p:cNvPr>
          <p:cNvSpPr>
            <a:spLocks noChangeAspect="1"/>
          </p:cNvSpPr>
          <p:nvPr/>
        </p:nvSpPr>
        <p:spPr bwMode="auto">
          <a:xfrm>
            <a:off x="9180369" y="529466"/>
            <a:ext cx="53847" cy="53847"/>
          </a:xfrm>
          <a:prstGeom prst="ellipse">
            <a:avLst/>
          </a:prstGeom>
          <a:solidFill>
            <a:srgbClr val="706FCE"/>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0" name="Group 159">
            <a:extLst>
              <a:ext uri="{FF2B5EF4-FFF2-40B4-BE49-F238E27FC236}">
                <a16:creationId xmlns:a16="http://schemas.microsoft.com/office/drawing/2014/main" id="{652808EE-EE2A-400E-A44E-B584319BB95D}"/>
              </a:ext>
              <a:ext uri="{C183D7F6-B498-43B3-948B-1728B52AA6E4}">
                <adec:decorative xmlns:adec="http://schemas.microsoft.com/office/drawing/2017/decorative" val="1"/>
              </a:ext>
            </a:extLst>
          </p:cNvPr>
          <p:cNvGrpSpPr/>
          <p:nvPr/>
        </p:nvGrpSpPr>
        <p:grpSpPr>
          <a:xfrm>
            <a:off x="8786284" y="1068826"/>
            <a:ext cx="422705" cy="234473"/>
            <a:chOff x="17572567" y="584200"/>
            <a:chExt cx="845410" cy="5719234"/>
          </a:xfrm>
        </p:grpSpPr>
        <p:cxnSp>
          <p:nvCxnSpPr>
            <p:cNvPr id="161" name="Straight Connector 67">
              <a:extLst>
                <a:ext uri="{FF2B5EF4-FFF2-40B4-BE49-F238E27FC236}">
                  <a16:creationId xmlns:a16="http://schemas.microsoft.com/office/drawing/2014/main" id="{F1C18443-B3CF-4992-AAAE-FA56247CA0D6}"/>
                </a:ext>
              </a:extLst>
            </p:cNvPr>
            <p:cNvCxnSpPr>
              <a:cxnSpLocks/>
            </p:cNvCxnSpPr>
            <p:nvPr/>
          </p:nvCxnSpPr>
          <p:spPr>
            <a:xfrm flipV="1">
              <a:off x="17572567" y="584200"/>
              <a:ext cx="0" cy="5719234"/>
            </a:xfrm>
            <a:prstGeom prst="straightConnector1">
              <a:avLst/>
            </a:prstGeom>
            <a:noFill/>
            <a:ln w="63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2" name="Straight Connector 67">
              <a:extLst>
                <a:ext uri="{FF2B5EF4-FFF2-40B4-BE49-F238E27FC236}">
                  <a16:creationId xmlns:a16="http://schemas.microsoft.com/office/drawing/2014/main" id="{FCF33E57-B6F5-47A1-9199-5E68E30B26D4}"/>
                </a:ext>
              </a:extLst>
            </p:cNvPr>
            <p:cNvCxnSpPr>
              <a:cxnSpLocks/>
            </p:cNvCxnSpPr>
            <p:nvPr/>
          </p:nvCxnSpPr>
          <p:spPr>
            <a:xfrm flipV="1">
              <a:off x="17783919" y="584200"/>
              <a:ext cx="0" cy="5719234"/>
            </a:xfrm>
            <a:prstGeom prst="straightConnector1">
              <a:avLst/>
            </a:prstGeom>
            <a:noFill/>
            <a:ln w="63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3" name="Straight Connector 67">
              <a:extLst>
                <a:ext uri="{FF2B5EF4-FFF2-40B4-BE49-F238E27FC236}">
                  <a16:creationId xmlns:a16="http://schemas.microsoft.com/office/drawing/2014/main" id="{A2C2B95B-47B1-406C-9598-DF76A817EB49}"/>
                </a:ext>
              </a:extLst>
            </p:cNvPr>
            <p:cNvCxnSpPr>
              <a:cxnSpLocks/>
            </p:cNvCxnSpPr>
            <p:nvPr/>
          </p:nvCxnSpPr>
          <p:spPr>
            <a:xfrm flipV="1">
              <a:off x="17995271" y="584200"/>
              <a:ext cx="0" cy="5719234"/>
            </a:xfrm>
            <a:prstGeom prst="straightConnector1">
              <a:avLst/>
            </a:prstGeom>
            <a:noFill/>
            <a:ln w="63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4" name="Straight Connector 67">
              <a:extLst>
                <a:ext uri="{FF2B5EF4-FFF2-40B4-BE49-F238E27FC236}">
                  <a16:creationId xmlns:a16="http://schemas.microsoft.com/office/drawing/2014/main" id="{7B8B9585-09DB-460E-9CE1-103CCB363E52}"/>
                </a:ext>
              </a:extLst>
            </p:cNvPr>
            <p:cNvCxnSpPr>
              <a:cxnSpLocks/>
            </p:cNvCxnSpPr>
            <p:nvPr/>
          </p:nvCxnSpPr>
          <p:spPr>
            <a:xfrm flipV="1">
              <a:off x="18206623" y="584200"/>
              <a:ext cx="0" cy="5719234"/>
            </a:xfrm>
            <a:prstGeom prst="straightConnector1">
              <a:avLst/>
            </a:prstGeom>
            <a:noFill/>
            <a:ln w="63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5" name="Straight Connector 67">
              <a:extLst>
                <a:ext uri="{FF2B5EF4-FFF2-40B4-BE49-F238E27FC236}">
                  <a16:creationId xmlns:a16="http://schemas.microsoft.com/office/drawing/2014/main" id="{9B7E4CA9-A794-47CF-B723-A1EB5F1345A0}"/>
                </a:ext>
              </a:extLst>
            </p:cNvPr>
            <p:cNvCxnSpPr>
              <a:cxnSpLocks/>
            </p:cNvCxnSpPr>
            <p:nvPr/>
          </p:nvCxnSpPr>
          <p:spPr>
            <a:xfrm flipV="1">
              <a:off x="18417977" y="584200"/>
              <a:ext cx="0" cy="5719234"/>
            </a:xfrm>
            <a:prstGeom prst="straightConnector1">
              <a:avLst/>
            </a:prstGeom>
            <a:noFill/>
            <a:ln w="6350" cap="rnd">
              <a:gradFill flip="none" rotWithShape="1">
                <a:gsLst>
                  <a:gs pos="5000">
                    <a:schemeClr val="tx1">
                      <a:alpha val="0"/>
                    </a:schemeClr>
                  </a:gs>
                  <a:gs pos="21000">
                    <a:srgbClr val="6573D1"/>
                  </a:gs>
                  <a:gs pos="100000">
                    <a:srgbClr val="6573D1"/>
                  </a:gs>
                </a:gsLst>
                <a:lin ang="5400000" scaled="1"/>
                <a:tileRect/>
              </a:gradFill>
              <a:prstDash val="solid"/>
              <a:round/>
            </a:ln>
          </p:spPr>
        </p:cxnSp>
      </p:grpSp>
      <p:sp>
        <p:nvSpPr>
          <p:cNvPr id="171" name="Oval 170">
            <a:extLst>
              <a:ext uri="{FF2B5EF4-FFF2-40B4-BE49-F238E27FC236}">
                <a16:creationId xmlns:a16="http://schemas.microsoft.com/office/drawing/2014/main" id="{59CAF1EE-2865-4DAD-A4DA-DD47DDCCD0F7}"/>
              </a:ext>
              <a:ext uri="{C183D7F6-B498-43B3-948B-1728B52AA6E4}">
                <adec:decorative xmlns:adec="http://schemas.microsoft.com/office/drawing/2017/decorative" val="1"/>
              </a:ext>
            </a:extLst>
          </p:cNvPr>
          <p:cNvSpPr>
            <a:spLocks noChangeAspect="1"/>
          </p:cNvSpPr>
          <p:nvPr/>
        </p:nvSpPr>
        <p:spPr bwMode="auto">
          <a:xfrm>
            <a:off x="8606231" y="4137722"/>
            <a:ext cx="53847" cy="53847"/>
          </a:xfrm>
          <a:prstGeom prst="ellipse">
            <a:avLst/>
          </a:prstGeom>
          <a:solidFill>
            <a:srgbClr val="1078D4"/>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D62340B2-A768-49F4-ADC2-F3ED962F7E5B}"/>
              </a:ext>
              <a:ext uri="{C183D7F6-B498-43B3-948B-1728B52AA6E4}">
                <adec:decorative xmlns:adec="http://schemas.microsoft.com/office/drawing/2017/decorative" val="1"/>
              </a:ext>
            </a:extLst>
          </p:cNvPr>
          <p:cNvSpPr>
            <a:spLocks noChangeAspect="1"/>
          </p:cNvSpPr>
          <p:nvPr/>
        </p:nvSpPr>
        <p:spPr bwMode="auto">
          <a:xfrm>
            <a:off x="9182147" y="3010307"/>
            <a:ext cx="53847" cy="53847"/>
          </a:xfrm>
          <a:prstGeom prst="ellipse">
            <a:avLst/>
          </a:prstGeom>
          <a:solidFill>
            <a:srgbClr val="4176C0"/>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DB0DA93F-E635-4BA3-B962-E625FF13EEE8}"/>
              </a:ext>
              <a:ext uri="{C183D7F6-B498-43B3-948B-1728B52AA6E4}">
                <adec:decorative xmlns:adec="http://schemas.microsoft.com/office/drawing/2017/decorative" val="1"/>
              </a:ext>
            </a:extLst>
          </p:cNvPr>
          <p:cNvSpPr>
            <a:spLocks noChangeAspect="1"/>
          </p:cNvSpPr>
          <p:nvPr/>
        </p:nvSpPr>
        <p:spPr bwMode="auto">
          <a:xfrm>
            <a:off x="8971010" y="3201600"/>
            <a:ext cx="53847" cy="53847"/>
          </a:xfrm>
          <a:prstGeom prst="ellipse">
            <a:avLst/>
          </a:prstGeom>
          <a:solidFill>
            <a:srgbClr val="4176C0"/>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1E4A879B-B413-49C7-8B1C-97F3B2941676}"/>
              </a:ext>
              <a:ext uri="{C183D7F6-B498-43B3-948B-1728B52AA6E4}">
                <adec:decorative xmlns:adec="http://schemas.microsoft.com/office/drawing/2017/decorative" val="1"/>
              </a:ext>
            </a:extLst>
          </p:cNvPr>
          <p:cNvSpPr>
            <a:spLocks noChangeAspect="1"/>
          </p:cNvSpPr>
          <p:nvPr/>
        </p:nvSpPr>
        <p:spPr bwMode="auto">
          <a:xfrm>
            <a:off x="8759295" y="2088344"/>
            <a:ext cx="53847" cy="53847"/>
          </a:xfrm>
          <a:prstGeom prst="ellipse">
            <a:avLst/>
          </a:prstGeom>
          <a:solidFill>
            <a:srgbClr val="5775D2"/>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13E9AE6B-8957-488E-881F-EC2583CA5BA1}"/>
              </a:ext>
              <a:ext uri="{C183D7F6-B498-43B3-948B-1728B52AA6E4}">
                <adec:decorative xmlns:adec="http://schemas.microsoft.com/office/drawing/2017/decorative" val="1"/>
              </a:ext>
            </a:extLst>
          </p:cNvPr>
          <p:cNvSpPr>
            <a:spLocks noChangeAspect="1"/>
          </p:cNvSpPr>
          <p:nvPr/>
        </p:nvSpPr>
        <p:spPr bwMode="auto">
          <a:xfrm>
            <a:off x="9077405" y="1892892"/>
            <a:ext cx="53847" cy="53847"/>
          </a:xfrm>
          <a:prstGeom prst="ellipse">
            <a:avLst/>
          </a:prstGeom>
          <a:solidFill>
            <a:srgbClr val="5775D2"/>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9AEE1CB-2E5E-4118-A8E1-3269CE436C2B}"/>
              </a:ext>
              <a:ext uri="{C183D7F6-B498-43B3-948B-1728B52AA6E4}">
                <adec:decorative xmlns:adec="http://schemas.microsoft.com/office/drawing/2017/decorative" val="1"/>
              </a:ext>
            </a:extLst>
          </p:cNvPr>
          <p:cNvSpPr>
            <a:spLocks noChangeAspect="1"/>
          </p:cNvSpPr>
          <p:nvPr/>
        </p:nvSpPr>
        <p:spPr bwMode="auto">
          <a:xfrm>
            <a:off x="8971114" y="1068826"/>
            <a:ext cx="53847" cy="53847"/>
          </a:xfrm>
          <a:prstGeom prst="ellipse">
            <a:avLst/>
          </a:prstGeom>
          <a:solidFill>
            <a:srgbClr val="706FCE"/>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BD023350-5F61-459F-A51F-CC4F2EAA3FAA}"/>
              </a:ext>
              <a:ext uri="{C183D7F6-B498-43B3-948B-1728B52AA6E4}">
                <adec:decorative xmlns:adec="http://schemas.microsoft.com/office/drawing/2017/decorative" val="1"/>
              </a:ext>
            </a:extLst>
          </p:cNvPr>
          <p:cNvSpPr>
            <a:spLocks noChangeAspect="1"/>
          </p:cNvSpPr>
          <p:nvPr/>
        </p:nvSpPr>
        <p:spPr bwMode="auto">
          <a:xfrm>
            <a:off x="8864032" y="881062"/>
            <a:ext cx="53847" cy="53847"/>
          </a:xfrm>
          <a:prstGeom prst="ellipse">
            <a:avLst/>
          </a:prstGeom>
          <a:solidFill>
            <a:srgbClr val="706FCE"/>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2" name="TextBox 131">
            <a:extLst>
              <a:ext uri="{FF2B5EF4-FFF2-40B4-BE49-F238E27FC236}">
                <a16:creationId xmlns:a16="http://schemas.microsoft.com/office/drawing/2014/main" id="{0950A6F1-124B-4A42-87C1-D74BC1707A8A}"/>
              </a:ext>
            </a:extLst>
          </p:cNvPr>
          <p:cNvSpPr txBox="1"/>
          <p:nvPr/>
        </p:nvSpPr>
        <p:spPr>
          <a:xfrm>
            <a:off x="7040118" y="5279925"/>
            <a:ext cx="3913632" cy="769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noFill/>
                <a:effectLst/>
                <a:uLnTx/>
                <a:uFillTx/>
                <a:latin typeface="Segoe UI Semibold"/>
                <a:ea typeface="+mn-ea"/>
                <a:cs typeface="+mn-cs"/>
              </a:rPr>
              <a:t>Operational databases   </a:t>
            </a:r>
            <a:r>
              <a:rPr kumimoji="0" lang="en-US" sz="500" b="0" i="0" u="none" strike="noStrike" kern="1200" cap="none" spc="0" normalizeH="0" baseline="14000" noProof="0">
                <a:ln>
                  <a:noFill/>
                </a:ln>
                <a:noFill/>
                <a:effectLst/>
                <a:uLnTx/>
                <a:uFillTx/>
                <a:latin typeface="Segoe UI Semibold"/>
                <a:ea typeface="+mn-ea"/>
                <a:cs typeface="+mn-cs"/>
              </a:rPr>
              <a:t>|</a:t>
            </a:r>
            <a:r>
              <a:rPr kumimoji="0" lang="en-US" sz="500" b="0" i="0" u="none" strike="noStrike" kern="1200" cap="none" spc="0" normalizeH="0" baseline="0" noProof="0">
                <a:ln>
                  <a:noFill/>
                </a:ln>
                <a:noFill/>
                <a:effectLst/>
                <a:uLnTx/>
                <a:uFillTx/>
                <a:latin typeface="Segoe UI Semibold"/>
                <a:ea typeface="+mn-ea"/>
                <a:cs typeface="+mn-cs"/>
              </a:rPr>
              <a:t>   Analytics   </a:t>
            </a:r>
            <a:r>
              <a:rPr kumimoji="0" lang="en-US" sz="500" b="0" i="0" u="none" strike="noStrike" kern="1200" cap="none" spc="0" normalizeH="0" baseline="14000" noProof="0">
                <a:ln>
                  <a:noFill/>
                </a:ln>
                <a:noFill/>
                <a:effectLst/>
                <a:uLnTx/>
                <a:uFillTx/>
                <a:latin typeface="Segoe UI Semibold"/>
                <a:ea typeface="+mn-ea"/>
                <a:cs typeface="+mn-cs"/>
              </a:rPr>
              <a:t>|</a:t>
            </a:r>
            <a:r>
              <a:rPr kumimoji="0" lang="en-US" sz="500" b="0" i="0" u="none" strike="noStrike" kern="1200" cap="none" spc="0" normalizeH="0" baseline="0" noProof="0">
                <a:ln>
                  <a:noFill/>
                </a:ln>
                <a:noFill/>
                <a:effectLst/>
                <a:uLnTx/>
                <a:uFillTx/>
                <a:latin typeface="Segoe UI Semibold"/>
                <a:ea typeface="+mn-ea"/>
                <a:cs typeface="+mn-cs"/>
              </a:rPr>
              <a:t>   Data governance </a:t>
            </a:r>
          </a:p>
        </p:txBody>
      </p:sp>
      <p:sp>
        <p:nvSpPr>
          <p:cNvPr id="112" name="Title 1">
            <a:extLst>
              <a:ext uri="{FF2B5EF4-FFF2-40B4-BE49-F238E27FC236}">
                <a16:creationId xmlns:a16="http://schemas.microsoft.com/office/drawing/2014/main" id="{1131570E-0C7E-341E-320E-EADA30AE90C4}"/>
              </a:ext>
              <a:ext uri="{C183D7F6-B498-43B3-948B-1728B52AA6E4}">
                <adec:decorative xmlns:adec="http://schemas.microsoft.com/office/drawing/2017/decorative" val="1"/>
              </a:ext>
            </a:extLst>
          </p:cNvPr>
          <p:cNvSpPr txBox="1">
            <a:spLocks noGrp="1"/>
          </p:cNvSpPr>
          <p:nvPr>
            <p:ph type="title" idx="4294967295"/>
          </p:nvPr>
        </p:nvSpPr>
        <p:spPr>
          <a:xfrm>
            <a:off x="588263" y="1950363"/>
            <a:ext cx="4711706" cy="166199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Introducing Microsoft Intelligent Data Platform</a:t>
            </a:r>
          </a:p>
        </p:txBody>
      </p:sp>
      <p:sp>
        <p:nvSpPr>
          <p:cNvPr id="122" name="TextBox 121">
            <a:extLst>
              <a:ext uri="{FF2B5EF4-FFF2-40B4-BE49-F238E27FC236}">
                <a16:creationId xmlns:a16="http://schemas.microsoft.com/office/drawing/2014/main" id="{9120BC64-F271-F92E-0609-F9434E1D72D4}"/>
              </a:ext>
              <a:ext uri="{C183D7F6-B498-43B3-948B-1728B52AA6E4}">
                <adec:decorative xmlns:adec="http://schemas.microsoft.com/office/drawing/2017/decorative" val="1"/>
              </a:ext>
            </a:extLst>
          </p:cNvPr>
          <p:cNvSpPr txBox="1"/>
          <p:nvPr/>
        </p:nvSpPr>
        <p:spPr>
          <a:xfrm>
            <a:off x="6858635" y="4570520"/>
            <a:ext cx="4225480" cy="738664"/>
          </a:xfrm>
          <a:prstGeom prst="rect">
            <a:avLst/>
          </a:prstGeom>
          <a:noFill/>
        </p:spPr>
        <p:txBody>
          <a:bodyPr wrap="square" lIns="0" tIns="0" rIns="0" bIns="114300" rtlCol="0" anchor="b"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4217">
                      <a:srgbClr val="FFFFFF"/>
                    </a:gs>
                    <a:gs pos="18072">
                      <a:srgbClr val="FFFFFF"/>
                    </a:gs>
                  </a:gsLst>
                  <a:lin ang="1800000" scaled="0"/>
                </a:gradFill>
                <a:effectLst/>
                <a:uLnTx/>
                <a:uFillTx/>
                <a:latin typeface="Segoe UI Semibold"/>
                <a:ea typeface="+mn-ea"/>
                <a:cs typeface="+mn-cs"/>
              </a:rPr>
              <a:t>Microsoft Intelligent Data Platform</a:t>
            </a:r>
          </a:p>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SQL Server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 </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Azure SQL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Azure Cosmos DB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Azure Synapse Analytics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Power BI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Microsoft Purview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 •</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Azure AI</a:t>
            </a:r>
          </a:p>
        </p:txBody>
      </p:sp>
    </p:spTree>
    <p:extLst>
      <p:ext uri="{BB962C8B-B14F-4D97-AF65-F5344CB8AC3E}">
        <p14:creationId xmlns:p14="http://schemas.microsoft.com/office/powerpoint/2010/main" val="422606611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nodeType="withEffect">
                                  <p:stCondLst>
                                    <p:cond delay="0"/>
                                  </p:stCondLst>
                                  <p:childTnLst>
                                    <p:animMotion origin="layout" path="M 4.27083E-6 2.03704E-6 L 4.27083E-6 0.03541 " pathEditMode="relative" rAng="0" ptsTypes="AA">
                                      <p:cBhvr>
                                        <p:cTn id="9" dur="700" spd="-100000" fill="hold"/>
                                        <p:tgtEl>
                                          <p:spTgt spid="131"/>
                                        </p:tgtEl>
                                        <p:attrNameLst>
                                          <p:attrName>ppt_x</p:attrName>
                                          <p:attrName>ppt_y</p:attrName>
                                        </p:attrNameLst>
                                      </p:cBhvr>
                                      <p:rCtr x="0" y="1771"/>
                                    </p:animMotion>
                                  </p:childTnLst>
                                </p:cTn>
                              </p:par>
                              <p:par>
                                <p:cTn id="10" presetID="22" presetClass="entr" presetSubtype="4" fill="hold" nodeType="withEffect">
                                  <p:stCondLst>
                                    <p:cond delay="250"/>
                                  </p:stCondLst>
                                  <p:childTnLst>
                                    <p:set>
                                      <p:cBhvr>
                                        <p:cTn id="11" dur="1" fill="hold">
                                          <p:stCondLst>
                                            <p:cond delay="0"/>
                                          </p:stCondLst>
                                        </p:cTn>
                                        <p:tgtEl>
                                          <p:spTgt spid="113"/>
                                        </p:tgtEl>
                                        <p:attrNameLst>
                                          <p:attrName>style.visibility</p:attrName>
                                        </p:attrNameLst>
                                      </p:cBhvr>
                                      <p:to>
                                        <p:strVal val="visible"/>
                                      </p:to>
                                    </p:set>
                                    <p:animEffect transition="in" filter="wipe(down)">
                                      <p:cBhvr>
                                        <p:cTn id="12" dur="500"/>
                                        <p:tgtEl>
                                          <p:spTgt spid="113"/>
                                        </p:tgtEl>
                                      </p:cBhvr>
                                    </p:animEffect>
                                  </p:childTnLst>
                                </p:cTn>
                              </p:par>
                              <p:par>
                                <p:cTn id="13" presetID="22" presetClass="entr" presetSubtype="4" fill="hold" nodeType="withEffect">
                                  <p:stCondLst>
                                    <p:cond delay="700"/>
                                  </p:stCondLst>
                                  <p:childTnLst>
                                    <p:set>
                                      <p:cBhvr>
                                        <p:cTn id="14" dur="1" fill="hold">
                                          <p:stCondLst>
                                            <p:cond delay="0"/>
                                          </p:stCondLst>
                                        </p:cTn>
                                        <p:tgtEl>
                                          <p:spTgt spid="81"/>
                                        </p:tgtEl>
                                        <p:attrNameLst>
                                          <p:attrName>style.visibility</p:attrName>
                                        </p:attrNameLst>
                                      </p:cBhvr>
                                      <p:to>
                                        <p:strVal val="visible"/>
                                      </p:to>
                                    </p:set>
                                    <p:animEffect transition="in" filter="wipe(down)">
                                      <p:cBhvr>
                                        <p:cTn id="15" dur="300"/>
                                        <p:tgtEl>
                                          <p:spTgt spid="81"/>
                                        </p:tgtEl>
                                      </p:cBhvr>
                                    </p:animEffect>
                                  </p:childTnLst>
                                </p:cTn>
                              </p:par>
                              <p:par>
                                <p:cTn id="16" presetID="22" presetClass="entr" presetSubtype="4" fill="hold" nodeType="withEffect">
                                  <p:stCondLst>
                                    <p:cond delay="900"/>
                                  </p:stCondLst>
                                  <p:childTnLst>
                                    <p:set>
                                      <p:cBhvr>
                                        <p:cTn id="17" dur="1" fill="hold">
                                          <p:stCondLst>
                                            <p:cond delay="0"/>
                                          </p:stCondLst>
                                        </p:cTn>
                                        <p:tgtEl>
                                          <p:spTgt spid="137"/>
                                        </p:tgtEl>
                                        <p:attrNameLst>
                                          <p:attrName>style.visibility</p:attrName>
                                        </p:attrNameLst>
                                      </p:cBhvr>
                                      <p:to>
                                        <p:strVal val="visible"/>
                                      </p:to>
                                    </p:set>
                                    <p:animEffect transition="in" filter="wipe(down)">
                                      <p:cBhvr>
                                        <p:cTn id="18" dur="900"/>
                                        <p:tgtEl>
                                          <p:spTgt spid="137"/>
                                        </p:tgtEl>
                                      </p:cBhvr>
                                    </p:animEffect>
                                  </p:childTnLst>
                                </p:cTn>
                              </p:par>
                              <p:par>
                                <p:cTn id="19" presetID="22" presetClass="entr" presetSubtype="4" fill="hold" nodeType="withEffect">
                                  <p:stCondLst>
                                    <p:cond delay="900"/>
                                  </p:stCondLst>
                                  <p:childTnLst>
                                    <p:set>
                                      <p:cBhvr>
                                        <p:cTn id="20" dur="1" fill="hold">
                                          <p:stCondLst>
                                            <p:cond delay="0"/>
                                          </p:stCondLst>
                                        </p:cTn>
                                        <p:tgtEl>
                                          <p:spTgt spid="136"/>
                                        </p:tgtEl>
                                        <p:attrNameLst>
                                          <p:attrName>style.visibility</p:attrName>
                                        </p:attrNameLst>
                                      </p:cBhvr>
                                      <p:to>
                                        <p:strVal val="visible"/>
                                      </p:to>
                                    </p:set>
                                    <p:animEffect transition="in" filter="wipe(down)">
                                      <p:cBhvr>
                                        <p:cTn id="21" dur="200"/>
                                        <p:tgtEl>
                                          <p:spTgt spid="136"/>
                                        </p:tgtEl>
                                      </p:cBhvr>
                                    </p:animEffect>
                                  </p:childTnLst>
                                </p:cTn>
                              </p:par>
                              <p:par>
                                <p:cTn id="22" presetID="22" presetClass="entr" presetSubtype="4" fill="hold" nodeType="withEffect">
                                  <p:stCondLst>
                                    <p:cond delay="1200"/>
                                  </p:stCondLst>
                                  <p:childTnLst>
                                    <p:set>
                                      <p:cBhvr>
                                        <p:cTn id="23" dur="1" fill="hold">
                                          <p:stCondLst>
                                            <p:cond delay="0"/>
                                          </p:stCondLst>
                                        </p:cTn>
                                        <p:tgtEl>
                                          <p:spTgt spid="154"/>
                                        </p:tgtEl>
                                        <p:attrNameLst>
                                          <p:attrName>style.visibility</p:attrName>
                                        </p:attrNameLst>
                                      </p:cBhvr>
                                      <p:to>
                                        <p:strVal val="visible"/>
                                      </p:to>
                                    </p:set>
                                    <p:animEffect transition="in" filter="wipe(down)">
                                      <p:cBhvr>
                                        <p:cTn id="24" dur="100"/>
                                        <p:tgtEl>
                                          <p:spTgt spid="154"/>
                                        </p:tgtEl>
                                      </p:cBhvr>
                                    </p:animEffect>
                                  </p:childTnLst>
                                </p:cTn>
                              </p:par>
                              <p:par>
                                <p:cTn id="25" presetID="22" presetClass="entr" presetSubtype="4" fill="hold" nodeType="withEffect">
                                  <p:stCondLst>
                                    <p:cond delay="1400"/>
                                  </p:stCondLst>
                                  <p:childTnLst>
                                    <p:set>
                                      <p:cBhvr>
                                        <p:cTn id="26" dur="1" fill="hold">
                                          <p:stCondLst>
                                            <p:cond delay="0"/>
                                          </p:stCondLst>
                                        </p:cTn>
                                        <p:tgtEl>
                                          <p:spTgt spid="160"/>
                                        </p:tgtEl>
                                        <p:attrNameLst>
                                          <p:attrName>style.visibility</p:attrName>
                                        </p:attrNameLst>
                                      </p:cBhvr>
                                      <p:to>
                                        <p:strVal val="visible"/>
                                      </p:to>
                                    </p:set>
                                    <p:animEffect transition="in" filter="wipe(down)">
                                      <p:cBhvr>
                                        <p:cTn id="27" dur="100"/>
                                        <p:tgtEl>
                                          <p:spTgt spid="160"/>
                                        </p:tgtEl>
                                      </p:cBhvr>
                                    </p:animEffect>
                                  </p:childTnLst>
                                </p:cTn>
                              </p:par>
                              <p:par>
                                <p:cTn id="28" presetID="1" presetClass="entr" presetSubtype="0" fill="hold" grpId="0" nodeType="withEffect">
                                  <p:stCondLst>
                                    <p:cond delay="1000"/>
                                  </p:stCondLst>
                                  <p:childTnLst>
                                    <p:set>
                                      <p:cBhvr>
                                        <p:cTn id="29" dur="1" fill="hold">
                                          <p:stCondLst>
                                            <p:cond delay="0"/>
                                          </p:stCondLst>
                                        </p:cTn>
                                        <p:tgtEl>
                                          <p:spTgt spid="115"/>
                                        </p:tgtEl>
                                        <p:attrNameLst>
                                          <p:attrName>style.visibility</p:attrName>
                                        </p:attrNameLst>
                                      </p:cBhvr>
                                      <p:to>
                                        <p:strVal val="visible"/>
                                      </p:to>
                                    </p:set>
                                  </p:childTnLst>
                                </p:cTn>
                              </p:par>
                              <p:par>
                                <p:cTn id="30" presetID="37" presetClass="path" presetSubtype="0" repeatCount="indefinite" fill="hold" grpId="1" nodeType="withEffect">
                                  <p:stCondLst>
                                    <p:cond delay="1000"/>
                                  </p:stCondLst>
                                  <p:childTnLst>
                                    <p:animMotion origin="layout" path="M -0.03008 0.00984 C 0.05547 -0.00579 0.08216 -0.11273 0.08229 -0.16725 " pathEditMode="relative" rAng="0" ptsTypes="AA">
                                      <p:cBhvr>
                                        <p:cTn id="31" dur="1250" fill="hold"/>
                                        <p:tgtEl>
                                          <p:spTgt spid="115"/>
                                        </p:tgtEl>
                                        <p:attrNameLst>
                                          <p:attrName>ppt_x</p:attrName>
                                          <p:attrName>ppt_y</p:attrName>
                                        </p:attrNameLst>
                                      </p:cBhvr>
                                      <p:rCtr x="5618" y="-8854"/>
                                    </p:animMotion>
                                  </p:childTnLst>
                                </p:cTn>
                              </p:par>
                              <p:par>
                                <p:cTn id="32" presetID="1" presetClass="entr" presetSubtype="0" fill="hold" grpId="0" nodeType="withEffect">
                                  <p:stCondLst>
                                    <p:cond delay="1050"/>
                                  </p:stCondLst>
                                  <p:childTnLst>
                                    <p:set>
                                      <p:cBhvr>
                                        <p:cTn id="33" dur="1" fill="hold">
                                          <p:stCondLst>
                                            <p:cond delay="0"/>
                                          </p:stCondLst>
                                        </p:cTn>
                                        <p:tgtEl>
                                          <p:spTgt spid="36"/>
                                        </p:tgtEl>
                                        <p:attrNameLst>
                                          <p:attrName>style.visibility</p:attrName>
                                        </p:attrNameLst>
                                      </p:cBhvr>
                                      <p:to>
                                        <p:strVal val="visible"/>
                                      </p:to>
                                    </p:set>
                                  </p:childTnLst>
                                </p:cTn>
                              </p:par>
                              <p:par>
                                <p:cTn id="34" presetID="37" presetClass="path" presetSubtype="0" repeatCount="indefinite" fill="hold" grpId="1" nodeType="withEffect">
                                  <p:stCondLst>
                                    <p:cond delay="1050"/>
                                  </p:stCondLst>
                                  <p:childTnLst>
                                    <p:animMotion origin="layout" path="M 0.00384 0.07952 C -0.0002 0.06042 -0.00091 -0.03993 -0.00072 -0.09386 " pathEditMode="relative" rAng="0" ptsTypes="AA">
                                      <p:cBhvr>
                                        <p:cTn id="35" dur="1750" fill="hold"/>
                                        <p:tgtEl>
                                          <p:spTgt spid="36"/>
                                        </p:tgtEl>
                                        <p:attrNameLst>
                                          <p:attrName>ppt_x</p:attrName>
                                          <p:attrName>ppt_y</p:attrName>
                                        </p:attrNameLst>
                                      </p:cBhvr>
                                      <p:rCtr x="-228" y="-8669"/>
                                    </p:animMotion>
                                  </p:childTnLst>
                                </p:cTn>
                              </p:par>
                              <p:par>
                                <p:cTn id="36" presetID="1" presetClass="entr" presetSubtype="0" fill="hold" grpId="0" nodeType="withEffect">
                                  <p:stCondLst>
                                    <p:cond delay="1100"/>
                                  </p:stCondLst>
                                  <p:childTnLst>
                                    <p:set>
                                      <p:cBhvr>
                                        <p:cTn id="37" dur="1" fill="hold">
                                          <p:stCondLst>
                                            <p:cond delay="0"/>
                                          </p:stCondLst>
                                        </p:cTn>
                                        <p:tgtEl>
                                          <p:spTgt spid="114"/>
                                        </p:tgtEl>
                                        <p:attrNameLst>
                                          <p:attrName>style.visibility</p:attrName>
                                        </p:attrNameLst>
                                      </p:cBhvr>
                                      <p:to>
                                        <p:strVal val="visible"/>
                                      </p:to>
                                    </p:set>
                                  </p:childTnLst>
                                </p:cTn>
                              </p:par>
                              <p:par>
                                <p:cTn id="38" presetID="37" presetClass="path" presetSubtype="0" repeatCount="indefinite" fill="hold" grpId="1" nodeType="withEffect">
                                  <p:stCondLst>
                                    <p:cond delay="1100"/>
                                  </p:stCondLst>
                                  <p:childTnLst>
                                    <p:animMotion origin="layout" path="M -0.01094 0.11435 C -0.00554 0.09294 0.00162 0.00127 0.00065 -0.05868 " pathEditMode="relative" rAng="0" ptsTypes="AA">
                                      <p:cBhvr>
                                        <p:cTn id="39" dur="1250" fill="hold"/>
                                        <p:tgtEl>
                                          <p:spTgt spid="114"/>
                                        </p:tgtEl>
                                        <p:attrNameLst>
                                          <p:attrName>ppt_x</p:attrName>
                                          <p:attrName>ppt_y</p:attrName>
                                        </p:attrNameLst>
                                      </p:cBhvr>
                                      <p:rCtr x="586" y="-8657"/>
                                    </p:animMotion>
                                  </p:childTnLst>
                                </p:cTn>
                              </p:par>
                              <p:par>
                                <p:cTn id="40" presetID="1" presetClass="entr" presetSubtype="0" fill="hold" grpId="0" nodeType="withEffect">
                                  <p:stCondLst>
                                    <p:cond delay="1150"/>
                                  </p:stCondLst>
                                  <p:childTnLst>
                                    <p:set>
                                      <p:cBhvr>
                                        <p:cTn id="41" dur="1" fill="hold">
                                          <p:stCondLst>
                                            <p:cond delay="0"/>
                                          </p:stCondLst>
                                        </p:cTn>
                                        <p:tgtEl>
                                          <p:spTgt spid="28"/>
                                        </p:tgtEl>
                                        <p:attrNameLst>
                                          <p:attrName>style.visibility</p:attrName>
                                        </p:attrNameLst>
                                      </p:cBhvr>
                                      <p:to>
                                        <p:strVal val="visible"/>
                                      </p:to>
                                    </p:set>
                                  </p:childTnLst>
                                </p:cTn>
                              </p:par>
                              <p:par>
                                <p:cTn id="42" presetID="37" presetClass="path" presetSubtype="0" repeatCount="indefinite" fill="hold" grpId="1" nodeType="withEffect">
                                  <p:stCondLst>
                                    <p:cond delay="1150"/>
                                  </p:stCondLst>
                                  <p:childTnLst>
                                    <p:animMotion origin="layout" path="M -0.06719 0.1206 C -0.03562 0.10555 0.00625 0.03009 0.00455 -0.05301 " pathEditMode="relative" rAng="0" ptsTypes="AA">
                                      <p:cBhvr>
                                        <p:cTn id="43" dur="1750" fill="hold"/>
                                        <p:tgtEl>
                                          <p:spTgt spid="28"/>
                                        </p:tgtEl>
                                        <p:attrNameLst>
                                          <p:attrName>ppt_x</p:attrName>
                                          <p:attrName>ppt_y</p:attrName>
                                        </p:attrNameLst>
                                      </p:cBhvr>
                                      <p:rCtr x="3587" y="-8681"/>
                                    </p:animMotion>
                                  </p:childTnLst>
                                </p:cTn>
                              </p:par>
                              <p:par>
                                <p:cTn id="44" presetID="1" presetClass="entr" presetSubtype="0" fill="hold" grpId="0" nodeType="withEffect">
                                  <p:stCondLst>
                                    <p:cond delay="1200"/>
                                  </p:stCondLst>
                                  <p:childTnLst>
                                    <p:set>
                                      <p:cBhvr>
                                        <p:cTn id="45" dur="1" fill="hold">
                                          <p:stCondLst>
                                            <p:cond delay="0"/>
                                          </p:stCondLst>
                                        </p:cTn>
                                        <p:tgtEl>
                                          <p:spTgt spid="38"/>
                                        </p:tgtEl>
                                        <p:attrNameLst>
                                          <p:attrName>style.visibility</p:attrName>
                                        </p:attrNameLst>
                                      </p:cBhvr>
                                      <p:to>
                                        <p:strVal val="visible"/>
                                      </p:to>
                                    </p:set>
                                  </p:childTnLst>
                                </p:cTn>
                              </p:par>
                              <p:par>
                                <p:cTn id="46" presetID="37" presetClass="path" presetSubtype="0" repeatCount="indefinite" fill="hold" grpId="1" nodeType="withEffect">
                                  <p:stCondLst>
                                    <p:cond delay="1200"/>
                                  </p:stCondLst>
                                  <p:childTnLst>
                                    <p:animMotion origin="layout" path="M 0.039 0.09977 C 0.02058 0.08217 -0.00514 0.02014 -0.0067 -0.07442 " pathEditMode="relative" rAng="0" ptsTypes="AA">
                                      <p:cBhvr>
                                        <p:cTn id="47" dur="1250" fill="hold"/>
                                        <p:tgtEl>
                                          <p:spTgt spid="38"/>
                                        </p:tgtEl>
                                        <p:attrNameLst>
                                          <p:attrName>ppt_x</p:attrName>
                                          <p:attrName>ppt_y</p:attrName>
                                        </p:attrNameLst>
                                      </p:cBhvr>
                                      <p:rCtr x="-2285" y="-8715"/>
                                    </p:animMotion>
                                  </p:childTnLst>
                                </p:cTn>
                              </p:par>
                              <p:par>
                                <p:cTn id="48" presetID="1" presetClass="entr" presetSubtype="0" fill="hold" grpId="0" nodeType="withEffect">
                                  <p:stCondLst>
                                    <p:cond delay="1250"/>
                                  </p:stCondLst>
                                  <p:childTnLst>
                                    <p:set>
                                      <p:cBhvr>
                                        <p:cTn id="49" dur="1" fill="hold">
                                          <p:stCondLst>
                                            <p:cond delay="0"/>
                                          </p:stCondLst>
                                        </p:cTn>
                                        <p:tgtEl>
                                          <p:spTgt spid="24"/>
                                        </p:tgtEl>
                                        <p:attrNameLst>
                                          <p:attrName>style.visibility</p:attrName>
                                        </p:attrNameLst>
                                      </p:cBhvr>
                                      <p:to>
                                        <p:strVal val="visible"/>
                                      </p:to>
                                    </p:set>
                                  </p:childTnLst>
                                </p:cTn>
                              </p:par>
                              <p:par>
                                <p:cTn id="50" presetID="37" presetClass="path" presetSubtype="0" repeatCount="indefinite" fill="hold" grpId="1" nodeType="withEffect">
                                  <p:stCondLst>
                                    <p:cond delay="1250"/>
                                  </p:stCondLst>
                                  <p:childTnLst>
                                    <p:animMotion origin="layout" path="M 0.10117 0.1397 C 0.053 0.12963 -0.0015 0.06169 -0.00267 -0.03415 " pathEditMode="relative" rAng="0" ptsTypes="AA">
                                      <p:cBhvr>
                                        <p:cTn id="51" dur="1500" fill="hold"/>
                                        <p:tgtEl>
                                          <p:spTgt spid="24"/>
                                        </p:tgtEl>
                                        <p:attrNameLst>
                                          <p:attrName>ppt_x</p:attrName>
                                          <p:attrName>ppt_y</p:attrName>
                                        </p:attrNameLst>
                                      </p:cBhvr>
                                      <p:rCtr x="-5195" y="-8692"/>
                                    </p:animMotion>
                                  </p:childTnLst>
                                </p:cTn>
                              </p:par>
                              <p:par>
                                <p:cTn id="52" presetID="1" presetClass="entr" presetSubtype="0" fill="hold" grpId="0" nodeType="withEffect">
                                  <p:stCondLst>
                                    <p:cond delay="1300"/>
                                  </p:stCondLst>
                                  <p:childTnLst>
                                    <p:set>
                                      <p:cBhvr>
                                        <p:cTn id="53" dur="1" fill="hold">
                                          <p:stCondLst>
                                            <p:cond delay="0"/>
                                          </p:stCondLst>
                                        </p:cTn>
                                        <p:tgtEl>
                                          <p:spTgt spid="23"/>
                                        </p:tgtEl>
                                        <p:attrNameLst>
                                          <p:attrName>style.visibility</p:attrName>
                                        </p:attrNameLst>
                                      </p:cBhvr>
                                      <p:to>
                                        <p:strVal val="visible"/>
                                      </p:to>
                                    </p:set>
                                  </p:childTnLst>
                                </p:cTn>
                              </p:par>
                              <p:par>
                                <p:cTn id="54" presetID="37" presetClass="path" presetSubtype="0" repeatCount="indefinite" fill="hold" grpId="1" nodeType="withEffect">
                                  <p:stCondLst>
                                    <p:cond delay="1300"/>
                                  </p:stCondLst>
                                  <p:childTnLst>
                                    <p:animMotion origin="layout" path="M -0.02448 0.15451 C -0.00807 0.13298 0.00019 0.04421 -6.95833E-5 -0.01852 " pathEditMode="relative" rAng="0" ptsTypes="AA">
                                      <p:cBhvr>
                                        <p:cTn id="55" dur="1250" fill="hold"/>
                                        <p:tgtEl>
                                          <p:spTgt spid="23"/>
                                        </p:tgtEl>
                                        <p:attrNameLst>
                                          <p:attrName>ppt_x</p:attrName>
                                          <p:attrName>ppt_y</p:attrName>
                                        </p:attrNameLst>
                                      </p:cBhvr>
                                      <p:rCtr x="1224" y="-8657"/>
                                    </p:animMotion>
                                  </p:childTnLst>
                                </p:cTn>
                              </p:par>
                              <p:par>
                                <p:cTn id="56" presetID="1" presetClass="entr" presetSubtype="0" fill="hold" grpId="0" nodeType="withEffect">
                                  <p:stCondLst>
                                    <p:cond delay="1350"/>
                                  </p:stCondLst>
                                  <p:childTnLst>
                                    <p:set>
                                      <p:cBhvr>
                                        <p:cTn id="57" dur="1" fill="hold">
                                          <p:stCondLst>
                                            <p:cond delay="0"/>
                                          </p:stCondLst>
                                        </p:cTn>
                                        <p:tgtEl>
                                          <p:spTgt spid="117"/>
                                        </p:tgtEl>
                                        <p:attrNameLst>
                                          <p:attrName>style.visibility</p:attrName>
                                        </p:attrNameLst>
                                      </p:cBhvr>
                                      <p:to>
                                        <p:strVal val="visible"/>
                                      </p:to>
                                    </p:set>
                                  </p:childTnLst>
                                </p:cTn>
                              </p:par>
                              <p:par>
                                <p:cTn id="58" presetID="37" presetClass="path" presetSubtype="0" repeatCount="indefinite" fill="hold" grpId="1" nodeType="withEffect">
                                  <p:stCondLst>
                                    <p:cond delay="1350"/>
                                  </p:stCondLst>
                                  <p:childTnLst>
                                    <p:animMotion origin="layout" path="M 0.06953 0.15961 C 0.05156 0.1456 -0.00039 0.09699 -0.00039 -0.01389 " pathEditMode="relative" rAng="0" ptsTypes="AA">
                                      <p:cBhvr>
                                        <p:cTn id="59" dur="1500" fill="hold"/>
                                        <p:tgtEl>
                                          <p:spTgt spid="117"/>
                                        </p:tgtEl>
                                        <p:attrNameLst>
                                          <p:attrName>ppt_x</p:attrName>
                                          <p:attrName>ppt_y</p:attrName>
                                        </p:attrNameLst>
                                      </p:cBhvr>
                                      <p:rCtr x="-3496" y="-8681"/>
                                    </p:animMotion>
                                  </p:childTnLst>
                                </p:cTn>
                              </p:par>
                              <p:par>
                                <p:cTn id="60" presetID="1" presetClass="entr" presetSubtype="0" fill="hold" grpId="0" nodeType="withEffect">
                                  <p:stCondLst>
                                    <p:cond delay="1400"/>
                                  </p:stCondLst>
                                  <p:childTnLst>
                                    <p:set>
                                      <p:cBhvr>
                                        <p:cTn id="61" dur="1" fill="hold">
                                          <p:stCondLst>
                                            <p:cond delay="0"/>
                                          </p:stCondLst>
                                        </p:cTn>
                                        <p:tgtEl>
                                          <p:spTgt spid="40"/>
                                        </p:tgtEl>
                                        <p:attrNameLst>
                                          <p:attrName>style.visibility</p:attrName>
                                        </p:attrNameLst>
                                      </p:cBhvr>
                                      <p:to>
                                        <p:strVal val="visible"/>
                                      </p:to>
                                    </p:set>
                                  </p:childTnLst>
                                </p:cTn>
                              </p:par>
                              <p:par>
                                <p:cTn id="62" presetID="37" presetClass="path" presetSubtype="0" repeatCount="indefinite" fill="hold" grpId="1" nodeType="withEffect">
                                  <p:stCondLst>
                                    <p:cond delay="1400"/>
                                  </p:stCondLst>
                                  <p:childTnLst>
                                    <p:animMotion origin="layout" path="M -0.06537 0.0912 C -0.00905 0.06563 0.01237 -0.0272 0.01256 -0.07975 " pathEditMode="relative" rAng="0" ptsTypes="AA">
                                      <p:cBhvr>
                                        <p:cTn id="63" dur="1250" fill="hold"/>
                                        <p:tgtEl>
                                          <p:spTgt spid="40"/>
                                        </p:tgtEl>
                                        <p:attrNameLst>
                                          <p:attrName>ppt_x</p:attrName>
                                          <p:attrName>ppt_y</p:attrName>
                                        </p:attrNameLst>
                                      </p:cBhvr>
                                      <p:rCtr x="3893" y="-8553"/>
                                    </p:animMotion>
                                  </p:childTnLst>
                                </p:cTn>
                              </p:par>
                              <p:par>
                                <p:cTn id="64" presetID="1" presetClass="entr" presetSubtype="0" fill="hold" grpId="0" nodeType="withEffect">
                                  <p:stCondLst>
                                    <p:cond delay="1450"/>
                                  </p:stCondLst>
                                  <p:childTnLst>
                                    <p:set>
                                      <p:cBhvr>
                                        <p:cTn id="65" dur="1" fill="hold">
                                          <p:stCondLst>
                                            <p:cond delay="0"/>
                                          </p:stCondLst>
                                        </p:cTn>
                                        <p:tgtEl>
                                          <p:spTgt spid="118"/>
                                        </p:tgtEl>
                                        <p:attrNameLst>
                                          <p:attrName>style.visibility</p:attrName>
                                        </p:attrNameLst>
                                      </p:cBhvr>
                                      <p:to>
                                        <p:strVal val="visible"/>
                                      </p:to>
                                    </p:set>
                                  </p:childTnLst>
                                </p:cTn>
                              </p:par>
                              <p:par>
                                <p:cTn id="66" presetID="37" presetClass="path" presetSubtype="0" repeatCount="indefinite" fill="hold" grpId="1" nodeType="withEffect">
                                  <p:stCondLst>
                                    <p:cond delay="1450"/>
                                  </p:stCondLst>
                                  <p:childTnLst>
                                    <p:animMotion origin="layout" path="M -0.03724 0.05267 C 0.00677 0.01841 0.0222 -0.06423 0.02239 -0.11574 " pathEditMode="relative" rAng="0" ptsTypes="AA">
                                      <p:cBhvr>
                                        <p:cTn id="67" dur="1750" fill="hold"/>
                                        <p:tgtEl>
                                          <p:spTgt spid="118"/>
                                        </p:tgtEl>
                                        <p:attrNameLst>
                                          <p:attrName>ppt_x</p:attrName>
                                          <p:attrName>ppt_y</p:attrName>
                                        </p:attrNameLst>
                                      </p:cBhvr>
                                      <p:rCtr x="2982" y="-8426"/>
                                    </p:animMotion>
                                  </p:childTnLst>
                                </p:cTn>
                              </p:par>
                              <p:par>
                                <p:cTn id="68" presetID="1" presetClass="entr" presetSubtype="0" fill="hold" grpId="0" nodeType="withEffect">
                                  <p:stCondLst>
                                    <p:cond delay="1500"/>
                                  </p:stCondLst>
                                  <p:childTnLst>
                                    <p:set>
                                      <p:cBhvr>
                                        <p:cTn id="69" dur="1" fill="hold">
                                          <p:stCondLst>
                                            <p:cond delay="0"/>
                                          </p:stCondLst>
                                        </p:cTn>
                                        <p:tgtEl>
                                          <p:spTgt spid="116"/>
                                        </p:tgtEl>
                                        <p:attrNameLst>
                                          <p:attrName>style.visibility</p:attrName>
                                        </p:attrNameLst>
                                      </p:cBhvr>
                                      <p:to>
                                        <p:strVal val="visible"/>
                                      </p:to>
                                    </p:set>
                                  </p:childTnLst>
                                </p:cTn>
                              </p:par>
                              <p:par>
                                <p:cTn id="70" presetID="37" presetClass="path" presetSubtype="0" repeatCount="indefinite" fill="hold" grpId="1" nodeType="withEffect">
                                  <p:stCondLst>
                                    <p:cond delay="1500"/>
                                  </p:stCondLst>
                                  <p:childTnLst>
                                    <p:animMotion origin="layout" path="M -0.10085 0.16389 C -0.02624 0.14121 -0.00013 0.04352 0.00033 -0.00925 " pathEditMode="relative" rAng="0" ptsTypes="AA">
                                      <p:cBhvr>
                                        <p:cTn id="71" dur="1750" fill="hold"/>
                                        <p:tgtEl>
                                          <p:spTgt spid="116"/>
                                        </p:tgtEl>
                                        <p:attrNameLst>
                                          <p:attrName>ppt_x</p:attrName>
                                          <p:attrName>ppt_y</p:attrName>
                                        </p:attrNameLst>
                                      </p:cBhvr>
                                      <p:rCtr x="5059" y="-8657"/>
                                    </p:animMotion>
                                  </p:childTnLst>
                                </p:cTn>
                              </p:par>
                              <p:par>
                                <p:cTn id="72" presetID="1" presetClass="entr" presetSubtype="0" fill="hold" grpId="0" nodeType="withEffect">
                                  <p:stCondLst>
                                    <p:cond delay="1550"/>
                                  </p:stCondLst>
                                  <p:childTnLst>
                                    <p:set>
                                      <p:cBhvr>
                                        <p:cTn id="73" dur="1" fill="hold">
                                          <p:stCondLst>
                                            <p:cond delay="0"/>
                                          </p:stCondLst>
                                        </p:cTn>
                                        <p:tgtEl>
                                          <p:spTgt spid="26"/>
                                        </p:tgtEl>
                                        <p:attrNameLst>
                                          <p:attrName>style.visibility</p:attrName>
                                        </p:attrNameLst>
                                      </p:cBhvr>
                                      <p:to>
                                        <p:strVal val="visible"/>
                                      </p:to>
                                    </p:set>
                                  </p:childTnLst>
                                </p:cTn>
                              </p:par>
                              <p:par>
                                <p:cTn id="74" presetID="37" presetClass="path" presetSubtype="0" repeatCount="indefinite" fill="hold" grpId="1" nodeType="withEffect">
                                  <p:stCondLst>
                                    <p:cond delay="1550"/>
                                  </p:stCondLst>
                                  <p:childTnLst>
                                    <p:animMotion origin="layout" path="M -0.08203 0.06436 C 0.00352 0.04873 0.03021 -0.05821 0.03034 -0.11273 " pathEditMode="relative" rAng="0" ptsTypes="AA">
                                      <p:cBhvr>
                                        <p:cTn id="75" dur="1750" fill="hold"/>
                                        <p:tgtEl>
                                          <p:spTgt spid="26"/>
                                        </p:tgtEl>
                                        <p:attrNameLst>
                                          <p:attrName>ppt_x</p:attrName>
                                          <p:attrName>ppt_y</p:attrName>
                                        </p:attrNameLst>
                                      </p:cBhvr>
                                      <p:rCtr x="5618" y="-8854"/>
                                    </p:animMotion>
                                  </p:childTnLst>
                                </p:cTn>
                              </p:par>
                              <p:par>
                                <p:cTn id="76" presetID="1" presetClass="entr" presetSubtype="0" fill="hold" grpId="0" nodeType="withEffect">
                                  <p:stCondLst>
                                    <p:cond delay="1600"/>
                                  </p:stCondLst>
                                  <p:childTnLst>
                                    <p:set>
                                      <p:cBhvr>
                                        <p:cTn id="77" dur="1" fill="hold">
                                          <p:stCondLst>
                                            <p:cond delay="0"/>
                                          </p:stCondLst>
                                        </p:cTn>
                                        <p:tgtEl>
                                          <p:spTgt spid="39"/>
                                        </p:tgtEl>
                                        <p:attrNameLst>
                                          <p:attrName>style.visibility</p:attrName>
                                        </p:attrNameLst>
                                      </p:cBhvr>
                                      <p:to>
                                        <p:strVal val="visible"/>
                                      </p:to>
                                    </p:set>
                                  </p:childTnLst>
                                </p:cTn>
                              </p:par>
                              <p:par>
                                <p:cTn id="78" presetID="37" presetClass="path" presetSubtype="0" repeatCount="indefinite" fill="hold" grpId="1" nodeType="withEffect">
                                  <p:stCondLst>
                                    <p:cond delay="1600"/>
                                  </p:stCondLst>
                                  <p:childTnLst>
                                    <p:animMotion origin="layout" path="M -0.01699 0.01794 C 0.02774 -0.01933 0.04245 -0.10278 0.04271 -0.15625 " pathEditMode="relative" rAng="0" ptsTypes="AA">
                                      <p:cBhvr>
                                        <p:cTn id="79" dur="1250" fill="hold"/>
                                        <p:tgtEl>
                                          <p:spTgt spid="39"/>
                                        </p:tgtEl>
                                        <p:attrNameLst>
                                          <p:attrName>ppt_x</p:attrName>
                                          <p:attrName>ppt_y</p:attrName>
                                        </p:attrNameLst>
                                      </p:cBhvr>
                                      <p:rCtr x="2982" y="-8715"/>
                                    </p:animMotion>
                                  </p:childTnLst>
                                </p:cTn>
                              </p:par>
                              <p:par>
                                <p:cTn id="80" presetID="1" presetClass="entr" presetSubtype="0" fill="hold" grpId="0" nodeType="withEffect">
                                  <p:stCondLst>
                                    <p:cond delay="1650"/>
                                  </p:stCondLst>
                                  <p:childTnLst>
                                    <p:set>
                                      <p:cBhvr>
                                        <p:cTn id="81" dur="1" fill="hold">
                                          <p:stCondLst>
                                            <p:cond delay="0"/>
                                          </p:stCondLst>
                                        </p:cTn>
                                        <p:tgtEl>
                                          <p:spTgt spid="169"/>
                                        </p:tgtEl>
                                        <p:attrNameLst>
                                          <p:attrName>style.visibility</p:attrName>
                                        </p:attrNameLst>
                                      </p:cBhvr>
                                      <p:to>
                                        <p:strVal val="visible"/>
                                      </p:to>
                                    </p:set>
                                  </p:childTnLst>
                                </p:cTn>
                              </p:par>
                              <p:par>
                                <p:cTn id="82" presetID="37" presetClass="path" presetSubtype="0" repeatCount="indefinite" fill="hold" grpId="1" nodeType="withEffect">
                                  <p:stCondLst>
                                    <p:cond delay="1650"/>
                                  </p:stCondLst>
                                  <p:childTnLst>
                                    <p:animMotion origin="layout" path="M -0.06719 0.1206 C -0.03562 0.10555 0.00625 0.03009 0.00455 -0.05301 " pathEditMode="relative" rAng="0" ptsTypes="AA">
                                      <p:cBhvr>
                                        <p:cTn id="83" dur="2000" fill="hold"/>
                                        <p:tgtEl>
                                          <p:spTgt spid="169"/>
                                        </p:tgtEl>
                                        <p:attrNameLst>
                                          <p:attrName>ppt_x</p:attrName>
                                          <p:attrName>ppt_y</p:attrName>
                                        </p:attrNameLst>
                                      </p:cBhvr>
                                      <p:rCtr x="3587" y="-8681"/>
                                    </p:animMotion>
                                  </p:childTnLst>
                                </p:cTn>
                              </p:par>
                              <p:par>
                                <p:cTn id="84" presetID="1" presetClass="entr" presetSubtype="0" fill="hold" grpId="0" nodeType="withEffect">
                                  <p:stCondLst>
                                    <p:cond delay="1700"/>
                                  </p:stCondLst>
                                  <p:childTnLst>
                                    <p:set>
                                      <p:cBhvr>
                                        <p:cTn id="85" dur="1" fill="hold">
                                          <p:stCondLst>
                                            <p:cond delay="0"/>
                                          </p:stCondLst>
                                        </p:cTn>
                                        <p:tgtEl>
                                          <p:spTgt spid="170"/>
                                        </p:tgtEl>
                                        <p:attrNameLst>
                                          <p:attrName>style.visibility</p:attrName>
                                        </p:attrNameLst>
                                      </p:cBhvr>
                                      <p:to>
                                        <p:strVal val="visible"/>
                                      </p:to>
                                    </p:set>
                                  </p:childTnLst>
                                </p:cTn>
                              </p:par>
                              <p:par>
                                <p:cTn id="86" presetID="37" presetClass="path" presetSubtype="0" repeatCount="indefinite" fill="hold" grpId="1" nodeType="withEffect">
                                  <p:stCondLst>
                                    <p:cond delay="1700"/>
                                  </p:stCondLst>
                                  <p:childTnLst>
                                    <p:animMotion origin="layout" path="M 0.039 0.09977 C 0.02058 0.08217 -0.00514 0.02014 -0.0067 -0.07442 " pathEditMode="relative" rAng="0" ptsTypes="AA">
                                      <p:cBhvr>
                                        <p:cTn id="87" dur="1500" fill="hold"/>
                                        <p:tgtEl>
                                          <p:spTgt spid="170"/>
                                        </p:tgtEl>
                                        <p:attrNameLst>
                                          <p:attrName>ppt_x</p:attrName>
                                          <p:attrName>ppt_y</p:attrName>
                                        </p:attrNameLst>
                                      </p:cBhvr>
                                      <p:rCtr x="-2285" y="-8715"/>
                                    </p:animMotion>
                                  </p:childTnLst>
                                </p:cTn>
                              </p:par>
                              <p:par>
                                <p:cTn id="88" presetID="1" presetClass="entr" presetSubtype="0" fill="hold" grpId="0" nodeType="withEffect">
                                  <p:stCondLst>
                                    <p:cond delay="2250"/>
                                  </p:stCondLst>
                                  <p:childTnLst>
                                    <p:set>
                                      <p:cBhvr>
                                        <p:cTn id="89" dur="1" fill="hold">
                                          <p:stCondLst>
                                            <p:cond delay="0"/>
                                          </p:stCondLst>
                                        </p:cTn>
                                        <p:tgtEl>
                                          <p:spTgt spid="31"/>
                                        </p:tgtEl>
                                        <p:attrNameLst>
                                          <p:attrName>style.visibility</p:attrName>
                                        </p:attrNameLst>
                                      </p:cBhvr>
                                      <p:to>
                                        <p:strVal val="visible"/>
                                      </p:to>
                                    </p:set>
                                  </p:childTnLst>
                                </p:cTn>
                              </p:par>
                              <p:par>
                                <p:cTn id="90" presetID="37" presetClass="path" presetSubtype="0" repeatCount="indefinite" fill="hold" grpId="1" nodeType="withEffect">
                                  <p:stCondLst>
                                    <p:cond delay="2250"/>
                                  </p:stCondLst>
                                  <p:childTnLst>
                                    <p:animMotion origin="layout" path="M -0.01908 0.03067 C -0.01361 0.00741 0.01543 1.11111E-6 0.0153 -0.05845 " pathEditMode="relative" rAng="0" ptsTypes="AA">
                                      <p:cBhvr>
                                        <p:cTn id="91" dur="1000" fill="hold"/>
                                        <p:tgtEl>
                                          <p:spTgt spid="31"/>
                                        </p:tgtEl>
                                        <p:attrNameLst>
                                          <p:attrName>ppt_x</p:attrName>
                                          <p:attrName>ppt_y</p:attrName>
                                        </p:attrNameLst>
                                      </p:cBhvr>
                                      <p:rCtr x="1719" y="-4456"/>
                                    </p:animMotion>
                                  </p:childTnLst>
                                </p:cTn>
                              </p:par>
                              <p:par>
                                <p:cTn id="92" presetID="1" presetClass="entr" presetSubtype="0" fill="hold" grpId="0" nodeType="withEffect">
                                  <p:stCondLst>
                                    <p:cond delay="2300"/>
                                  </p:stCondLst>
                                  <p:childTnLst>
                                    <p:set>
                                      <p:cBhvr>
                                        <p:cTn id="93" dur="1" fill="hold">
                                          <p:stCondLst>
                                            <p:cond delay="0"/>
                                          </p:stCondLst>
                                        </p:cTn>
                                        <p:tgtEl>
                                          <p:spTgt spid="29"/>
                                        </p:tgtEl>
                                        <p:attrNameLst>
                                          <p:attrName>style.visibility</p:attrName>
                                        </p:attrNameLst>
                                      </p:cBhvr>
                                      <p:to>
                                        <p:strVal val="visible"/>
                                      </p:to>
                                    </p:set>
                                  </p:childTnLst>
                                </p:cTn>
                              </p:par>
                              <p:par>
                                <p:cTn id="94" presetID="37" presetClass="path" presetSubtype="0" repeatCount="indefinite" fill="hold" grpId="1" nodeType="withEffect">
                                  <p:stCondLst>
                                    <p:cond delay="2300"/>
                                  </p:stCondLst>
                                  <p:childTnLst>
                                    <p:animMotion origin="layout" path="M 0.03587 0.03947 C 0.03587 0.00857 -0.03288 -0.00138 -0.03288 -0.05266 " pathEditMode="relative" rAng="0" ptsTypes="AA">
                                      <p:cBhvr>
                                        <p:cTn id="95" dur="1000" fill="hold"/>
                                        <p:tgtEl>
                                          <p:spTgt spid="29"/>
                                        </p:tgtEl>
                                        <p:attrNameLst>
                                          <p:attrName>ppt_x</p:attrName>
                                          <p:attrName>ppt_y</p:attrName>
                                        </p:attrNameLst>
                                      </p:cBhvr>
                                      <p:rCtr x="-3438" y="-4606"/>
                                    </p:animMotion>
                                  </p:childTnLst>
                                </p:cTn>
                              </p:par>
                              <p:par>
                                <p:cTn id="96" presetID="1" presetClass="entr" presetSubtype="0" fill="hold" grpId="0" nodeType="withEffect">
                                  <p:stCondLst>
                                    <p:cond delay="2350"/>
                                  </p:stCondLst>
                                  <p:childTnLst>
                                    <p:set>
                                      <p:cBhvr>
                                        <p:cTn id="97" dur="1" fill="hold">
                                          <p:stCondLst>
                                            <p:cond delay="0"/>
                                          </p:stCondLst>
                                        </p:cTn>
                                        <p:tgtEl>
                                          <p:spTgt spid="37"/>
                                        </p:tgtEl>
                                        <p:attrNameLst>
                                          <p:attrName>style.visibility</p:attrName>
                                        </p:attrNameLst>
                                      </p:cBhvr>
                                      <p:to>
                                        <p:strVal val="visible"/>
                                      </p:to>
                                    </p:set>
                                  </p:childTnLst>
                                </p:cTn>
                              </p:par>
                              <p:par>
                                <p:cTn id="98" presetID="42" presetClass="path" presetSubtype="0" repeatCount="indefinite" fill="hold" grpId="1" nodeType="withEffect">
                                  <p:stCondLst>
                                    <p:cond delay="2350"/>
                                  </p:stCondLst>
                                  <p:childTnLst>
                                    <p:animMotion origin="layout" path="M 4.47917E-6 1.66667E-6 L 4.47917E-6 0.08715 " pathEditMode="relative" rAng="0" ptsTypes="AA">
                                      <p:cBhvr>
                                        <p:cTn id="99" dur="1000" spd="-100000" fill="hold"/>
                                        <p:tgtEl>
                                          <p:spTgt spid="37"/>
                                        </p:tgtEl>
                                        <p:attrNameLst>
                                          <p:attrName>ppt_x</p:attrName>
                                          <p:attrName>ppt_y</p:attrName>
                                        </p:attrNameLst>
                                      </p:cBhvr>
                                      <p:rCtr x="0" y="4352"/>
                                    </p:animMotion>
                                  </p:childTnLst>
                                </p:cTn>
                              </p:par>
                              <p:par>
                                <p:cTn id="100" presetID="1" presetClass="entr" presetSubtype="0" fill="hold" grpId="0" nodeType="withEffect">
                                  <p:stCondLst>
                                    <p:cond delay="2400"/>
                                  </p:stCondLst>
                                  <p:childTnLst>
                                    <p:set>
                                      <p:cBhvr>
                                        <p:cTn id="101" dur="1" fill="hold">
                                          <p:stCondLst>
                                            <p:cond delay="0"/>
                                          </p:stCondLst>
                                        </p:cTn>
                                        <p:tgtEl>
                                          <p:spTgt spid="127"/>
                                        </p:tgtEl>
                                        <p:attrNameLst>
                                          <p:attrName>style.visibility</p:attrName>
                                        </p:attrNameLst>
                                      </p:cBhvr>
                                      <p:to>
                                        <p:strVal val="visible"/>
                                      </p:to>
                                    </p:set>
                                  </p:childTnLst>
                                </p:cTn>
                              </p:par>
                              <p:par>
                                <p:cTn id="102" presetID="37" presetClass="path" presetSubtype="0" repeatCount="indefinite" fill="hold" grpId="1" nodeType="withEffect">
                                  <p:stCondLst>
                                    <p:cond delay="2400"/>
                                  </p:stCondLst>
                                  <p:childTnLst>
                                    <p:animMotion origin="layout" path="M 0.03112 0.064 C 0.03059 0.03565 -0.00293 0.03322 -0.00378 -0.03125 " pathEditMode="relative" rAng="0" ptsTypes="AA">
                                      <p:cBhvr>
                                        <p:cTn id="103" dur="1000" fill="hold"/>
                                        <p:tgtEl>
                                          <p:spTgt spid="127"/>
                                        </p:tgtEl>
                                        <p:attrNameLst>
                                          <p:attrName>ppt_x</p:attrName>
                                          <p:attrName>ppt_y</p:attrName>
                                        </p:attrNameLst>
                                      </p:cBhvr>
                                      <p:rCtr x="-1745" y="-4769"/>
                                    </p:animMotion>
                                  </p:childTnLst>
                                </p:cTn>
                              </p:par>
                              <p:par>
                                <p:cTn id="104" presetID="1" presetClass="entr" presetSubtype="0" fill="hold" grpId="0" nodeType="withEffect">
                                  <p:stCondLst>
                                    <p:cond delay="2450"/>
                                  </p:stCondLst>
                                  <p:childTnLst>
                                    <p:set>
                                      <p:cBhvr>
                                        <p:cTn id="105" dur="1" fill="hold">
                                          <p:stCondLst>
                                            <p:cond delay="0"/>
                                          </p:stCondLst>
                                        </p:cTn>
                                        <p:tgtEl>
                                          <p:spTgt spid="21"/>
                                        </p:tgtEl>
                                        <p:attrNameLst>
                                          <p:attrName>style.visibility</p:attrName>
                                        </p:attrNameLst>
                                      </p:cBhvr>
                                      <p:to>
                                        <p:strVal val="visible"/>
                                      </p:to>
                                    </p:set>
                                  </p:childTnLst>
                                </p:cTn>
                              </p:par>
                              <p:par>
                                <p:cTn id="106" presetID="37" presetClass="path" presetSubtype="0" repeatCount="indefinite" fill="hold" grpId="1" nodeType="withEffect">
                                  <p:stCondLst>
                                    <p:cond delay="2450"/>
                                  </p:stCondLst>
                                  <p:childTnLst>
                                    <p:animMotion origin="layout" path="M -0.05605 0.05614 C -0.05605 0.03102 0.01172 0.01713 0.01231 -0.03368 " pathEditMode="relative" rAng="0" ptsTypes="AA">
                                      <p:cBhvr>
                                        <p:cTn id="107" dur="1000" fill="hold"/>
                                        <p:tgtEl>
                                          <p:spTgt spid="21"/>
                                        </p:tgtEl>
                                        <p:attrNameLst>
                                          <p:attrName>ppt_x</p:attrName>
                                          <p:attrName>ppt_y</p:attrName>
                                        </p:attrNameLst>
                                      </p:cBhvr>
                                      <p:rCtr x="3418" y="-4491"/>
                                    </p:animMotion>
                                  </p:childTnLst>
                                </p:cTn>
                              </p:par>
                              <p:par>
                                <p:cTn id="108" presetID="1" presetClass="entr" presetSubtype="0" fill="hold" grpId="0" nodeType="withEffect">
                                  <p:stCondLst>
                                    <p:cond delay="3050"/>
                                  </p:stCondLst>
                                  <p:childTnLst>
                                    <p:set>
                                      <p:cBhvr>
                                        <p:cTn id="109" dur="1" fill="hold">
                                          <p:stCondLst>
                                            <p:cond delay="0"/>
                                          </p:stCondLst>
                                        </p:cTn>
                                        <p:tgtEl>
                                          <p:spTgt spid="128"/>
                                        </p:tgtEl>
                                        <p:attrNameLst>
                                          <p:attrName>style.visibility</p:attrName>
                                        </p:attrNameLst>
                                      </p:cBhvr>
                                      <p:to>
                                        <p:strVal val="visible"/>
                                      </p:to>
                                    </p:set>
                                  </p:childTnLst>
                                </p:cTn>
                              </p:par>
                              <p:par>
                                <p:cTn id="110" presetID="37" presetClass="path" presetSubtype="0" repeatCount="indefinite" fill="hold" grpId="1" nodeType="withEffect">
                                  <p:stCondLst>
                                    <p:cond delay="3050"/>
                                  </p:stCondLst>
                                  <p:childTnLst>
                                    <p:animMotion origin="layout" path="M 0.01843 0.03565 C 0.0179 0.00729 -0.01562 0.00486 -0.01647 -0.0596 " pathEditMode="relative" rAng="0" ptsTypes="AA">
                                      <p:cBhvr>
                                        <p:cTn id="111" dur="1150" fill="hold"/>
                                        <p:tgtEl>
                                          <p:spTgt spid="128"/>
                                        </p:tgtEl>
                                        <p:attrNameLst>
                                          <p:attrName>ppt_x</p:attrName>
                                          <p:attrName>ppt_y</p:attrName>
                                        </p:attrNameLst>
                                      </p:cBhvr>
                                      <p:rCtr x="-1745" y="-4769"/>
                                    </p:animMotion>
                                  </p:childTnLst>
                                </p:cTn>
                              </p:par>
                              <p:par>
                                <p:cTn id="112" presetID="1" presetClass="entr" presetSubtype="0" fill="hold" grpId="0" nodeType="withEffect">
                                  <p:stCondLst>
                                    <p:cond delay="3000"/>
                                  </p:stCondLst>
                                  <p:childTnLst>
                                    <p:set>
                                      <p:cBhvr>
                                        <p:cTn id="113" dur="1" fill="hold">
                                          <p:stCondLst>
                                            <p:cond delay="0"/>
                                          </p:stCondLst>
                                        </p:cTn>
                                        <p:tgtEl>
                                          <p:spTgt spid="171"/>
                                        </p:tgtEl>
                                        <p:attrNameLst>
                                          <p:attrName>style.visibility</p:attrName>
                                        </p:attrNameLst>
                                      </p:cBhvr>
                                      <p:to>
                                        <p:strVal val="visible"/>
                                      </p:to>
                                    </p:set>
                                  </p:childTnLst>
                                </p:cTn>
                              </p:par>
                              <p:par>
                                <p:cTn id="114" presetID="37" presetClass="path" presetSubtype="0" repeatCount="indefinite" fill="hold" grpId="1" nodeType="withEffect">
                                  <p:stCondLst>
                                    <p:cond delay="3000"/>
                                  </p:stCondLst>
                                  <p:childTnLst>
                                    <p:animMotion origin="layout" path="M -0.05605 0.05614 C -0.05605 0.03102 0.01172 0.01713 0.01231 -0.03368 " pathEditMode="relative" rAng="0" ptsTypes="AA">
                                      <p:cBhvr>
                                        <p:cTn id="115" dur="1100" fill="hold"/>
                                        <p:tgtEl>
                                          <p:spTgt spid="171"/>
                                        </p:tgtEl>
                                        <p:attrNameLst>
                                          <p:attrName>ppt_x</p:attrName>
                                          <p:attrName>ppt_y</p:attrName>
                                        </p:attrNameLst>
                                      </p:cBhvr>
                                      <p:rCtr x="3418" y="-4491"/>
                                    </p:animMotion>
                                  </p:childTnLst>
                                </p:cTn>
                              </p:par>
                              <p:par>
                                <p:cTn id="116" presetID="1" presetClass="entr" presetSubtype="0" fill="hold" grpId="0" nodeType="withEffect">
                                  <p:stCondLst>
                                    <p:cond delay="3250"/>
                                  </p:stCondLst>
                                  <p:childTnLst>
                                    <p:set>
                                      <p:cBhvr>
                                        <p:cTn id="117" dur="1" fill="hold">
                                          <p:stCondLst>
                                            <p:cond delay="0"/>
                                          </p:stCondLst>
                                        </p:cTn>
                                        <p:tgtEl>
                                          <p:spTgt spid="27"/>
                                        </p:tgtEl>
                                        <p:attrNameLst>
                                          <p:attrName>style.visibility</p:attrName>
                                        </p:attrNameLst>
                                      </p:cBhvr>
                                      <p:to>
                                        <p:strVal val="visible"/>
                                      </p:to>
                                    </p:set>
                                  </p:childTnLst>
                                </p:cTn>
                              </p:par>
                              <p:par>
                                <p:cTn id="118" presetID="42" presetClass="path" presetSubtype="0" repeatCount="indefinite" fill="hold" grpId="1" nodeType="withEffect">
                                  <p:stCondLst>
                                    <p:cond delay="3250"/>
                                  </p:stCondLst>
                                  <p:childTnLst>
                                    <p:animMotion origin="layout" path="M -1.77083E-6 -0.036 L -1.77083E-6 0.02951 " pathEditMode="relative" rAng="0" ptsTypes="AA">
                                      <p:cBhvr>
                                        <p:cTn id="119" dur="1000" spd="-100000" fill="hold"/>
                                        <p:tgtEl>
                                          <p:spTgt spid="27"/>
                                        </p:tgtEl>
                                        <p:attrNameLst>
                                          <p:attrName>ppt_x</p:attrName>
                                          <p:attrName>ppt_y</p:attrName>
                                        </p:attrNameLst>
                                      </p:cBhvr>
                                      <p:rCtr x="0" y="3275"/>
                                    </p:animMotion>
                                  </p:childTnLst>
                                </p:cTn>
                              </p:par>
                              <p:par>
                                <p:cTn id="120" presetID="1" presetClass="entr" presetSubtype="0" fill="hold" grpId="0" nodeType="withEffect">
                                  <p:stCondLst>
                                    <p:cond delay="3300"/>
                                  </p:stCondLst>
                                  <p:childTnLst>
                                    <p:set>
                                      <p:cBhvr>
                                        <p:cTn id="121" dur="1" fill="hold">
                                          <p:stCondLst>
                                            <p:cond delay="0"/>
                                          </p:stCondLst>
                                        </p:cTn>
                                        <p:tgtEl>
                                          <p:spTgt spid="35"/>
                                        </p:tgtEl>
                                        <p:attrNameLst>
                                          <p:attrName>style.visibility</p:attrName>
                                        </p:attrNameLst>
                                      </p:cBhvr>
                                      <p:to>
                                        <p:strVal val="visible"/>
                                      </p:to>
                                    </p:set>
                                  </p:childTnLst>
                                </p:cTn>
                              </p:par>
                              <p:par>
                                <p:cTn id="122" presetID="42" presetClass="path" presetSubtype="0" repeatCount="indefinite" fill="hold" grpId="1" nodeType="withEffect">
                                  <p:stCondLst>
                                    <p:cond delay="3300"/>
                                  </p:stCondLst>
                                  <p:childTnLst>
                                    <p:animMotion origin="layout" path="M -2.91667E-6 -0.01088 L -2.91667E-6 0.05671 " pathEditMode="relative" rAng="0" ptsTypes="AA">
                                      <p:cBhvr>
                                        <p:cTn id="123" dur="750" spd="-100000" fill="hold"/>
                                        <p:tgtEl>
                                          <p:spTgt spid="35"/>
                                        </p:tgtEl>
                                        <p:attrNameLst>
                                          <p:attrName>ppt_x</p:attrName>
                                          <p:attrName>ppt_y</p:attrName>
                                        </p:attrNameLst>
                                      </p:cBhvr>
                                      <p:rCtr x="0" y="3380"/>
                                    </p:animMotion>
                                  </p:childTnLst>
                                </p:cTn>
                              </p:par>
                              <p:par>
                                <p:cTn id="124" presetID="1" presetClass="entr" presetSubtype="0" fill="hold" grpId="0" nodeType="withEffect">
                                  <p:stCondLst>
                                    <p:cond delay="3350"/>
                                  </p:stCondLst>
                                  <p:childTnLst>
                                    <p:set>
                                      <p:cBhvr>
                                        <p:cTn id="125" dur="1" fill="hold">
                                          <p:stCondLst>
                                            <p:cond delay="0"/>
                                          </p:stCondLst>
                                        </p:cTn>
                                        <p:tgtEl>
                                          <p:spTgt spid="173"/>
                                        </p:tgtEl>
                                        <p:attrNameLst>
                                          <p:attrName>style.visibility</p:attrName>
                                        </p:attrNameLst>
                                      </p:cBhvr>
                                      <p:to>
                                        <p:strVal val="visible"/>
                                      </p:to>
                                    </p:set>
                                  </p:childTnLst>
                                </p:cTn>
                              </p:par>
                              <p:par>
                                <p:cTn id="126" presetID="42" presetClass="path" presetSubtype="0" repeatCount="indefinite" fill="hold" grpId="1" nodeType="withEffect">
                                  <p:stCondLst>
                                    <p:cond delay="3350"/>
                                  </p:stCondLst>
                                  <p:childTnLst>
                                    <p:animMotion origin="layout" path="M 1.45833E-6 -0.0206 L 1.45833E-6 0.04456 " pathEditMode="relative" rAng="0" ptsTypes="AA">
                                      <p:cBhvr>
                                        <p:cTn id="127" dur="850" spd="-100000" fill="hold"/>
                                        <p:tgtEl>
                                          <p:spTgt spid="173"/>
                                        </p:tgtEl>
                                        <p:attrNameLst>
                                          <p:attrName>ppt_x</p:attrName>
                                          <p:attrName>ppt_y</p:attrName>
                                        </p:attrNameLst>
                                      </p:cBhvr>
                                      <p:rCtr x="0" y="3252"/>
                                    </p:animMotion>
                                  </p:childTnLst>
                                </p:cTn>
                              </p:par>
                              <p:par>
                                <p:cTn id="128" presetID="1" presetClass="entr" presetSubtype="0" fill="hold" grpId="0" nodeType="withEffect">
                                  <p:stCondLst>
                                    <p:cond delay="3400"/>
                                  </p:stCondLst>
                                  <p:childTnLst>
                                    <p:set>
                                      <p:cBhvr>
                                        <p:cTn id="129" dur="1" fill="hold">
                                          <p:stCondLst>
                                            <p:cond delay="0"/>
                                          </p:stCondLst>
                                        </p:cTn>
                                        <p:tgtEl>
                                          <p:spTgt spid="174"/>
                                        </p:tgtEl>
                                        <p:attrNameLst>
                                          <p:attrName>style.visibility</p:attrName>
                                        </p:attrNameLst>
                                      </p:cBhvr>
                                      <p:to>
                                        <p:strVal val="visible"/>
                                      </p:to>
                                    </p:set>
                                  </p:childTnLst>
                                </p:cTn>
                              </p:par>
                              <p:par>
                                <p:cTn id="130" presetID="42" presetClass="path" presetSubtype="0" repeatCount="indefinite" fill="hold" grpId="1" nodeType="withEffect">
                                  <p:stCondLst>
                                    <p:cond delay="3400"/>
                                  </p:stCondLst>
                                  <p:childTnLst>
                                    <p:animMotion origin="layout" path="M -8.33333E-7 -0.04827 L -8.33333E-7 0.0169 " pathEditMode="relative" rAng="0" ptsTypes="AA">
                                      <p:cBhvr>
                                        <p:cTn id="131" dur="1000" spd="-100000" fill="hold"/>
                                        <p:tgtEl>
                                          <p:spTgt spid="174"/>
                                        </p:tgtEl>
                                        <p:attrNameLst>
                                          <p:attrName>ppt_x</p:attrName>
                                          <p:attrName>ppt_y</p:attrName>
                                        </p:attrNameLst>
                                      </p:cBhvr>
                                      <p:rCtr x="0" y="3252"/>
                                    </p:animMotion>
                                  </p:childTnLst>
                                </p:cTn>
                              </p:par>
                              <p:par>
                                <p:cTn id="132" presetID="1" presetClass="entr" presetSubtype="0" fill="hold" grpId="0" nodeType="withEffect">
                                  <p:stCondLst>
                                    <p:cond delay="3450"/>
                                  </p:stCondLst>
                                  <p:childTnLst>
                                    <p:set>
                                      <p:cBhvr>
                                        <p:cTn id="133" dur="1" fill="hold">
                                          <p:stCondLst>
                                            <p:cond delay="0"/>
                                          </p:stCondLst>
                                        </p:cTn>
                                        <p:tgtEl>
                                          <p:spTgt spid="25"/>
                                        </p:tgtEl>
                                        <p:attrNameLst>
                                          <p:attrName>style.visibility</p:attrName>
                                        </p:attrNameLst>
                                      </p:cBhvr>
                                      <p:to>
                                        <p:strVal val="visible"/>
                                      </p:to>
                                    </p:set>
                                  </p:childTnLst>
                                </p:cTn>
                              </p:par>
                              <p:par>
                                <p:cTn id="134" presetID="42" presetClass="path" presetSubtype="0" repeatCount="indefinite" fill="hold" grpId="1" nodeType="withEffect">
                                  <p:stCondLst>
                                    <p:cond delay="3450"/>
                                  </p:stCondLst>
                                  <p:childTnLst>
                                    <p:animMotion origin="layout" path="M 3.125E-7 -0.02303 L 3.125E-7 0.04213 " pathEditMode="relative" rAng="0" ptsTypes="AA">
                                      <p:cBhvr>
                                        <p:cTn id="135" dur="750" spd="-100000" fill="hold"/>
                                        <p:tgtEl>
                                          <p:spTgt spid="25"/>
                                        </p:tgtEl>
                                        <p:attrNameLst>
                                          <p:attrName>ppt_x</p:attrName>
                                          <p:attrName>ppt_y</p:attrName>
                                        </p:attrNameLst>
                                      </p:cBhvr>
                                      <p:rCtr x="0" y="3252"/>
                                    </p:animMotion>
                                  </p:childTnLst>
                                </p:cTn>
                              </p:par>
                              <p:par>
                                <p:cTn id="136" presetID="1" presetClass="entr" presetSubtype="0" fill="hold" grpId="0" nodeType="withEffect">
                                  <p:stCondLst>
                                    <p:cond delay="4250"/>
                                  </p:stCondLst>
                                  <p:childTnLst>
                                    <p:set>
                                      <p:cBhvr>
                                        <p:cTn id="137" dur="1" fill="hold">
                                          <p:stCondLst>
                                            <p:cond delay="0"/>
                                          </p:stCondLst>
                                        </p:cTn>
                                        <p:tgtEl>
                                          <p:spTgt spid="32"/>
                                        </p:tgtEl>
                                        <p:attrNameLst>
                                          <p:attrName>style.visibility</p:attrName>
                                        </p:attrNameLst>
                                      </p:cBhvr>
                                      <p:to>
                                        <p:strVal val="visible"/>
                                      </p:to>
                                    </p:set>
                                  </p:childTnLst>
                                </p:cTn>
                              </p:par>
                              <p:par>
                                <p:cTn id="138" presetID="42" presetClass="path" presetSubtype="0" repeatCount="indefinite" fill="hold" grpId="1" nodeType="withEffect">
                                  <p:stCondLst>
                                    <p:cond delay="4250"/>
                                  </p:stCondLst>
                                  <p:childTnLst>
                                    <p:animMotion origin="layout" path="M -1.77083E-6 -0.00868 L -1.77083E-6 0.05358 " pathEditMode="relative" rAng="0" ptsTypes="AA">
                                      <p:cBhvr>
                                        <p:cTn id="139" dur="800" spd="-100000" fill="hold"/>
                                        <p:tgtEl>
                                          <p:spTgt spid="32"/>
                                        </p:tgtEl>
                                        <p:attrNameLst>
                                          <p:attrName>ppt_x</p:attrName>
                                          <p:attrName>ppt_y</p:attrName>
                                        </p:attrNameLst>
                                      </p:cBhvr>
                                      <p:rCtr x="0" y="3113"/>
                                    </p:animMotion>
                                  </p:childTnLst>
                                </p:cTn>
                              </p:par>
                              <p:par>
                                <p:cTn id="140" presetID="1" presetClass="entr" presetSubtype="0" fill="hold" grpId="0" nodeType="withEffect">
                                  <p:stCondLst>
                                    <p:cond delay="4300"/>
                                  </p:stCondLst>
                                  <p:childTnLst>
                                    <p:set>
                                      <p:cBhvr>
                                        <p:cTn id="141" dur="1" fill="hold">
                                          <p:stCondLst>
                                            <p:cond delay="0"/>
                                          </p:stCondLst>
                                        </p:cTn>
                                        <p:tgtEl>
                                          <p:spTgt spid="16"/>
                                        </p:tgtEl>
                                        <p:attrNameLst>
                                          <p:attrName>style.visibility</p:attrName>
                                        </p:attrNameLst>
                                      </p:cBhvr>
                                      <p:to>
                                        <p:strVal val="visible"/>
                                      </p:to>
                                    </p:set>
                                  </p:childTnLst>
                                </p:cTn>
                              </p:par>
                              <p:par>
                                <p:cTn id="142" presetID="42" presetClass="path" presetSubtype="0" repeatCount="indefinite" fill="hold" grpId="1" nodeType="withEffect">
                                  <p:stCondLst>
                                    <p:cond delay="4300"/>
                                  </p:stCondLst>
                                  <p:childTnLst>
                                    <p:animMotion origin="layout" path="M 4.27083E-6 -0.03634 L 4.27083E-6 0.02604 " pathEditMode="relative" rAng="0" ptsTypes="AA">
                                      <p:cBhvr>
                                        <p:cTn id="143" dur="1000" spd="-100000" fill="hold"/>
                                        <p:tgtEl>
                                          <p:spTgt spid="16"/>
                                        </p:tgtEl>
                                        <p:attrNameLst>
                                          <p:attrName>ppt_x</p:attrName>
                                          <p:attrName>ppt_y</p:attrName>
                                        </p:attrNameLst>
                                      </p:cBhvr>
                                      <p:rCtr x="0" y="3113"/>
                                    </p:animMotion>
                                  </p:childTnLst>
                                </p:cTn>
                              </p:par>
                              <p:par>
                                <p:cTn id="144" presetID="1" presetClass="entr" presetSubtype="0" fill="hold" grpId="0" nodeType="withEffect">
                                  <p:stCondLst>
                                    <p:cond delay="4350"/>
                                  </p:stCondLst>
                                  <p:childTnLst>
                                    <p:set>
                                      <p:cBhvr>
                                        <p:cTn id="145" dur="1" fill="hold">
                                          <p:stCondLst>
                                            <p:cond delay="0"/>
                                          </p:stCondLst>
                                        </p:cTn>
                                        <p:tgtEl>
                                          <p:spTgt spid="34"/>
                                        </p:tgtEl>
                                        <p:attrNameLst>
                                          <p:attrName>style.visibility</p:attrName>
                                        </p:attrNameLst>
                                      </p:cBhvr>
                                      <p:to>
                                        <p:strVal val="visible"/>
                                      </p:to>
                                    </p:set>
                                  </p:childTnLst>
                                </p:cTn>
                              </p:par>
                              <p:par>
                                <p:cTn id="146" presetID="42" presetClass="path" presetSubtype="0" repeatCount="indefinite" fill="hold" grpId="1" nodeType="withEffect">
                                  <p:stCondLst>
                                    <p:cond delay="4350"/>
                                  </p:stCondLst>
                                  <p:childTnLst>
                                    <p:animMotion origin="layout" path="M -3.4375E-6 -0.04017 L -3.4375E-6 0.02175 " pathEditMode="relative" rAng="0" ptsTypes="AA">
                                      <p:cBhvr>
                                        <p:cTn id="147" dur="1200" spd="-100000" fill="hold"/>
                                        <p:tgtEl>
                                          <p:spTgt spid="34"/>
                                        </p:tgtEl>
                                        <p:attrNameLst>
                                          <p:attrName>ppt_x</p:attrName>
                                          <p:attrName>ppt_y</p:attrName>
                                        </p:attrNameLst>
                                      </p:cBhvr>
                                      <p:rCtr x="0" y="3090"/>
                                    </p:animMotion>
                                  </p:childTnLst>
                                </p:cTn>
                              </p:par>
                              <p:par>
                                <p:cTn id="148" presetID="1" presetClass="entr" presetSubtype="0" fill="hold" grpId="0" nodeType="withEffect">
                                  <p:stCondLst>
                                    <p:cond delay="4400"/>
                                  </p:stCondLst>
                                  <p:childTnLst>
                                    <p:set>
                                      <p:cBhvr>
                                        <p:cTn id="149" dur="1" fill="hold">
                                          <p:stCondLst>
                                            <p:cond delay="0"/>
                                          </p:stCondLst>
                                        </p:cTn>
                                        <p:tgtEl>
                                          <p:spTgt spid="178"/>
                                        </p:tgtEl>
                                        <p:attrNameLst>
                                          <p:attrName>style.visibility</p:attrName>
                                        </p:attrNameLst>
                                      </p:cBhvr>
                                      <p:to>
                                        <p:strVal val="visible"/>
                                      </p:to>
                                    </p:set>
                                  </p:childTnLst>
                                </p:cTn>
                              </p:par>
                              <p:par>
                                <p:cTn id="150" presetID="42" presetClass="path" presetSubtype="0" repeatCount="indefinite" fill="hold" grpId="1" nodeType="withEffect">
                                  <p:stCondLst>
                                    <p:cond delay="4400"/>
                                  </p:stCondLst>
                                  <p:childTnLst>
                                    <p:animMotion origin="layout" path="M 4.27083E-6 -0.03634 L 4.27083E-6 0.02604 " pathEditMode="relative" rAng="0" ptsTypes="AA">
                                      <p:cBhvr>
                                        <p:cTn id="151" dur="1000" spd="-100000" fill="hold"/>
                                        <p:tgtEl>
                                          <p:spTgt spid="178"/>
                                        </p:tgtEl>
                                        <p:attrNameLst>
                                          <p:attrName>ppt_x</p:attrName>
                                          <p:attrName>ppt_y</p:attrName>
                                        </p:attrNameLst>
                                      </p:cBhvr>
                                      <p:rCtr x="0" y="3113"/>
                                    </p:animMotion>
                                  </p:childTnLst>
                                </p:cTn>
                              </p:par>
                              <p:par>
                                <p:cTn id="152" presetID="1" presetClass="entr" presetSubtype="0" fill="hold" grpId="0" nodeType="withEffect">
                                  <p:stCondLst>
                                    <p:cond delay="4450"/>
                                  </p:stCondLst>
                                  <p:childTnLst>
                                    <p:set>
                                      <p:cBhvr>
                                        <p:cTn id="153" dur="1" fill="hold">
                                          <p:stCondLst>
                                            <p:cond delay="0"/>
                                          </p:stCondLst>
                                        </p:cTn>
                                        <p:tgtEl>
                                          <p:spTgt spid="179"/>
                                        </p:tgtEl>
                                        <p:attrNameLst>
                                          <p:attrName>style.visibility</p:attrName>
                                        </p:attrNameLst>
                                      </p:cBhvr>
                                      <p:to>
                                        <p:strVal val="visible"/>
                                      </p:to>
                                    </p:set>
                                  </p:childTnLst>
                                </p:cTn>
                              </p:par>
                              <p:par>
                                <p:cTn id="154" presetID="42" presetClass="path" presetSubtype="0" repeatCount="indefinite" fill="hold" grpId="1" nodeType="withEffect">
                                  <p:stCondLst>
                                    <p:cond delay="4450"/>
                                  </p:stCondLst>
                                  <p:childTnLst>
                                    <p:animMotion origin="layout" path="M -4.79167E-6 -0.00868 L -4.79167E-6 0.05358 " pathEditMode="relative" rAng="0" ptsTypes="AA">
                                      <p:cBhvr>
                                        <p:cTn id="155" dur="750" spd="-100000" fill="hold"/>
                                        <p:tgtEl>
                                          <p:spTgt spid="179"/>
                                        </p:tgtEl>
                                        <p:attrNameLst>
                                          <p:attrName>ppt_x</p:attrName>
                                          <p:attrName>ppt_y</p:attrName>
                                        </p:attrNameLst>
                                      </p:cBhvr>
                                      <p:rCtr x="0" y="3113"/>
                                    </p:animMotion>
                                  </p:childTnLst>
                                </p:cTn>
                              </p:par>
                              <p:par>
                                <p:cTn id="156" presetID="1" presetClass="entr" presetSubtype="0" fill="hold" grpId="0" nodeType="withEffect">
                                  <p:stCondLst>
                                    <p:cond delay="5050"/>
                                  </p:stCondLst>
                                  <p:childTnLst>
                                    <p:set>
                                      <p:cBhvr>
                                        <p:cTn id="157" dur="1" fill="hold">
                                          <p:stCondLst>
                                            <p:cond delay="0"/>
                                          </p:stCondLst>
                                        </p:cTn>
                                        <p:tgtEl>
                                          <p:spTgt spid="30"/>
                                        </p:tgtEl>
                                        <p:attrNameLst>
                                          <p:attrName>style.visibility</p:attrName>
                                        </p:attrNameLst>
                                      </p:cBhvr>
                                      <p:to>
                                        <p:strVal val="visible"/>
                                      </p:to>
                                    </p:set>
                                  </p:childTnLst>
                                </p:cTn>
                              </p:par>
                              <p:par>
                                <p:cTn id="158" presetID="42" presetClass="path" presetSubtype="0" repeatCount="indefinite" fill="hold" grpId="1" nodeType="withEffect">
                                  <p:stCondLst>
                                    <p:cond delay="5050"/>
                                  </p:stCondLst>
                                  <p:childTnLst>
                                    <p:animMotion origin="layout" path="M -1.77083E-6 -0.01274 L -1.77083E-6 0.12199 " pathEditMode="relative" rAng="0" ptsTypes="AA">
                                      <p:cBhvr>
                                        <p:cTn id="159" dur="1250" spd="-100000" fill="hold"/>
                                        <p:tgtEl>
                                          <p:spTgt spid="30"/>
                                        </p:tgtEl>
                                        <p:attrNameLst>
                                          <p:attrName>ppt_x</p:attrName>
                                          <p:attrName>ppt_y</p:attrName>
                                        </p:attrNameLst>
                                      </p:cBhvr>
                                      <p:rCtr x="0" y="6736"/>
                                    </p:animMotion>
                                  </p:childTnLst>
                                </p:cTn>
                              </p:par>
                              <p:par>
                                <p:cTn id="160" presetID="1" presetClass="entr" presetSubtype="0" fill="hold" grpId="0" nodeType="withEffect">
                                  <p:stCondLst>
                                    <p:cond delay="5100"/>
                                  </p:stCondLst>
                                  <p:childTnLst>
                                    <p:set>
                                      <p:cBhvr>
                                        <p:cTn id="161" dur="1" fill="hold">
                                          <p:stCondLst>
                                            <p:cond delay="0"/>
                                          </p:stCondLst>
                                        </p:cTn>
                                        <p:tgtEl>
                                          <p:spTgt spid="22"/>
                                        </p:tgtEl>
                                        <p:attrNameLst>
                                          <p:attrName>style.visibility</p:attrName>
                                        </p:attrNameLst>
                                      </p:cBhvr>
                                      <p:to>
                                        <p:strVal val="visible"/>
                                      </p:to>
                                    </p:set>
                                  </p:childTnLst>
                                </p:cTn>
                              </p:par>
                              <p:par>
                                <p:cTn id="162" presetID="42" presetClass="path" presetSubtype="0" repeatCount="indefinite" fill="hold" grpId="1" nodeType="withEffect">
                                  <p:stCondLst>
                                    <p:cond delay="5100"/>
                                  </p:stCondLst>
                                  <p:childTnLst>
                                    <p:animMotion origin="layout" path="M -4.58333E-6 -0.06991 L -4.58333E-6 0.06343 " pathEditMode="relative" rAng="0" ptsTypes="AA">
                                      <p:cBhvr>
                                        <p:cTn id="163" dur="1100" spd="-100000" fill="hold"/>
                                        <p:tgtEl>
                                          <p:spTgt spid="22"/>
                                        </p:tgtEl>
                                        <p:attrNameLst>
                                          <p:attrName>ppt_x</p:attrName>
                                          <p:attrName>ppt_y</p:attrName>
                                        </p:attrNameLst>
                                      </p:cBhvr>
                                      <p:rCtr x="0" y="6667"/>
                                    </p:animMotion>
                                  </p:childTnLst>
                                </p:cTn>
                              </p:par>
                              <p:par>
                                <p:cTn id="164" presetID="1" presetClass="entr" presetSubtype="0" fill="hold" grpId="0" nodeType="withEffect">
                                  <p:stCondLst>
                                    <p:cond delay="5150"/>
                                  </p:stCondLst>
                                  <p:childTnLst>
                                    <p:set>
                                      <p:cBhvr>
                                        <p:cTn id="165" dur="1" fill="hold">
                                          <p:stCondLst>
                                            <p:cond delay="0"/>
                                          </p:stCondLst>
                                        </p:cTn>
                                        <p:tgtEl>
                                          <p:spTgt spid="33"/>
                                        </p:tgtEl>
                                        <p:attrNameLst>
                                          <p:attrName>style.visibility</p:attrName>
                                        </p:attrNameLst>
                                      </p:cBhvr>
                                      <p:to>
                                        <p:strVal val="visible"/>
                                      </p:to>
                                    </p:set>
                                  </p:childTnLst>
                                </p:cTn>
                              </p:par>
                              <p:par>
                                <p:cTn id="166" presetID="42" presetClass="path" presetSubtype="0" repeatCount="indefinite" fill="hold" grpId="1" nodeType="withEffect">
                                  <p:stCondLst>
                                    <p:cond delay="5150"/>
                                  </p:stCondLst>
                                  <p:childTnLst>
                                    <p:animMotion origin="layout" path="M -8.33333E-7 -0.1125 L -8.33333E-7 0.0213 " pathEditMode="relative" rAng="0" ptsTypes="AA">
                                      <p:cBhvr>
                                        <p:cTn id="167" dur="1300" spd="-100000" fill="hold"/>
                                        <p:tgtEl>
                                          <p:spTgt spid="33"/>
                                        </p:tgtEl>
                                        <p:attrNameLst>
                                          <p:attrName>ppt_x</p:attrName>
                                          <p:attrName>ppt_y</p:attrName>
                                        </p:attrNameLst>
                                      </p:cBhvr>
                                      <p:rCtr x="0" y="6690"/>
                                    </p:animMotion>
                                  </p:childTnLst>
                                </p:cTn>
                              </p:par>
                              <p:par>
                                <p:cTn id="168" presetID="1" presetClass="entr" presetSubtype="0" fill="hold" grpId="0" nodeType="withEffect">
                                  <p:stCondLst>
                                    <p:cond delay="5200"/>
                                  </p:stCondLst>
                                  <p:childTnLst>
                                    <p:set>
                                      <p:cBhvr>
                                        <p:cTn id="169" dur="1" fill="hold">
                                          <p:stCondLst>
                                            <p:cond delay="0"/>
                                          </p:stCondLst>
                                        </p:cTn>
                                        <p:tgtEl>
                                          <p:spTgt spid="124"/>
                                        </p:tgtEl>
                                        <p:attrNameLst>
                                          <p:attrName>style.visibility</p:attrName>
                                        </p:attrNameLst>
                                      </p:cBhvr>
                                      <p:to>
                                        <p:strVal val="visible"/>
                                      </p:to>
                                    </p:set>
                                  </p:childTnLst>
                                </p:cTn>
                              </p:par>
                              <p:par>
                                <p:cTn id="170" presetID="42" presetClass="path" presetSubtype="0" repeatCount="indefinite" fill="hold" grpId="1" nodeType="withEffect">
                                  <p:stCondLst>
                                    <p:cond delay="5200"/>
                                  </p:stCondLst>
                                  <p:childTnLst>
                                    <p:animMotion origin="layout" path="M 1.66667E-6 -0.09792 L 1.66667E-6 0.03727 " pathEditMode="relative" rAng="0" ptsTypes="AA">
                                      <p:cBhvr>
                                        <p:cTn id="171" dur="1250" spd="-100000" fill="hold"/>
                                        <p:tgtEl>
                                          <p:spTgt spid="124"/>
                                        </p:tgtEl>
                                        <p:attrNameLst>
                                          <p:attrName>ppt_x</p:attrName>
                                          <p:attrName>ppt_y</p:attrName>
                                        </p:attrNameLst>
                                      </p:cBhvr>
                                      <p:rCtr x="0" y="6759"/>
                                    </p:animMotion>
                                  </p:childTnLst>
                                </p:cTn>
                              </p:par>
                              <p:par>
                                <p:cTn id="172" presetID="1" presetClass="entr" presetSubtype="0" fill="hold" grpId="0" nodeType="withEffect">
                                  <p:stCondLst>
                                    <p:cond delay="5250"/>
                                  </p:stCondLst>
                                  <p:childTnLst>
                                    <p:set>
                                      <p:cBhvr>
                                        <p:cTn id="173" dur="1" fill="hold">
                                          <p:stCondLst>
                                            <p:cond delay="0"/>
                                          </p:stCondLst>
                                        </p:cTn>
                                        <p:tgtEl>
                                          <p:spTgt spid="41"/>
                                        </p:tgtEl>
                                        <p:attrNameLst>
                                          <p:attrName>style.visibility</p:attrName>
                                        </p:attrNameLst>
                                      </p:cBhvr>
                                      <p:to>
                                        <p:strVal val="visible"/>
                                      </p:to>
                                    </p:set>
                                  </p:childTnLst>
                                </p:cTn>
                              </p:par>
                              <p:par>
                                <p:cTn id="174" presetID="42" presetClass="path" presetSubtype="0" repeatCount="indefinite" fill="hold" grpId="1" nodeType="withEffect">
                                  <p:stCondLst>
                                    <p:cond delay="5250"/>
                                  </p:stCondLst>
                                  <p:childTnLst>
                                    <p:animMotion origin="layout" path="M -2.91667E-6 -0.04039 L -2.91667E-6 0.09433 " pathEditMode="relative" rAng="0" ptsTypes="AA">
                                      <p:cBhvr>
                                        <p:cTn id="175" dur="1100" spd="-100000" fill="hold"/>
                                        <p:tgtEl>
                                          <p:spTgt spid="41"/>
                                        </p:tgtEl>
                                        <p:attrNameLst>
                                          <p:attrName>ppt_x</p:attrName>
                                          <p:attrName>ppt_y</p:attrName>
                                        </p:attrNameLst>
                                      </p:cBhvr>
                                      <p:rCtr x="0" y="6736"/>
                                    </p:animMotion>
                                  </p:childTnLst>
                                </p:cTn>
                              </p:par>
                              <p:par>
                                <p:cTn id="176" presetID="1" presetClass="entr" presetSubtype="0" fill="hold" grpId="0" nodeType="withEffect">
                                  <p:stCondLst>
                                    <p:cond delay="6450"/>
                                  </p:stCondLst>
                                  <p:childTnLst>
                                    <p:set>
                                      <p:cBhvr>
                                        <p:cTn id="177" dur="1" fill="hold">
                                          <p:stCondLst>
                                            <p:cond delay="0"/>
                                          </p:stCondLst>
                                        </p:cTn>
                                        <p:tgtEl>
                                          <p:spTgt spid="125"/>
                                        </p:tgtEl>
                                        <p:attrNameLst>
                                          <p:attrName>style.visibility</p:attrName>
                                        </p:attrNameLst>
                                      </p:cBhvr>
                                      <p:to>
                                        <p:strVal val="visible"/>
                                      </p:to>
                                    </p:set>
                                  </p:childTnLst>
                                </p:cTn>
                              </p:par>
                              <p:par>
                                <p:cTn id="178" presetID="42" presetClass="path" presetSubtype="0" repeatCount="indefinite" fill="hold" grpId="1" nodeType="withEffect">
                                  <p:stCondLst>
                                    <p:cond delay="6450"/>
                                  </p:stCondLst>
                                  <p:childTnLst>
                                    <p:animMotion origin="layout" path="M 1.66667E-6 -0.03391 L 1.66667E-6 0.10081 " pathEditMode="relative" rAng="0" ptsTypes="AA">
                                      <p:cBhvr>
                                        <p:cTn id="179" dur="1250" spd="-100000" fill="hold"/>
                                        <p:tgtEl>
                                          <p:spTgt spid="125"/>
                                        </p:tgtEl>
                                        <p:attrNameLst>
                                          <p:attrName>ppt_x</p:attrName>
                                          <p:attrName>ppt_y</p:attrName>
                                        </p:attrNameLst>
                                      </p:cBhvr>
                                      <p:rCtr x="0" y="6736"/>
                                    </p:animMotion>
                                  </p:childTnLst>
                                </p:cTn>
                              </p:par>
                              <p:par>
                                <p:cTn id="180" presetID="1" presetClass="entr" presetSubtype="0" fill="hold" grpId="0" nodeType="withEffect">
                                  <p:stCondLst>
                                    <p:cond delay="6500"/>
                                  </p:stCondLst>
                                  <p:childTnLst>
                                    <p:set>
                                      <p:cBhvr>
                                        <p:cTn id="181" dur="1" fill="hold">
                                          <p:stCondLst>
                                            <p:cond delay="0"/>
                                          </p:stCondLst>
                                        </p:cTn>
                                        <p:tgtEl>
                                          <p:spTgt spid="181"/>
                                        </p:tgtEl>
                                        <p:attrNameLst>
                                          <p:attrName>style.visibility</p:attrName>
                                        </p:attrNameLst>
                                      </p:cBhvr>
                                      <p:to>
                                        <p:strVal val="visible"/>
                                      </p:to>
                                    </p:set>
                                  </p:childTnLst>
                                </p:cTn>
                              </p:par>
                              <p:par>
                                <p:cTn id="182" presetID="42" presetClass="path" presetSubtype="0" repeatCount="indefinite" fill="hold" grpId="1" nodeType="withEffect">
                                  <p:stCondLst>
                                    <p:cond delay="6500"/>
                                  </p:stCondLst>
                                  <p:childTnLst>
                                    <p:animMotion origin="layout" path="M -1.77083E-6 -0.08496 L -1.77083E-6 0.0493 " pathEditMode="relative" rAng="0" ptsTypes="AA">
                                      <p:cBhvr>
                                        <p:cTn id="183" dur="1100" spd="-100000" fill="hold"/>
                                        <p:tgtEl>
                                          <p:spTgt spid="181"/>
                                        </p:tgtEl>
                                        <p:attrNameLst>
                                          <p:attrName>ppt_x</p:attrName>
                                          <p:attrName>ppt_y</p:attrName>
                                        </p:attrNameLst>
                                      </p:cBhvr>
                                      <p:rCtr x="0" y="6713"/>
                                    </p:animMotion>
                                  </p:childTnLst>
                                </p:cTn>
                              </p:par>
                              <p:par>
                                <p:cTn id="184" presetID="10" presetClass="entr" presetSubtype="0" fill="hold" grpId="0" nodeType="withEffect">
                                  <p:stCondLst>
                                    <p:cond delay="0"/>
                                  </p:stCondLst>
                                  <p:childTnLst>
                                    <p:set>
                                      <p:cBhvr>
                                        <p:cTn id="185" dur="1" fill="hold">
                                          <p:stCondLst>
                                            <p:cond delay="0"/>
                                          </p:stCondLst>
                                        </p:cTn>
                                        <p:tgtEl>
                                          <p:spTgt spid="122"/>
                                        </p:tgtEl>
                                        <p:attrNameLst>
                                          <p:attrName>style.visibility</p:attrName>
                                        </p:attrNameLst>
                                      </p:cBhvr>
                                      <p:to>
                                        <p:strVal val="visible"/>
                                      </p:to>
                                    </p:set>
                                    <p:animEffect transition="in" filter="fade">
                                      <p:cBhvr>
                                        <p:cTn id="186" dur="500"/>
                                        <p:tgtEl>
                                          <p:spTgt spid="122"/>
                                        </p:tgtEl>
                                      </p:cBhvr>
                                    </p:animEffect>
                                  </p:childTnLst>
                                </p:cTn>
                              </p:par>
                              <p:par>
                                <p:cTn id="187" presetID="42" presetClass="path" presetSubtype="0" decel="100000" fill="hold" grpId="1" nodeType="withEffect">
                                  <p:stCondLst>
                                    <p:cond delay="0"/>
                                  </p:stCondLst>
                                  <p:childTnLst>
                                    <p:animMotion origin="layout" path="M -4.79167E-6 1.11111E-6 L -4.79167E-6 0.03542 " pathEditMode="relative" rAng="0" ptsTypes="AA">
                                      <p:cBhvr>
                                        <p:cTn id="188" dur="700" spd="-100000" fill="hold"/>
                                        <p:tgtEl>
                                          <p:spTgt spid="12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38" grpId="0" animBg="1"/>
      <p:bldP spid="38" grpId="1" animBg="1"/>
      <p:bldP spid="23" grpId="0" animBg="1"/>
      <p:bldP spid="23" grpId="1" animBg="1"/>
      <p:bldP spid="24" grpId="0" animBg="1"/>
      <p:bldP spid="24" grpId="1" animBg="1"/>
      <p:bldP spid="28" grpId="0" animBg="1"/>
      <p:bldP spid="28" grpId="1" animBg="1"/>
      <p:bldP spid="36" grpId="0" animBg="1"/>
      <p:bldP spid="36" grpId="1" animBg="1"/>
      <p:bldP spid="39" grpId="0" animBg="1"/>
      <p:bldP spid="39" grpId="1" animBg="1"/>
      <p:bldP spid="40" grpId="0" animBg="1"/>
      <p:bldP spid="40"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69" grpId="0" animBg="1"/>
      <p:bldP spid="169" grpId="1" animBg="1"/>
      <p:bldP spid="170" grpId="0" animBg="1"/>
      <p:bldP spid="170" grpId="1" animBg="1"/>
      <p:bldP spid="21" grpId="0" animBg="1"/>
      <p:bldP spid="21" grpId="1" animBg="1"/>
      <p:bldP spid="29" grpId="0" animBg="1"/>
      <p:bldP spid="29" grpId="1" animBg="1"/>
      <p:bldP spid="31" grpId="0" animBg="1"/>
      <p:bldP spid="31" grpId="1" animBg="1"/>
      <p:bldP spid="37" grpId="0" animBg="1"/>
      <p:bldP spid="37" grpId="1" animBg="1"/>
      <p:bldP spid="127" grpId="0" animBg="1"/>
      <p:bldP spid="127" grpId="1" animBg="1"/>
      <p:bldP spid="128" grpId="0" animBg="1"/>
      <p:bldP spid="128" grpId="1" animBg="1"/>
      <p:bldP spid="16" grpId="0" animBg="1"/>
      <p:bldP spid="16" grpId="1" animBg="1"/>
      <p:bldP spid="22" grpId="0" animBg="1"/>
      <p:bldP spid="22" grpId="1" animBg="1"/>
      <p:bldP spid="25" grpId="0" animBg="1"/>
      <p:bldP spid="25" grpId="1" animBg="1"/>
      <p:bldP spid="27" grpId="0" animBg="1"/>
      <p:bldP spid="27" grpId="1" animBg="1"/>
      <p:bldP spid="30" grpId="0" animBg="1"/>
      <p:bldP spid="30" grpId="1" animBg="1"/>
      <p:bldP spid="35" grpId="0" animBg="1"/>
      <p:bldP spid="35" grpId="1" animBg="1"/>
      <p:bldP spid="34" grpId="0" animBg="1"/>
      <p:bldP spid="34" grpId="1" animBg="1"/>
      <p:bldP spid="32" grpId="0" animBg="1"/>
      <p:bldP spid="32" grpId="1" animBg="1"/>
      <p:bldP spid="41" grpId="0" animBg="1"/>
      <p:bldP spid="41" grpId="1" animBg="1"/>
      <p:bldP spid="124" grpId="0" animBg="1"/>
      <p:bldP spid="124" grpId="1" animBg="1"/>
      <p:bldP spid="125" grpId="0" animBg="1"/>
      <p:bldP spid="125" grpId="1" animBg="1"/>
      <p:bldP spid="171" grpId="0" animBg="1"/>
      <p:bldP spid="171" grpId="1" animBg="1"/>
      <p:bldP spid="173" grpId="0" animBg="1"/>
      <p:bldP spid="173" grpId="1" animBg="1"/>
      <p:bldP spid="174" grpId="0" animBg="1"/>
      <p:bldP spid="174" grpId="1" animBg="1"/>
      <p:bldP spid="178" grpId="0" animBg="1"/>
      <p:bldP spid="178" grpId="1" animBg="1"/>
      <p:bldP spid="179" grpId="0" animBg="1"/>
      <p:bldP spid="179" grpId="1" animBg="1"/>
      <p:bldP spid="33" grpId="0" animBg="1"/>
      <p:bldP spid="33" grpId="1" animBg="1"/>
      <p:bldP spid="181" grpId="0" animBg="1"/>
      <p:bldP spid="181" grpId="1" animBg="1"/>
      <p:bldP spid="122" grpId="0"/>
      <p:bldP spid="122"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Large light theme container">
            <a:extLst>
              <a:ext uri="{FF2B5EF4-FFF2-40B4-BE49-F238E27FC236}">
                <a16:creationId xmlns:a16="http://schemas.microsoft.com/office/drawing/2014/main" id="{99248CEA-F2D7-4F9A-87BD-621D7A991E13}"/>
              </a:ext>
              <a:ext uri="{C183D7F6-B498-43B3-948B-1728B52AA6E4}">
                <adec:decorative xmlns:adec="http://schemas.microsoft.com/office/drawing/2017/decorative" val="0"/>
              </a:ext>
            </a:extLst>
          </p:cNvPr>
          <p:cNvPicPr>
            <a:picLocks noChangeAspect="1"/>
          </p:cNvPicPr>
          <p:nvPr/>
        </p:nvPicPr>
        <p:blipFill rotWithShape="1">
          <a:blip r:embed="rId3"/>
          <a:srcRect r="6638" b="8533"/>
          <a:stretch/>
        </p:blipFill>
        <p:spPr>
          <a:xfrm>
            <a:off x="6096000" y="292100"/>
            <a:ext cx="5801868" cy="6272784"/>
          </a:xfrm>
          <a:prstGeom prst="roundRect">
            <a:avLst>
              <a:gd name="adj" fmla="val 1082"/>
            </a:avLst>
          </a:prstGeom>
          <a:effectLst>
            <a:outerShdw blurRad="127000" dist="127000" dir="2700000" algn="tl" rotWithShape="0">
              <a:srgbClr val="2F2F2F">
                <a:alpha val="50000"/>
              </a:srgbClr>
            </a:outerShdw>
          </a:effectLst>
        </p:spPr>
      </p:pic>
      <p:grpSp>
        <p:nvGrpSpPr>
          <p:cNvPr id="153" name="Group 152">
            <a:extLst>
              <a:ext uri="{FF2B5EF4-FFF2-40B4-BE49-F238E27FC236}">
                <a16:creationId xmlns:a16="http://schemas.microsoft.com/office/drawing/2014/main" id="{2746A23D-65CF-4FE1-A8CF-5A083616268D}"/>
              </a:ext>
              <a:ext uri="{C183D7F6-B498-43B3-948B-1728B52AA6E4}">
                <adec:decorative xmlns:adec="http://schemas.microsoft.com/office/drawing/2017/decorative" val="1"/>
              </a:ext>
            </a:extLst>
          </p:cNvPr>
          <p:cNvGrpSpPr/>
          <p:nvPr/>
        </p:nvGrpSpPr>
        <p:grpSpPr>
          <a:xfrm>
            <a:off x="7125999" y="5335016"/>
            <a:ext cx="3737452" cy="1229868"/>
            <a:chOff x="14251998" y="10702090"/>
            <a:chExt cx="7474904" cy="2459736"/>
          </a:xfrm>
        </p:grpSpPr>
        <p:sp>
          <p:nvSpPr>
            <p:cNvPr id="154" name="Freeform: Shape 153">
              <a:extLst>
                <a:ext uri="{FF2B5EF4-FFF2-40B4-BE49-F238E27FC236}">
                  <a16:creationId xmlns:a16="http://schemas.microsoft.com/office/drawing/2014/main" id="{3D97F59C-1254-4E46-8E54-01002E6593B0}"/>
                </a:ext>
              </a:extLst>
            </p:cNvPr>
            <p:cNvSpPr/>
            <p:nvPr/>
          </p:nvSpPr>
          <p:spPr>
            <a:xfrm>
              <a:off x="16947183" y="10702090"/>
              <a:ext cx="2353220" cy="2459736"/>
            </a:xfrm>
            <a:custGeom>
              <a:avLst/>
              <a:gdLst>
                <a:gd name="connsiteX0" fmla="*/ 2353221 w 2353220"/>
                <a:gd name="connsiteY0" fmla="*/ 2423958 h 2423957"/>
                <a:gd name="connsiteX1" fmla="*/ 0 w 2353220"/>
                <a:gd name="connsiteY1" fmla="*/ 0 h 2423957"/>
              </a:gdLst>
              <a:ahLst/>
              <a:cxnLst>
                <a:cxn ang="0">
                  <a:pos x="connsiteX0" y="connsiteY0"/>
                </a:cxn>
                <a:cxn ang="0">
                  <a:pos x="connsiteX1" y="connsiteY1"/>
                </a:cxn>
              </a:cxnLst>
              <a:rect l="l" t="t" r="r" b="b"/>
              <a:pathLst>
                <a:path w="2353220" h="2423957">
                  <a:moveTo>
                    <a:pt x="2353221" y="2423958"/>
                  </a:moveTo>
                  <a:cubicBezTo>
                    <a:pt x="1052661" y="2423958"/>
                    <a:pt x="0" y="1227532"/>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A9EB1A64-3EFB-481C-AA59-FF06C1C43A24}"/>
                </a:ext>
              </a:extLst>
            </p:cNvPr>
            <p:cNvSpPr/>
            <p:nvPr/>
          </p:nvSpPr>
          <p:spPr>
            <a:xfrm>
              <a:off x="16256496" y="10702090"/>
              <a:ext cx="1659415" cy="2459736"/>
            </a:xfrm>
            <a:custGeom>
              <a:avLst/>
              <a:gdLst>
                <a:gd name="connsiteX0" fmla="*/ 1659415 w 1659415"/>
                <a:gd name="connsiteY0" fmla="*/ 2423958 h 2423957"/>
                <a:gd name="connsiteX1" fmla="*/ 0 w 1659415"/>
                <a:gd name="connsiteY1" fmla="*/ 0 h 2423957"/>
              </a:gdLst>
              <a:ahLst/>
              <a:cxnLst>
                <a:cxn ang="0">
                  <a:pos x="connsiteX0" y="connsiteY0"/>
                </a:cxn>
                <a:cxn ang="0">
                  <a:pos x="connsiteX1" y="connsiteY1"/>
                </a:cxn>
              </a:cxnLst>
              <a:rect l="l" t="t" r="r" b="b"/>
              <a:pathLst>
                <a:path w="1659415" h="2423957">
                  <a:moveTo>
                    <a:pt x="1659415" y="2423958"/>
                  </a:moveTo>
                  <a:cubicBezTo>
                    <a:pt x="1378255" y="2423958"/>
                    <a:pt x="0" y="1681723"/>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E2288642-89EE-4C8B-A643-42F89049C228}"/>
                </a:ext>
              </a:extLst>
            </p:cNvPr>
            <p:cNvSpPr/>
            <p:nvPr/>
          </p:nvSpPr>
          <p:spPr>
            <a:xfrm>
              <a:off x="16174903" y="10702090"/>
              <a:ext cx="664701" cy="2459736"/>
            </a:xfrm>
            <a:custGeom>
              <a:avLst/>
              <a:gdLst>
                <a:gd name="connsiteX0" fmla="*/ 664702 w 664701"/>
                <a:gd name="connsiteY0" fmla="*/ 2423958 h 2423957"/>
                <a:gd name="connsiteX1" fmla="*/ 0 w 664701"/>
                <a:gd name="connsiteY1" fmla="*/ 0 h 2423957"/>
              </a:gdLst>
              <a:ahLst/>
              <a:cxnLst>
                <a:cxn ang="0">
                  <a:pos x="connsiteX0" y="connsiteY0"/>
                </a:cxn>
                <a:cxn ang="0">
                  <a:pos x="connsiteX1" y="connsiteY1"/>
                </a:cxn>
              </a:cxnLst>
              <a:rect l="l" t="t" r="r" b="b"/>
              <a:pathLst>
                <a:path w="664701" h="2423957">
                  <a:moveTo>
                    <a:pt x="664702" y="2423958"/>
                  </a:moveTo>
                  <a:cubicBezTo>
                    <a:pt x="555044" y="2423958"/>
                    <a:pt x="0" y="1782880"/>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E57578B1-9CB7-4ADA-AB0C-57F9FE6F8060}"/>
                </a:ext>
              </a:extLst>
            </p:cNvPr>
            <p:cNvSpPr/>
            <p:nvPr/>
          </p:nvSpPr>
          <p:spPr>
            <a:xfrm>
              <a:off x="15068972" y="10702090"/>
              <a:ext cx="1660194" cy="2459736"/>
            </a:xfrm>
            <a:custGeom>
              <a:avLst/>
              <a:gdLst>
                <a:gd name="connsiteX0" fmla="*/ 1660195 w 1660194"/>
                <a:gd name="connsiteY0" fmla="*/ 2423958 h 2423957"/>
                <a:gd name="connsiteX1" fmla="*/ 0 w 1660194"/>
                <a:gd name="connsiteY1" fmla="*/ 0 h 2423957"/>
              </a:gdLst>
              <a:ahLst/>
              <a:cxnLst>
                <a:cxn ang="0">
                  <a:pos x="connsiteX0" y="connsiteY0"/>
                </a:cxn>
                <a:cxn ang="0">
                  <a:pos x="connsiteX1" y="connsiteY1"/>
                </a:cxn>
              </a:cxnLst>
              <a:rect l="l" t="t" r="r" b="b"/>
              <a:pathLst>
                <a:path w="1660194" h="2423957">
                  <a:moveTo>
                    <a:pt x="1660195" y="2423958"/>
                  </a:moveTo>
                  <a:cubicBezTo>
                    <a:pt x="1378256" y="2423958"/>
                    <a:pt x="0" y="1681723"/>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EC0087A6-A846-4574-AB30-9ABCC586E56B}"/>
                </a:ext>
              </a:extLst>
            </p:cNvPr>
            <p:cNvSpPr/>
            <p:nvPr/>
          </p:nvSpPr>
          <p:spPr>
            <a:xfrm>
              <a:off x="15227742" y="10702090"/>
              <a:ext cx="665221" cy="2459736"/>
            </a:xfrm>
            <a:custGeom>
              <a:avLst/>
              <a:gdLst>
                <a:gd name="connsiteX0" fmla="*/ 665221 w 665221"/>
                <a:gd name="connsiteY0" fmla="*/ 2423958 h 2423957"/>
                <a:gd name="connsiteX1" fmla="*/ 0 w 665221"/>
                <a:gd name="connsiteY1" fmla="*/ 0 h 2423957"/>
              </a:gdLst>
              <a:ahLst/>
              <a:cxnLst>
                <a:cxn ang="0">
                  <a:pos x="connsiteX0" y="connsiteY0"/>
                </a:cxn>
                <a:cxn ang="0">
                  <a:pos x="connsiteX1" y="connsiteY1"/>
                </a:cxn>
              </a:cxnLst>
              <a:rect l="l" t="t" r="r" b="b"/>
              <a:pathLst>
                <a:path w="665221" h="2423957">
                  <a:moveTo>
                    <a:pt x="665221" y="2423958"/>
                  </a:moveTo>
                  <a:cubicBezTo>
                    <a:pt x="555564" y="2423958"/>
                    <a:pt x="0" y="1782880"/>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3216E983-BE2F-4CC0-A768-2A855892AB60}"/>
                </a:ext>
              </a:extLst>
            </p:cNvPr>
            <p:cNvSpPr/>
            <p:nvPr/>
          </p:nvSpPr>
          <p:spPr>
            <a:xfrm>
              <a:off x="15588936" y="10702090"/>
              <a:ext cx="1889904" cy="2459736"/>
            </a:xfrm>
            <a:custGeom>
              <a:avLst/>
              <a:gdLst>
                <a:gd name="connsiteX0" fmla="*/ 1889904 w 1889904"/>
                <a:gd name="connsiteY0" fmla="*/ 2423958 h 2423957"/>
                <a:gd name="connsiteX1" fmla="*/ 0 w 1889904"/>
                <a:gd name="connsiteY1" fmla="*/ 0 h 2423957"/>
              </a:gdLst>
              <a:ahLst/>
              <a:cxnLst>
                <a:cxn ang="0">
                  <a:pos x="connsiteX0" y="connsiteY0"/>
                </a:cxn>
                <a:cxn ang="0">
                  <a:pos x="connsiteX1" y="connsiteY1"/>
                </a:cxn>
              </a:cxnLst>
              <a:rect l="l" t="t" r="r" b="b"/>
              <a:pathLst>
                <a:path w="1889904" h="2423957">
                  <a:moveTo>
                    <a:pt x="1889904" y="2423958"/>
                  </a:moveTo>
                  <a:cubicBezTo>
                    <a:pt x="1781286" y="2423958"/>
                    <a:pt x="0" y="1782880"/>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ED01BE44-817F-40D6-AD58-146C7F134579}"/>
                </a:ext>
              </a:extLst>
            </p:cNvPr>
            <p:cNvSpPr/>
            <p:nvPr/>
          </p:nvSpPr>
          <p:spPr>
            <a:xfrm>
              <a:off x="15870096" y="10702090"/>
              <a:ext cx="997052" cy="2459736"/>
            </a:xfrm>
            <a:custGeom>
              <a:avLst/>
              <a:gdLst>
                <a:gd name="connsiteX0" fmla="*/ 0 w 997052"/>
                <a:gd name="connsiteY0" fmla="*/ 0 h 2415612"/>
                <a:gd name="connsiteX1" fmla="*/ 997052 w 997052"/>
                <a:gd name="connsiteY1" fmla="*/ 2415612 h 2415612"/>
              </a:gdLst>
              <a:ahLst/>
              <a:cxnLst>
                <a:cxn ang="0">
                  <a:pos x="connsiteX0" y="connsiteY0"/>
                </a:cxn>
                <a:cxn ang="0">
                  <a:pos x="connsiteX1" y="connsiteY1"/>
                </a:cxn>
              </a:cxnLst>
              <a:rect l="l" t="t" r="r" b="b"/>
              <a:pathLst>
                <a:path w="997052" h="2415612">
                  <a:moveTo>
                    <a:pt x="0" y="0"/>
                  </a:moveTo>
                  <a:cubicBezTo>
                    <a:pt x="0" y="1580567"/>
                    <a:pt x="701601" y="2415612"/>
                    <a:pt x="997052"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B12D1D80-839A-4B56-9578-F1DC70E976EB}"/>
                </a:ext>
              </a:extLst>
            </p:cNvPr>
            <p:cNvSpPr/>
            <p:nvPr/>
          </p:nvSpPr>
          <p:spPr>
            <a:xfrm>
              <a:off x="15897381" y="10702090"/>
              <a:ext cx="1328623" cy="2459736"/>
            </a:xfrm>
            <a:custGeom>
              <a:avLst/>
              <a:gdLst>
                <a:gd name="connsiteX0" fmla="*/ 0 w 1328623"/>
                <a:gd name="connsiteY0" fmla="*/ 0 h 2415612"/>
                <a:gd name="connsiteX1" fmla="*/ 1328624 w 1328623"/>
                <a:gd name="connsiteY1" fmla="*/ 2415612 h 2415612"/>
              </a:gdLst>
              <a:ahLst/>
              <a:cxnLst>
                <a:cxn ang="0">
                  <a:pos x="connsiteX0" y="connsiteY0"/>
                </a:cxn>
                <a:cxn ang="0">
                  <a:pos x="connsiteX1" y="connsiteY1"/>
                </a:cxn>
              </a:cxnLst>
              <a:rect l="l" t="t" r="r" b="b"/>
              <a:pathLst>
                <a:path w="1328623" h="2415612">
                  <a:moveTo>
                    <a:pt x="0" y="0"/>
                  </a:moveTo>
                  <a:cubicBezTo>
                    <a:pt x="0" y="1454122"/>
                    <a:pt x="900647" y="2415612"/>
                    <a:pt x="1328624"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7D2A57C4-B508-490B-804D-2EBDD2619389}"/>
                </a:ext>
              </a:extLst>
            </p:cNvPr>
            <p:cNvSpPr/>
            <p:nvPr/>
          </p:nvSpPr>
          <p:spPr>
            <a:xfrm>
              <a:off x="16809981" y="10702090"/>
              <a:ext cx="333649" cy="2459736"/>
            </a:xfrm>
            <a:custGeom>
              <a:avLst/>
              <a:gdLst>
                <a:gd name="connsiteX0" fmla="*/ 0 w 333649"/>
                <a:gd name="connsiteY0" fmla="*/ 0 h 2415612"/>
                <a:gd name="connsiteX1" fmla="*/ 333650 w 333649"/>
                <a:gd name="connsiteY1" fmla="*/ 2415612 h 2415612"/>
              </a:gdLst>
              <a:ahLst/>
              <a:cxnLst>
                <a:cxn ang="0">
                  <a:pos x="connsiteX0" y="connsiteY0"/>
                </a:cxn>
                <a:cxn ang="0">
                  <a:pos x="connsiteX1" y="connsiteY1"/>
                </a:cxn>
              </a:cxnLst>
              <a:rect l="l" t="t" r="r" b="b"/>
              <a:pathLst>
                <a:path w="333649" h="2415612">
                  <a:moveTo>
                    <a:pt x="0" y="0"/>
                  </a:moveTo>
                  <a:cubicBezTo>
                    <a:pt x="0" y="1279121"/>
                    <a:pt x="210220" y="2415612"/>
                    <a:pt x="333650"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9F86DD95-CBE8-42FA-BF6D-6B8F32203B93}"/>
                </a:ext>
              </a:extLst>
            </p:cNvPr>
            <p:cNvSpPr/>
            <p:nvPr/>
          </p:nvSpPr>
          <p:spPr>
            <a:xfrm>
              <a:off x="17622279" y="10702090"/>
              <a:ext cx="157210" cy="2459736"/>
            </a:xfrm>
            <a:custGeom>
              <a:avLst/>
              <a:gdLst>
                <a:gd name="connsiteX0" fmla="*/ 0 w 157210"/>
                <a:gd name="connsiteY0" fmla="*/ 0 h 2415612"/>
                <a:gd name="connsiteX1" fmla="*/ 157211 w 157210"/>
                <a:gd name="connsiteY1" fmla="*/ 2415612 h 2415612"/>
              </a:gdLst>
              <a:ahLst/>
              <a:cxnLst>
                <a:cxn ang="0">
                  <a:pos x="connsiteX0" y="connsiteY0"/>
                </a:cxn>
                <a:cxn ang="0">
                  <a:pos x="connsiteX1" y="connsiteY1"/>
                </a:cxn>
              </a:cxnLst>
              <a:rect l="l" t="t" r="r" b="b"/>
              <a:pathLst>
                <a:path w="157210" h="2415612">
                  <a:moveTo>
                    <a:pt x="0" y="0"/>
                  </a:moveTo>
                  <a:cubicBezTo>
                    <a:pt x="0" y="1279121"/>
                    <a:pt x="33521" y="2415612"/>
                    <a:pt x="157211"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85AA6003-3848-4D2E-AE37-902EB58335CC}"/>
                </a:ext>
              </a:extLst>
            </p:cNvPr>
            <p:cNvSpPr/>
            <p:nvPr/>
          </p:nvSpPr>
          <p:spPr>
            <a:xfrm>
              <a:off x="14837184" y="10702090"/>
              <a:ext cx="3046245" cy="2459736"/>
            </a:xfrm>
            <a:custGeom>
              <a:avLst/>
              <a:gdLst>
                <a:gd name="connsiteX0" fmla="*/ 0 w 3046245"/>
                <a:gd name="connsiteY0" fmla="*/ 2423958 h 2423957"/>
                <a:gd name="connsiteX1" fmla="*/ 3046246 w 3046245"/>
                <a:gd name="connsiteY1" fmla="*/ 0 h 2423957"/>
              </a:gdLst>
              <a:ahLst/>
              <a:cxnLst>
                <a:cxn ang="0">
                  <a:pos x="connsiteX0" y="connsiteY0"/>
                </a:cxn>
                <a:cxn ang="0">
                  <a:pos x="connsiteX1" y="connsiteY1"/>
                </a:cxn>
              </a:cxnLst>
              <a:rect l="l" t="t" r="r" b="b"/>
              <a:pathLst>
                <a:path w="3046245" h="2423957">
                  <a:moveTo>
                    <a:pt x="0" y="2423958"/>
                  </a:moveTo>
                  <a:cubicBezTo>
                    <a:pt x="1746986" y="2423958"/>
                    <a:pt x="3046246" y="1223738"/>
                    <a:pt x="3046246"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E67843BF-623A-4DE4-AAE0-1A6DB1A444D5}"/>
                </a:ext>
              </a:extLst>
            </p:cNvPr>
            <p:cNvSpPr/>
            <p:nvPr/>
          </p:nvSpPr>
          <p:spPr>
            <a:xfrm>
              <a:off x="14251998" y="10702090"/>
              <a:ext cx="3046246" cy="2459736"/>
            </a:xfrm>
            <a:custGeom>
              <a:avLst/>
              <a:gdLst>
                <a:gd name="connsiteX0" fmla="*/ 0 w 3046246"/>
                <a:gd name="connsiteY0" fmla="*/ 2423958 h 2423957"/>
                <a:gd name="connsiteX1" fmla="*/ 3046246 w 3046246"/>
                <a:gd name="connsiteY1" fmla="*/ 0 h 2423957"/>
              </a:gdLst>
              <a:ahLst/>
              <a:cxnLst>
                <a:cxn ang="0">
                  <a:pos x="connsiteX0" y="connsiteY0"/>
                </a:cxn>
                <a:cxn ang="0">
                  <a:pos x="connsiteX1" y="connsiteY1"/>
                </a:cxn>
              </a:cxnLst>
              <a:rect l="l" t="t" r="r" b="b"/>
              <a:pathLst>
                <a:path w="3046246" h="2423957">
                  <a:moveTo>
                    <a:pt x="0" y="2423958"/>
                  </a:moveTo>
                  <a:cubicBezTo>
                    <a:pt x="1746986" y="2423958"/>
                    <a:pt x="3046246" y="1223738"/>
                    <a:pt x="3046246"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A83FB608-B186-4B95-BF23-14E54A76922F}"/>
                </a:ext>
              </a:extLst>
            </p:cNvPr>
            <p:cNvSpPr/>
            <p:nvPr/>
          </p:nvSpPr>
          <p:spPr>
            <a:xfrm>
              <a:off x="16678496" y="10702090"/>
              <a:ext cx="2353220" cy="2459736"/>
            </a:xfrm>
            <a:custGeom>
              <a:avLst/>
              <a:gdLst>
                <a:gd name="connsiteX0" fmla="*/ 0 w 2353220"/>
                <a:gd name="connsiteY0" fmla="*/ 2423958 h 2423957"/>
                <a:gd name="connsiteX1" fmla="*/ 2353221 w 2353220"/>
                <a:gd name="connsiteY1" fmla="*/ 0 h 2423957"/>
              </a:gdLst>
              <a:ahLst/>
              <a:cxnLst>
                <a:cxn ang="0">
                  <a:pos x="connsiteX0" y="connsiteY0"/>
                </a:cxn>
                <a:cxn ang="0">
                  <a:pos x="connsiteX1" y="connsiteY1"/>
                </a:cxn>
              </a:cxnLst>
              <a:rect l="l" t="t" r="r" b="b"/>
              <a:pathLst>
                <a:path w="2353220" h="2423957">
                  <a:moveTo>
                    <a:pt x="0" y="2423958"/>
                  </a:moveTo>
                  <a:cubicBezTo>
                    <a:pt x="1300560" y="2423958"/>
                    <a:pt x="2353221" y="1227532"/>
                    <a:pt x="2353221"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3605BAF7-D0C8-4E9F-95E0-2149464520B8}"/>
                </a:ext>
              </a:extLst>
            </p:cNvPr>
            <p:cNvSpPr/>
            <p:nvPr/>
          </p:nvSpPr>
          <p:spPr>
            <a:xfrm>
              <a:off x="18062209"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DEF505A2-CA9B-45F6-9D23-B77206487519}"/>
                </a:ext>
              </a:extLst>
            </p:cNvPr>
            <p:cNvSpPr/>
            <p:nvPr/>
          </p:nvSpPr>
          <p:spPr>
            <a:xfrm>
              <a:off x="1913929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C658A0AF-7324-4B8B-B2E7-92DC12AED5D9}"/>
                </a:ext>
              </a:extLst>
            </p:cNvPr>
            <p:cNvSpPr/>
            <p:nvPr/>
          </p:nvSpPr>
          <p:spPr>
            <a:xfrm>
              <a:off x="19249733"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9467BDE1-8A31-42DA-B5C3-B8A86D57EE21}"/>
                </a:ext>
              </a:extLst>
            </p:cNvPr>
            <p:cNvSpPr/>
            <p:nvPr/>
          </p:nvSpPr>
          <p:spPr>
            <a:xfrm>
              <a:off x="2008593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D0949FF6-5C6C-46C2-B916-0CCC7BB525A4}"/>
                </a:ext>
              </a:extLst>
            </p:cNvPr>
            <p:cNvSpPr/>
            <p:nvPr/>
          </p:nvSpPr>
          <p:spPr>
            <a:xfrm>
              <a:off x="18500059" y="10702090"/>
              <a:ext cx="1889904" cy="2459736"/>
            </a:xfrm>
            <a:custGeom>
              <a:avLst/>
              <a:gdLst>
                <a:gd name="connsiteX0" fmla="*/ 0 w 1889904"/>
                <a:gd name="connsiteY0" fmla="*/ 2423958 h 2423957"/>
                <a:gd name="connsiteX1" fmla="*/ 1889905 w 1889904"/>
                <a:gd name="connsiteY1" fmla="*/ 0 h 2423957"/>
              </a:gdLst>
              <a:ahLst/>
              <a:cxnLst>
                <a:cxn ang="0">
                  <a:pos x="connsiteX0" y="connsiteY0"/>
                </a:cxn>
                <a:cxn ang="0">
                  <a:pos x="connsiteX1" y="connsiteY1"/>
                </a:cxn>
              </a:cxnLst>
              <a:rect l="l" t="t" r="r" b="b"/>
              <a:pathLst>
                <a:path w="1889904" h="2423957">
                  <a:moveTo>
                    <a:pt x="0" y="2423958"/>
                  </a:moveTo>
                  <a:cubicBezTo>
                    <a:pt x="109658" y="2423958"/>
                    <a:pt x="1889905" y="1782880"/>
                    <a:pt x="1889905"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65CA0B53-A82D-4CE0-85F2-7A34E3548D50}"/>
                </a:ext>
              </a:extLst>
            </p:cNvPr>
            <p:cNvSpPr/>
            <p:nvPr/>
          </p:nvSpPr>
          <p:spPr>
            <a:xfrm>
              <a:off x="19111751" y="10702090"/>
              <a:ext cx="997052" cy="2459736"/>
            </a:xfrm>
            <a:custGeom>
              <a:avLst/>
              <a:gdLst>
                <a:gd name="connsiteX0" fmla="*/ 997052 w 997052"/>
                <a:gd name="connsiteY0" fmla="*/ 0 h 2415612"/>
                <a:gd name="connsiteX1" fmla="*/ 0 w 997052"/>
                <a:gd name="connsiteY1" fmla="*/ 2415612 h 2415612"/>
              </a:gdLst>
              <a:ahLst/>
              <a:cxnLst>
                <a:cxn ang="0">
                  <a:pos x="connsiteX0" y="connsiteY0"/>
                </a:cxn>
                <a:cxn ang="0">
                  <a:pos x="connsiteX1" y="connsiteY1"/>
                </a:cxn>
              </a:cxnLst>
              <a:rect l="l" t="t" r="r" b="b"/>
              <a:pathLst>
                <a:path w="997052" h="2415612">
                  <a:moveTo>
                    <a:pt x="997052" y="0"/>
                  </a:moveTo>
                  <a:cubicBezTo>
                    <a:pt x="997052" y="1580567"/>
                    <a:pt x="295452" y="2415612"/>
                    <a:pt x="0"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E70AF381-655A-4478-95CB-DE42A0CB13AA}"/>
                </a:ext>
              </a:extLst>
            </p:cNvPr>
            <p:cNvSpPr/>
            <p:nvPr/>
          </p:nvSpPr>
          <p:spPr>
            <a:xfrm>
              <a:off x="18752896" y="10702090"/>
              <a:ext cx="1328623" cy="2459736"/>
            </a:xfrm>
            <a:custGeom>
              <a:avLst/>
              <a:gdLst>
                <a:gd name="connsiteX0" fmla="*/ 1328623 w 1328623"/>
                <a:gd name="connsiteY0" fmla="*/ 0 h 2415612"/>
                <a:gd name="connsiteX1" fmla="*/ 0 w 1328623"/>
                <a:gd name="connsiteY1" fmla="*/ 2415612 h 2415612"/>
              </a:gdLst>
              <a:ahLst/>
              <a:cxnLst>
                <a:cxn ang="0">
                  <a:pos x="connsiteX0" y="connsiteY0"/>
                </a:cxn>
                <a:cxn ang="0">
                  <a:pos x="connsiteX1" y="connsiteY1"/>
                </a:cxn>
              </a:cxnLst>
              <a:rect l="l" t="t" r="r" b="b"/>
              <a:pathLst>
                <a:path w="1328623" h="2415612">
                  <a:moveTo>
                    <a:pt x="1328623" y="0"/>
                  </a:moveTo>
                  <a:cubicBezTo>
                    <a:pt x="1328623" y="1454122"/>
                    <a:pt x="427976" y="2415612"/>
                    <a:pt x="0"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7A1D341-CFDE-4936-8157-7E0143FDE417}"/>
                </a:ext>
              </a:extLst>
            </p:cNvPr>
            <p:cNvSpPr/>
            <p:nvPr/>
          </p:nvSpPr>
          <p:spPr>
            <a:xfrm>
              <a:off x="18835269" y="10702090"/>
              <a:ext cx="333909" cy="2459736"/>
            </a:xfrm>
            <a:custGeom>
              <a:avLst/>
              <a:gdLst>
                <a:gd name="connsiteX0" fmla="*/ 333910 w 333909"/>
                <a:gd name="connsiteY0" fmla="*/ 0 h 2415612"/>
                <a:gd name="connsiteX1" fmla="*/ 0 w 333909"/>
                <a:gd name="connsiteY1" fmla="*/ 2415612 h 2415612"/>
              </a:gdLst>
              <a:ahLst/>
              <a:cxnLst>
                <a:cxn ang="0">
                  <a:pos x="connsiteX0" y="connsiteY0"/>
                </a:cxn>
                <a:cxn ang="0">
                  <a:pos x="connsiteX1" y="connsiteY1"/>
                </a:cxn>
              </a:cxnLst>
              <a:rect l="l" t="t" r="r" b="b"/>
              <a:pathLst>
                <a:path w="333909" h="2415612">
                  <a:moveTo>
                    <a:pt x="333910" y="0"/>
                  </a:moveTo>
                  <a:cubicBezTo>
                    <a:pt x="333910" y="1279121"/>
                    <a:pt x="123689" y="2415612"/>
                    <a:pt x="0"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7D6AB824-6419-4E2F-A7B4-684FBE82C2D0}"/>
                </a:ext>
              </a:extLst>
            </p:cNvPr>
            <p:cNvSpPr/>
            <p:nvPr/>
          </p:nvSpPr>
          <p:spPr>
            <a:xfrm>
              <a:off x="18200450" y="10702090"/>
              <a:ext cx="157210" cy="2459736"/>
            </a:xfrm>
            <a:custGeom>
              <a:avLst/>
              <a:gdLst>
                <a:gd name="connsiteX0" fmla="*/ 157211 w 157210"/>
                <a:gd name="connsiteY0" fmla="*/ 0 h 2415612"/>
                <a:gd name="connsiteX1" fmla="*/ 0 w 157210"/>
                <a:gd name="connsiteY1" fmla="*/ 2415612 h 2415612"/>
              </a:gdLst>
              <a:ahLst/>
              <a:cxnLst>
                <a:cxn ang="0">
                  <a:pos x="connsiteX0" y="connsiteY0"/>
                </a:cxn>
                <a:cxn ang="0">
                  <a:pos x="connsiteX1" y="connsiteY1"/>
                </a:cxn>
              </a:cxnLst>
              <a:rect l="l" t="t" r="r" b="b"/>
              <a:pathLst>
                <a:path w="157210" h="2415612">
                  <a:moveTo>
                    <a:pt x="157211" y="0"/>
                  </a:moveTo>
                  <a:cubicBezTo>
                    <a:pt x="157211" y="1279121"/>
                    <a:pt x="123690" y="2415612"/>
                    <a:pt x="0"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75546E24-1008-4E20-8C96-6B58E67F699C}"/>
                </a:ext>
              </a:extLst>
            </p:cNvPr>
            <p:cNvSpPr/>
            <p:nvPr/>
          </p:nvSpPr>
          <p:spPr>
            <a:xfrm>
              <a:off x="18095729" y="10702090"/>
              <a:ext cx="3045986" cy="2459736"/>
            </a:xfrm>
            <a:custGeom>
              <a:avLst/>
              <a:gdLst>
                <a:gd name="connsiteX0" fmla="*/ 3045987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7" y="2423958"/>
                  </a:moveTo>
                  <a:cubicBezTo>
                    <a:pt x="1299260" y="2423958"/>
                    <a:pt x="0" y="1223738"/>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D2B8424D-6DF8-41CC-A60A-ED97CA54C576}"/>
                </a:ext>
              </a:extLst>
            </p:cNvPr>
            <p:cNvSpPr/>
            <p:nvPr/>
          </p:nvSpPr>
          <p:spPr>
            <a:xfrm>
              <a:off x="18680916" y="10702090"/>
              <a:ext cx="3045986" cy="2459736"/>
            </a:xfrm>
            <a:custGeom>
              <a:avLst/>
              <a:gdLst>
                <a:gd name="connsiteX0" fmla="*/ 3045986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6" y="2423958"/>
                  </a:moveTo>
                  <a:cubicBezTo>
                    <a:pt x="1299000" y="2423958"/>
                    <a:pt x="0" y="1223738"/>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86" name="Oval 185">
            <a:extLst>
              <a:ext uri="{FF2B5EF4-FFF2-40B4-BE49-F238E27FC236}">
                <a16:creationId xmlns:a16="http://schemas.microsoft.com/office/drawing/2014/main" id="{8BDA3A50-BCB0-4B48-9DC7-A754861CE4CD}"/>
              </a:ext>
              <a:ext uri="{C183D7F6-B498-43B3-948B-1728B52AA6E4}">
                <adec:decorative xmlns:adec="http://schemas.microsoft.com/office/drawing/2017/decorative" val="1"/>
              </a:ext>
            </a:extLst>
          </p:cNvPr>
          <p:cNvSpPr>
            <a:spLocks noChangeAspect="1"/>
          </p:cNvSpPr>
          <p:nvPr/>
        </p:nvSpPr>
        <p:spPr bwMode="auto">
          <a:xfrm>
            <a:off x="8543048" y="609024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7" name="Oval 186">
            <a:extLst>
              <a:ext uri="{FF2B5EF4-FFF2-40B4-BE49-F238E27FC236}">
                <a16:creationId xmlns:a16="http://schemas.microsoft.com/office/drawing/2014/main" id="{9C0A78DD-3675-4D1F-A669-069602449F3A}"/>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5EF62E05-CB1B-4B9F-81D3-0C027D7040D2}"/>
              </a:ext>
              <a:ext uri="{C183D7F6-B498-43B3-948B-1728B52AA6E4}">
                <adec:decorative xmlns:adec="http://schemas.microsoft.com/office/drawing/2017/decorative" val="1"/>
              </a:ext>
            </a:extLst>
          </p:cNvPr>
          <p:cNvSpPr>
            <a:spLocks noChangeAspect="1"/>
          </p:cNvSpPr>
          <p:nvPr/>
        </p:nvSpPr>
        <p:spPr bwMode="auto">
          <a:xfrm>
            <a:off x="9875827" y="5450457"/>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F95818BD-7E29-4894-A1D2-1E15AC7DCCDC}"/>
              </a:ext>
              <a:ext uri="{C183D7F6-B498-43B3-948B-1728B52AA6E4}">
                <adec:decorative xmlns:adec="http://schemas.microsoft.com/office/drawing/2017/decorative" val="1"/>
              </a:ext>
            </a:extLst>
          </p:cNvPr>
          <p:cNvSpPr>
            <a:spLocks noChangeAspect="1"/>
          </p:cNvSpPr>
          <p:nvPr/>
        </p:nvSpPr>
        <p:spPr bwMode="auto">
          <a:xfrm>
            <a:off x="9056839" y="556445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0" name="Oval 189">
            <a:extLst>
              <a:ext uri="{FF2B5EF4-FFF2-40B4-BE49-F238E27FC236}">
                <a16:creationId xmlns:a16="http://schemas.microsoft.com/office/drawing/2014/main" id="{34F8F8E7-C53D-4406-B4D2-89B6D51EF45D}"/>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1" name="Oval 190">
            <a:extLst>
              <a:ext uri="{FF2B5EF4-FFF2-40B4-BE49-F238E27FC236}">
                <a16:creationId xmlns:a16="http://schemas.microsoft.com/office/drawing/2014/main" id="{42279530-114C-41FC-81FB-5EB3EE1AF3EC}"/>
              </a:ext>
              <a:ext uri="{C183D7F6-B498-43B3-948B-1728B52AA6E4}">
                <adec:decorative xmlns:adec="http://schemas.microsoft.com/office/drawing/2017/decorative" val="1"/>
              </a:ext>
            </a:extLst>
          </p:cNvPr>
          <p:cNvSpPr>
            <a:spLocks noChangeAspect="1"/>
          </p:cNvSpPr>
          <p:nvPr/>
        </p:nvSpPr>
        <p:spPr bwMode="auto">
          <a:xfrm>
            <a:off x="8792917" y="5966230"/>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7E033307-8505-421C-9328-2B6EFF7ADBA9}"/>
              </a:ext>
              <a:ext uri="{C183D7F6-B498-43B3-948B-1728B52AA6E4}">
                <adec:decorative xmlns:adec="http://schemas.microsoft.com/office/drawing/2017/decorative" val="1"/>
              </a:ext>
            </a:extLst>
          </p:cNvPr>
          <p:cNvSpPr>
            <a:spLocks noChangeAspect="1"/>
          </p:cNvSpPr>
          <p:nvPr/>
        </p:nvSpPr>
        <p:spPr bwMode="auto">
          <a:xfrm>
            <a:off x="9319922" y="638283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515CA125-9EFA-4702-9CBD-ACF43C1CBD27}"/>
              </a:ext>
              <a:ext uri="{C183D7F6-B498-43B3-948B-1728B52AA6E4}">
                <adec:decorative xmlns:adec="http://schemas.microsoft.com/office/drawing/2017/decorative" val="1"/>
              </a:ext>
            </a:extLst>
          </p:cNvPr>
          <p:cNvSpPr>
            <a:spLocks noChangeAspect="1"/>
          </p:cNvSpPr>
          <p:nvPr/>
        </p:nvSpPr>
        <p:spPr bwMode="auto">
          <a:xfrm>
            <a:off x="9337847" y="588808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14C9033A-E6E9-4D20-882B-EAD1B114E4DE}"/>
              </a:ext>
              <a:ext uri="{C183D7F6-B498-43B3-948B-1728B52AA6E4}">
                <adec:decorative xmlns:adec="http://schemas.microsoft.com/office/drawing/2017/decorative" val="1"/>
              </a:ext>
            </a:extLst>
          </p:cNvPr>
          <p:cNvSpPr>
            <a:spLocks noChangeAspect="1"/>
          </p:cNvSpPr>
          <p:nvPr/>
        </p:nvSpPr>
        <p:spPr bwMode="auto">
          <a:xfrm>
            <a:off x="9545448" y="572504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E1A42E8A-129D-4E57-816D-D1E9184F7B46}"/>
              </a:ext>
              <a:ext uri="{C183D7F6-B498-43B3-948B-1728B52AA6E4}">
                <adec:decorative xmlns:adec="http://schemas.microsoft.com/office/drawing/2017/decorative" val="1"/>
              </a:ext>
            </a:extLst>
          </p:cNvPr>
          <p:cNvSpPr>
            <a:spLocks noChangeAspect="1"/>
          </p:cNvSpPr>
          <p:nvPr/>
        </p:nvSpPr>
        <p:spPr bwMode="auto">
          <a:xfrm>
            <a:off x="7909688" y="646418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6A47C6D2-5C43-446C-A2E3-BE5F5354F4AA}"/>
              </a:ext>
              <a:ext uri="{C183D7F6-B498-43B3-948B-1728B52AA6E4}">
                <adec:decorative xmlns:adec="http://schemas.microsoft.com/office/drawing/2017/decorative" val="1"/>
              </a:ext>
            </a:extLst>
          </p:cNvPr>
          <p:cNvSpPr>
            <a:spLocks noChangeAspect="1"/>
          </p:cNvSpPr>
          <p:nvPr/>
        </p:nvSpPr>
        <p:spPr bwMode="auto">
          <a:xfrm>
            <a:off x="8620888" y="538976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2" name="Oval 201">
            <a:extLst>
              <a:ext uri="{FF2B5EF4-FFF2-40B4-BE49-F238E27FC236}">
                <a16:creationId xmlns:a16="http://schemas.microsoft.com/office/drawing/2014/main" id="{4DC3DF81-EB9B-461C-80DC-9FE546ED5FE1}"/>
              </a:ext>
              <a:ext uri="{C183D7F6-B498-43B3-948B-1728B52AA6E4}">
                <adec:decorative xmlns:adec="http://schemas.microsoft.com/office/drawing/2017/decorative" val="1"/>
              </a:ext>
            </a:extLst>
          </p:cNvPr>
          <p:cNvSpPr>
            <a:spLocks noChangeAspect="1"/>
          </p:cNvSpPr>
          <p:nvPr/>
        </p:nvSpPr>
        <p:spPr bwMode="auto">
          <a:xfrm>
            <a:off x="7775068" y="541516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3" name="Oval 202">
            <a:extLst>
              <a:ext uri="{FF2B5EF4-FFF2-40B4-BE49-F238E27FC236}">
                <a16:creationId xmlns:a16="http://schemas.microsoft.com/office/drawing/2014/main" id="{C53B6EF7-3D0E-4A53-A3A4-51476911E063}"/>
              </a:ext>
              <a:ext uri="{C183D7F6-B498-43B3-948B-1728B52AA6E4}">
                <adec:decorative xmlns:adec="http://schemas.microsoft.com/office/drawing/2017/decorative" val="1"/>
              </a:ext>
            </a:extLst>
          </p:cNvPr>
          <p:cNvSpPr>
            <a:spLocks noChangeAspect="1"/>
          </p:cNvSpPr>
          <p:nvPr/>
        </p:nvSpPr>
        <p:spPr bwMode="auto">
          <a:xfrm>
            <a:off x="10155048" y="613906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4" name="Oval 203">
            <a:extLst>
              <a:ext uri="{FF2B5EF4-FFF2-40B4-BE49-F238E27FC236}">
                <a16:creationId xmlns:a16="http://schemas.microsoft.com/office/drawing/2014/main" id="{BAA3B3AE-7D9C-43FB-B1C9-B2BD034955E8}"/>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5" name="Oval 204">
            <a:extLst>
              <a:ext uri="{FF2B5EF4-FFF2-40B4-BE49-F238E27FC236}">
                <a16:creationId xmlns:a16="http://schemas.microsoft.com/office/drawing/2014/main" id="{552141EA-742B-48D5-8128-D02B0B3DFBE6}"/>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84B57774-CA8A-4F35-8516-D054D92F9766}"/>
              </a:ext>
              <a:ext uri="{C183D7F6-B498-43B3-948B-1728B52AA6E4}">
                <adec:decorative xmlns:adec="http://schemas.microsoft.com/office/drawing/2017/decorative" val="1"/>
              </a:ext>
            </a:extLst>
          </p:cNvPr>
          <p:cNvPicPr>
            <a:picLocks noChangeAspect="1"/>
          </p:cNvPicPr>
          <p:nvPr/>
        </p:nvPicPr>
        <p:blipFill rotWithShape="1">
          <a:blip r:embed="rId4"/>
          <a:srcRect l="673" r="673" b="3516"/>
          <a:stretch/>
        </p:blipFill>
        <p:spPr>
          <a:xfrm>
            <a:off x="6594154" y="4228327"/>
            <a:ext cx="4805560" cy="1167600"/>
          </a:xfrm>
          <a:prstGeom prst="roundRect">
            <a:avLst>
              <a:gd name="adj" fmla="val 8157"/>
            </a:avLst>
          </a:prstGeom>
        </p:spPr>
      </p:pic>
      <p:sp>
        <p:nvSpPr>
          <p:cNvPr id="118" name="Rectangle: Rounded Corners 117">
            <a:extLst>
              <a:ext uri="{FF2B5EF4-FFF2-40B4-BE49-F238E27FC236}">
                <a16:creationId xmlns:a16="http://schemas.microsoft.com/office/drawing/2014/main" id="{81D2A81A-C2F6-448C-AAFD-FF3BC9ACA91E}"/>
              </a:ext>
            </a:extLst>
          </p:cNvPr>
          <p:cNvSpPr/>
          <p:nvPr/>
        </p:nvSpPr>
        <p:spPr bwMode="auto">
          <a:xfrm>
            <a:off x="7457963" y="3910279"/>
            <a:ext cx="3077943" cy="1435884"/>
          </a:xfrm>
          <a:prstGeom prst="roundRect">
            <a:avLst>
              <a:gd name="adj" fmla="val 5336"/>
            </a:avLst>
          </a:prstGeom>
          <a:no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1</a:t>
            </a:r>
          </a:p>
        </p:txBody>
      </p:sp>
      <p:sp>
        <p:nvSpPr>
          <p:cNvPr id="119" name="sTextBox 118">
            <a:extLst>
              <a:ext uri="{FF2B5EF4-FFF2-40B4-BE49-F238E27FC236}">
                <a16:creationId xmlns:a16="http://schemas.microsoft.com/office/drawing/2014/main" id="{6F0ED993-4F45-47B7-99E2-2F5865774D06}"/>
              </a:ext>
            </a:extLst>
          </p:cNvPr>
          <p:cNvSpPr txBox="1"/>
          <p:nvPr/>
        </p:nvSpPr>
        <p:spPr>
          <a:xfrm>
            <a:off x="7927973" y="4608886"/>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Operational databases</a:t>
            </a:r>
          </a:p>
        </p:txBody>
      </p:sp>
      <p:sp>
        <p:nvSpPr>
          <p:cNvPr id="120" name="Rectangle: Rounded Corners 119">
            <a:extLst>
              <a:ext uri="{FF2B5EF4-FFF2-40B4-BE49-F238E27FC236}">
                <a16:creationId xmlns:a16="http://schemas.microsoft.com/office/drawing/2014/main" id="{DD41FBBE-7F8D-4BEF-82A8-935DF15F0038}"/>
              </a:ext>
            </a:extLst>
          </p:cNvPr>
          <p:cNvSpPr/>
          <p:nvPr/>
        </p:nvSpPr>
        <p:spPr bwMode="auto">
          <a:xfrm>
            <a:off x="7457963" y="3910279"/>
            <a:ext cx="3077943" cy="1435884"/>
          </a:xfrm>
          <a:prstGeom prst="roundRect">
            <a:avLst>
              <a:gd name="adj" fmla="val 5271"/>
            </a:avLst>
          </a:prstGeom>
          <a:no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2</a:t>
            </a:r>
          </a:p>
        </p:txBody>
      </p:sp>
      <p:sp>
        <p:nvSpPr>
          <p:cNvPr id="121" name="TextBox 120">
            <a:extLst>
              <a:ext uri="{FF2B5EF4-FFF2-40B4-BE49-F238E27FC236}">
                <a16:creationId xmlns:a16="http://schemas.microsoft.com/office/drawing/2014/main" id="{FC53158A-3471-4FB7-BF29-C72A81B8F724}"/>
              </a:ext>
            </a:extLst>
          </p:cNvPr>
          <p:cNvSpPr txBox="1"/>
          <p:nvPr/>
        </p:nvSpPr>
        <p:spPr>
          <a:xfrm>
            <a:off x="7927973" y="4608886"/>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Analytics</a:t>
            </a:r>
          </a:p>
        </p:txBody>
      </p:sp>
      <p:sp>
        <p:nvSpPr>
          <p:cNvPr id="122" name="Rectangle: Rounded Corners 121">
            <a:extLst>
              <a:ext uri="{FF2B5EF4-FFF2-40B4-BE49-F238E27FC236}">
                <a16:creationId xmlns:a16="http://schemas.microsoft.com/office/drawing/2014/main" id="{05E53440-6DBB-4944-90E7-791212AB18FE}"/>
              </a:ext>
            </a:extLst>
          </p:cNvPr>
          <p:cNvSpPr/>
          <p:nvPr/>
        </p:nvSpPr>
        <p:spPr bwMode="auto">
          <a:xfrm>
            <a:off x="7457963" y="3910279"/>
            <a:ext cx="3077943" cy="1435884"/>
          </a:xfrm>
          <a:prstGeom prst="roundRect">
            <a:avLst>
              <a:gd name="adj" fmla="val 5336"/>
            </a:avLst>
          </a:prstGeom>
          <a:no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3</a:t>
            </a:r>
          </a:p>
        </p:txBody>
      </p:sp>
      <p:sp>
        <p:nvSpPr>
          <p:cNvPr id="123" name="TextBox 122">
            <a:extLst>
              <a:ext uri="{FF2B5EF4-FFF2-40B4-BE49-F238E27FC236}">
                <a16:creationId xmlns:a16="http://schemas.microsoft.com/office/drawing/2014/main" id="{B6E41D04-6343-4F24-AB2E-ECC7DCEBDA9C}"/>
              </a:ext>
            </a:extLst>
          </p:cNvPr>
          <p:cNvSpPr txBox="1"/>
          <p:nvPr/>
        </p:nvSpPr>
        <p:spPr>
          <a:xfrm>
            <a:off x="7927973" y="4608886"/>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Data governance</a:t>
            </a:r>
          </a:p>
        </p:txBody>
      </p:sp>
      <p:grpSp>
        <p:nvGrpSpPr>
          <p:cNvPr id="4" name="Group 3">
            <a:extLst>
              <a:ext uri="{FF2B5EF4-FFF2-40B4-BE49-F238E27FC236}">
                <a16:creationId xmlns:a16="http://schemas.microsoft.com/office/drawing/2014/main" id="{5A5EA17A-BBB7-40A3-8A7E-CB82CE0F0DE9}"/>
              </a:ext>
              <a:ext uri="{C183D7F6-B498-43B3-948B-1728B52AA6E4}">
                <adec:decorative xmlns:adec="http://schemas.microsoft.com/office/drawing/2017/decorative" val="1"/>
              </a:ext>
            </a:extLst>
          </p:cNvPr>
          <p:cNvGrpSpPr/>
          <p:nvPr/>
        </p:nvGrpSpPr>
        <p:grpSpPr>
          <a:xfrm>
            <a:off x="7925944" y="2774950"/>
            <a:ext cx="2141981" cy="1644181"/>
            <a:chOff x="15851888" y="5549900"/>
            <a:chExt cx="4283962" cy="3288361"/>
          </a:xfrm>
        </p:grpSpPr>
        <p:grpSp>
          <p:nvGrpSpPr>
            <p:cNvPr id="9" name="Group 8">
              <a:extLst>
                <a:ext uri="{FF2B5EF4-FFF2-40B4-BE49-F238E27FC236}">
                  <a16:creationId xmlns:a16="http://schemas.microsoft.com/office/drawing/2014/main" id="{D117921E-6033-4325-9202-4E6BF2E833E0}"/>
                </a:ext>
              </a:extLst>
            </p:cNvPr>
            <p:cNvGrpSpPr/>
            <p:nvPr/>
          </p:nvGrpSpPr>
          <p:grpSpPr>
            <a:xfrm>
              <a:off x="17570450" y="5549900"/>
              <a:ext cx="847527" cy="1911774"/>
              <a:chOff x="17572567" y="584200"/>
              <a:chExt cx="845410" cy="5719234"/>
            </a:xfrm>
          </p:grpSpPr>
          <p:cxnSp>
            <p:nvCxnSpPr>
              <p:cNvPr id="67" name="Straight Connector 67">
                <a:extLst>
                  <a:ext uri="{FF2B5EF4-FFF2-40B4-BE49-F238E27FC236}">
                    <a16:creationId xmlns:a16="http://schemas.microsoft.com/office/drawing/2014/main" id="{B4672C31-49A0-4106-8F78-D99C744B317F}"/>
                  </a:ext>
                </a:extLst>
              </p:cNvPr>
              <p:cNvCxnSpPr>
                <a:cxnSpLocks/>
              </p:cNvCxnSpPr>
              <p:nvPr/>
            </p:nvCxnSpPr>
            <p:spPr>
              <a:xfrm flipV="1">
                <a:off x="17572567" y="584200"/>
                <a:ext cx="0" cy="5719234"/>
              </a:xfrm>
              <a:prstGeom prst="straightConnector1">
                <a:avLst/>
              </a:prstGeom>
              <a:noFill/>
              <a:ln w="9525" cap="rnd">
                <a:gradFill flip="none" rotWithShape="1">
                  <a:gsLst>
                    <a:gs pos="100000">
                      <a:srgbClr val="0078D4"/>
                    </a:gs>
                    <a:gs pos="0">
                      <a:srgbClr val="706FCE"/>
                    </a:gs>
                  </a:gsLst>
                  <a:lin ang="16200000" scaled="1"/>
                  <a:tileRect/>
                </a:gradFill>
                <a:prstDash val="solid"/>
                <a:round/>
              </a:ln>
            </p:spPr>
          </p:cxnSp>
          <p:cxnSp>
            <p:nvCxnSpPr>
              <p:cNvPr id="68" name="Straight Connector 67">
                <a:extLst>
                  <a:ext uri="{FF2B5EF4-FFF2-40B4-BE49-F238E27FC236}">
                    <a16:creationId xmlns:a16="http://schemas.microsoft.com/office/drawing/2014/main" id="{D1D1897A-2008-420F-9D0A-23377EF48840}"/>
                  </a:ext>
                </a:extLst>
              </p:cNvPr>
              <p:cNvCxnSpPr>
                <a:cxnSpLocks/>
              </p:cNvCxnSpPr>
              <p:nvPr/>
            </p:nvCxnSpPr>
            <p:spPr>
              <a:xfrm flipV="1">
                <a:off x="17783919" y="584200"/>
                <a:ext cx="0" cy="5719234"/>
              </a:xfrm>
              <a:prstGeom prst="straightConnector1">
                <a:avLst/>
              </a:prstGeom>
              <a:noFill/>
              <a:ln w="9525" cap="rnd">
                <a:gradFill flip="none" rotWithShape="1">
                  <a:gsLst>
                    <a:gs pos="100000">
                      <a:srgbClr val="0078D4"/>
                    </a:gs>
                    <a:gs pos="0">
                      <a:srgbClr val="706FCE"/>
                    </a:gs>
                  </a:gsLst>
                  <a:lin ang="16200000" scaled="1"/>
                  <a:tileRect/>
                </a:gradFill>
                <a:prstDash val="solid"/>
                <a:round/>
              </a:ln>
            </p:spPr>
          </p:cxnSp>
          <p:cxnSp>
            <p:nvCxnSpPr>
              <p:cNvPr id="69" name="Straight Connector 67">
                <a:extLst>
                  <a:ext uri="{FF2B5EF4-FFF2-40B4-BE49-F238E27FC236}">
                    <a16:creationId xmlns:a16="http://schemas.microsoft.com/office/drawing/2014/main" id="{70236553-249C-43E3-96ED-7BD5FFE6FBB7}"/>
                  </a:ext>
                </a:extLst>
              </p:cNvPr>
              <p:cNvCxnSpPr>
                <a:cxnSpLocks/>
              </p:cNvCxnSpPr>
              <p:nvPr/>
            </p:nvCxnSpPr>
            <p:spPr>
              <a:xfrm flipV="1">
                <a:off x="17995271" y="584200"/>
                <a:ext cx="0" cy="5719234"/>
              </a:xfrm>
              <a:prstGeom prst="straightConnector1">
                <a:avLst/>
              </a:prstGeom>
              <a:noFill/>
              <a:ln w="9525" cap="rnd">
                <a:gradFill flip="none" rotWithShape="1">
                  <a:gsLst>
                    <a:gs pos="100000">
                      <a:srgbClr val="0078D4"/>
                    </a:gs>
                    <a:gs pos="0">
                      <a:srgbClr val="706FCE"/>
                    </a:gs>
                  </a:gsLst>
                  <a:lin ang="16200000" scaled="1"/>
                  <a:tileRect/>
                </a:gradFill>
                <a:prstDash val="solid"/>
                <a:round/>
              </a:ln>
            </p:spPr>
          </p:cxnSp>
          <p:cxnSp>
            <p:nvCxnSpPr>
              <p:cNvPr id="70" name="Straight Connector 67">
                <a:extLst>
                  <a:ext uri="{FF2B5EF4-FFF2-40B4-BE49-F238E27FC236}">
                    <a16:creationId xmlns:a16="http://schemas.microsoft.com/office/drawing/2014/main" id="{740097A9-5178-4ACD-ACEE-319A10381681}"/>
                  </a:ext>
                </a:extLst>
              </p:cNvPr>
              <p:cNvCxnSpPr>
                <a:cxnSpLocks/>
              </p:cNvCxnSpPr>
              <p:nvPr/>
            </p:nvCxnSpPr>
            <p:spPr>
              <a:xfrm flipV="1">
                <a:off x="18206623" y="584200"/>
                <a:ext cx="0" cy="5719234"/>
              </a:xfrm>
              <a:prstGeom prst="straightConnector1">
                <a:avLst/>
              </a:prstGeom>
              <a:noFill/>
              <a:ln w="9525" cap="rnd">
                <a:gradFill flip="none" rotWithShape="1">
                  <a:gsLst>
                    <a:gs pos="100000">
                      <a:srgbClr val="0078D4"/>
                    </a:gs>
                    <a:gs pos="0">
                      <a:srgbClr val="706FCE"/>
                    </a:gs>
                  </a:gsLst>
                  <a:lin ang="16200000" scaled="1"/>
                  <a:tileRect/>
                </a:gradFill>
                <a:prstDash val="solid"/>
                <a:round/>
              </a:ln>
            </p:spPr>
          </p:cxnSp>
          <p:cxnSp>
            <p:nvCxnSpPr>
              <p:cNvPr id="71" name="Straight Connector 67">
                <a:extLst>
                  <a:ext uri="{FF2B5EF4-FFF2-40B4-BE49-F238E27FC236}">
                    <a16:creationId xmlns:a16="http://schemas.microsoft.com/office/drawing/2014/main" id="{E6962E31-638A-4EC5-80B5-4A27BB7166A6}"/>
                  </a:ext>
                </a:extLst>
              </p:cNvPr>
              <p:cNvCxnSpPr>
                <a:cxnSpLocks/>
              </p:cNvCxnSpPr>
              <p:nvPr/>
            </p:nvCxnSpPr>
            <p:spPr>
              <a:xfrm flipV="1">
                <a:off x="18417977" y="584200"/>
                <a:ext cx="0" cy="5719234"/>
              </a:xfrm>
              <a:prstGeom prst="straightConnector1">
                <a:avLst/>
              </a:prstGeom>
              <a:noFill/>
              <a:ln w="9525" cap="rnd">
                <a:gradFill flip="none" rotWithShape="1">
                  <a:gsLst>
                    <a:gs pos="100000">
                      <a:srgbClr val="0078D4"/>
                    </a:gs>
                    <a:gs pos="0">
                      <a:srgbClr val="706FCE"/>
                    </a:gs>
                  </a:gsLst>
                  <a:lin ang="16200000" scaled="1"/>
                  <a:tileRect/>
                </a:gradFill>
                <a:prstDash val="solid"/>
                <a:round/>
              </a:ln>
            </p:spPr>
          </p:cxnSp>
        </p:grpSp>
        <p:grpSp>
          <p:nvGrpSpPr>
            <p:cNvPr id="125" name="Graphic 79">
              <a:extLst>
                <a:ext uri="{FF2B5EF4-FFF2-40B4-BE49-F238E27FC236}">
                  <a16:creationId xmlns:a16="http://schemas.microsoft.com/office/drawing/2014/main" id="{7E492E8C-9504-4947-A40A-7C8F6C9E7316}"/>
                </a:ext>
              </a:extLst>
            </p:cNvPr>
            <p:cNvGrpSpPr/>
            <p:nvPr/>
          </p:nvGrpSpPr>
          <p:grpSpPr>
            <a:xfrm>
              <a:off x="15851888" y="7463753"/>
              <a:ext cx="4283962" cy="1374508"/>
              <a:chOff x="15851888" y="7813949"/>
              <a:chExt cx="4283962" cy="1374508"/>
            </a:xfrm>
          </p:grpSpPr>
          <p:sp>
            <p:nvSpPr>
              <p:cNvPr id="126" name="Freeform: Shape 125">
                <a:extLst>
                  <a:ext uri="{FF2B5EF4-FFF2-40B4-BE49-F238E27FC236}">
                    <a16:creationId xmlns:a16="http://schemas.microsoft.com/office/drawing/2014/main" id="{5C24E3B5-682B-400E-ABA9-7612BDA36AAF}"/>
                  </a:ext>
                </a:extLst>
              </p:cNvPr>
              <p:cNvSpPr/>
              <p:nvPr/>
            </p:nvSpPr>
            <p:spPr>
              <a:xfrm>
                <a:off x="15864341" y="7813949"/>
                <a:ext cx="1706112" cy="1374508"/>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9525"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744DA871-C310-4DB0-A5DC-7FB20DABD51B}"/>
                  </a:ext>
                </a:extLst>
              </p:cNvPr>
              <p:cNvSpPr/>
              <p:nvPr/>
            </p:nvSpPr>
            <p:spPr>
              <a:xfrm>
                <a:off x="16929105" y="7813949"/>
                <a:ext cx="853056" cy="1374508"/>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9525"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91C86FDB-EBF0-4A39-A2FF-ACA938C09F00}"/>
                  </a:ext>
                </a:extLst>
              </p:cNvPr>
              <p:cNvSpPr/>
              <p:nvPr/>
            </p:nvSpPr>
            <p:spPr>
              <a:xfrm>
                <a:off x="17993869" y="7813949"/>
                <a:ext cx="24906" cy="1356422"/>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9525"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3F65D2A5-63ED-4D5E-9E8E-6841EC9A0863}"/>
                  </a:ext>
                </a:extLst>
              </p:cNvPr>
              <p:cNvSpPr/>
              <p:nvPr/>
            </p:nvSpPr>
            <p:spPr>
              <a:xfrm>
                <a:off x="18417283" y="7813949"/>
                <a:ext cx="1706112" cy="1374508"/>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9525"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18A2213A-9543-4FC7-8C32-83C318A4E3C8}"/>
                  </a:ext>
                </a:extLst>
              </p:cNvPr>
              <p:cNvSpPr/>
              <p:nvPr/>
            </p:nvSpPr>
            <p:spPr>
              <a:xfrm>
                <a:off x="18205576" y="7813949"/>
                <a:ext cx="853056" cy="1374508"/>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9525"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93" name="Oval 192">
            <a:extLst>
              <a:ext uri="{FF2B5EF4-FFF2-40B4-BE49-F238E27FC236}">
                <a16:creationId xmlns:a16="http://schemas.microsoft.com/office/drawing/2014/main" id="{648EF806-D89D-4B03-B542-54552D09B8CD}"/>
              </a:ext>
              <a:ext uri="{C183D7F6-B498-43B3-948B-1728B52AA6E4}">
                <adec:decorative xmlns:adec="http://schemas.microsoft.com/office/drawing/2017/decorative" val="1"/>
              </a:ext>
            </a:extLst>
          </p:cNvPr>
          <p:cNvSpPr>
            <a:spLocks noChangeAspect="1"/>
          </p:cNvSpPr>
          <p:nvPr/>
        </p:nvSpPr>
        <p:spPr bwMode="auto">
          <a:xfrm>
            <a:off x="8757543" y="298956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5" name="Oval 194">
            <a:extLst>
              <a:ext uri="{FF2B5EF4-FFF2-40B4-BE49-F238E27FC236}">
                <a16:creationId xmlns:a16="http://schemas.microsoft.com/office/drawing/2014/main" id="{65CDD05D-53B8-445D-B7D7-EE40DAC31D0B}"/>
              </a:ext>
              <a:ext uri="{C183D7F6-B498-43B3-948B-1728B52AA6E4}">
                <adec:decorative xmlns:adec="http://schemas.microsoft.com/office/drawing/2017/decorative" val="1"/>
              </a:ext>
            </a:extLst>
          </p:cNvPr>
          <p:cNvSpPr>
            <a:spLocks noChangeAspect="1"/>
          </p:cNvSpPr>
          <p:nvPr/>
        </p:nvSpPr>
        <p:spPr bwMode="auto">
          <a:xfrm>
            <a:off x="9078218" y="2880977"/>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2" name="Oval 191">
            <a:extLst>
              <a:ext uri="{FF2B5EF4-FFF2-40B4-BE49-F238E27FC236}">
                <a16:creationId xmlns:a16="http://schemas.microsoft.com/office/drawing/2014/main" id="{E38955A7-6880-45AD-9C76-D8B82814C904}"/>
              </a:ext>
              <a:ext uri="{C183D7F6-B498-43B3-948B-1728B52AA6E4}">
                <adec:decorative xmlns:adec="http://schemas.microsoft.com/office/drawing/2017/decorative" val="1"/>
              </a:ext>
            </a:extLst>
          </p:cNvPr>
          <p:cNvSpPr>
            <a:spLocks noChangeAspect="1"/>
          </p:cNvSpPr>
          <p:nvPr/>
        </p:nvSpPr>
        <p:spPr bwMode="auto">
          <a:xfrm>
            <a:off x="8970268" y="3239117"/>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305FF861-426A-4DAD-A126-7D617FAB8726}"/>
              </a:ext>
              <a:ext uri="{C183D7F6-B498-43B3-948B-1728B52AA6E4}">
                <adec:decorative xmlns:adec="http://schemas.microsoft.com/office/drawing/2017/decorative" val="1"/>
              </a:ext>
            </a:extLst>
          </p:cNvPr>
          <p:cNvSpPr>
            <a:spLocks noChangeAspect="1"/>
          </p:cNvSpPr>
          <p:nvPr/>
        </p:nvSpPr>
        <p:spPr bwMode="auto">
          <a:xfrm>
            <a:off x="9182993" y="3435967"/>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141BA8D3-A9F1-4AD8-BDE0-EA7432A6D24C}"/>
              </a:ext>
              <a:ext uri="{C183D7F6-B498-43B3-948B-1728B52AA6E4}">
                <adec:decorative xmlns:adec="http://schemas.microsoft.com/office/drawing/2017/decorative" val="1"/>
              </a:ext>
            </a:extLst>
          </p:cNvPr>
          <p:cNvSpPr>
            <a:spLocks noChangeAspect="1"/>
          </p:cNvSpPr>
          <p:nvPr/>
        </p:nvSpPr>
        <p:spPr bwMode="auto">
          <a:xfrm>
            <a:off x="9586001" y="4089505"/>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F4E66366-1FEA-4F70-B4FE-C5B5D15C01C0}"/>
              </a:ext>
              <a:ext uri="{C183D7F6-B498-43B3-948B-1728B52AA6E4}">
                <adec:decorative xmlns:adec="http://schemas.microsoft.com/office/drawing/2017/decorative" val="1"/>
              </a:ext>
            </a:extLst>
          </p:cNvPr>
          <p:cNvSpPr>
            <a:spLocks noChangeAspect="1"/>
          </p:cNvSpPr>
          <p:nvPr/>
        </p:nvSpPr>
        <p:spPr bwMode="auto">
          <a:xfrm>
            <a:off x="8675302" y="4132145"/>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8303B1E7-92BA-44E0-9948-67BC5493C4F2}"/>
              </a:ext>
              <a:ext uri="{C183D7F6-B498-43B3-948B-1728B52AA6E4}">
                <adec:decorative xmlns:adec="http://schemas.microsoft.com/office/drawing/2017/decorative" val="1"/>
              </a:ext>
            </a:extLst>
          </p:cNvPr>
          <p:cNvSpPr>
            <a:spLocks noChangeAspect="1"/>
          </p:cNvSpPr>
          <p:nvPr/>
        </p:nvSpPr>
        <p:spPr bwMode="auto">
          <a:xfrm>
            <a:off x="8968680" y="372928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53798B9B-4C2D-44F0-B176-9094375FBB46}"/>
              </a:ext>
              <a:ext uri="{C183D7F6-B498-43B3-948B-1728B52AA6E4}">
                <adec:decorative xmlns:adec="http://schemas.microsoft.com/office/drawing/2017/decorative" val="1"/>
              </a:ext>
            </a:extLst>
          </p:cNvPr>
          <p:cNvSpPr>
            <a:spLocks noChangeAspect="1"/>
          </p:cNvSpPr>
          <p:nvPr/>
        </p:nvSpPr>
        <p:spPr bwMode="auto">
          <a:xfrm>
            <a:off x="9121181" y="3939645"/>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76EA444C-3EAF-4903-9688-4ACA5FE2DC07}"/>
              </a:ext>
              <a:ext uri="{C183D7F6-B498-43B3-948B-1728B52AA6E4}">
                <adec:decorative xmlns:adec="http://schemas.microsoft.com/office/drawing/2017/decorative" val="1"/>
              </a:ext>
            </a:extLst>
          </p:cNvPr>
          <p:cNvSpPr>
            <a:spLocks noChangeAspect="1"/>
          </p:cNvSpPr>
          <p:nvPr/>
        </p:nvSpPr>
        <p:spPr bwMode="auto">
          <a:xfrm>
            <a:off x="8606231" y="395780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ED0B832A-C1D6-4E7A-891B-8BC06A38AFE2}"/>
              </a:ext>
            </a:extLst>
          </p:cNvPr>
          <p:cNvSpPr txBox="1"/>
          <p:nvPr/>
        </p:nvSpPr>
        <p:spPr>
          <a:xfrm>
            <a:off x="7040118" y="5166360"/>
            <a:ext cx="391363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7711">
                      <a:srgbClr val="FFFFFF"/>
                    </a:gs>
                    <a:gs pos="54000">
                      <a:srgbClr val="FFFFFF"/>
                    </a:gs>
                  </a:gsLst>
                  <a:lin ang="2700000" scaled="0"/>
                </a:gradFill>
                <a:effectLst/>
                <a:uLnTx/>
                <a:uFillTx/>
                <a:latin typeface="Segoe UI Semibold"/>
                <a:ea typeface="+mn-ea"/>
                <a:cs typeface="+mn-cs"/>
              </a:rPr>
              <a:t>Operational databases   </a:t>
            </a:r>
            <a:r>
              <a:rPr kumimoji="0" lang="en-US" sz="1200" b="0" i="0" u="none" strike="noStrike" kern="1200" cap="none" spc="0" normalizeH="0" baseline="14000" noProof="0">
                <a:ln>
                  <a:noFill/>
                </a:ln>
                <a:gradFill>
                  <a:gsLst>
                    <a:gs pos="27711">
                      <a:srgbClr val="FFFFFF"/>
                    </a:gs>
                    <a:gs pos="54000">
                      <a:srgbClr val="FFFFFF"/>
                    </a:gs>
                  </a:gsLst>
                  <a:lin ang="2700000" scaled="0"/>
                </a:gradFill>
                <a:effectLst/>
                <a:uLnTx/>
                <a:uFillTx/>
                <a:latin typeface="Segoe UI Semibold"/>
                <a:ea typeface="+mn-ea"/>
                <a:cs typeface="+mn-cs"/>
              </a:rPr>
              <a:t>|</a:t>
            </a:r>
            <a:r>
              <a:rPr kumimoji="0" lang="en-US" sz="1200" b="0" i="0" u="none" strike="noStrike" kern="1200" cap="none" spc="0" normalizeH="0" baseline="0" noProof="0">
                <a:ln>
                  <a:noFill/>
                </a:ln>
                <a:gradFill>
                  <a:gsLst>
                    <a:gs pos="27711">
                      <a:srgbClr val="FFFFFF"/>
                    </a:gs>
                    <a:gs pos="54000">
                      <a:srgbClr val="FFFFFF"/>
                    </a:gs>
                  </a:gsLst>
                  <a:lin ang="2700000" scaled="0"/>
                </a:gradFill>
                <a:effectLst/>
                <a:uLnTx/>
                <a:uFillTx/>
                <a:latin typeface="Segoe UI Semibold"/>
                <a:ea typeface="+mn-ea"/>
                <a:cs typeface="+mn-cs"/>
              </a:rPr>
              <a:t>   Analytics   </a:t>
            </a:r>
            <a:r>
              <a:rPr kumimoji="0" lang="en-US" sz="1200" b="0" i="0" u="none" strike="noStrike" kern="1200" cap="none" spc="0" normalizeH="0" baseline="14000" noProof="0">
                <a:ln>
                  <a:noFill/>
                </a:ln>
                <a:gradFill>
                  <a:gsLst>
                    <a:gs pos="27711">
                      <a:srgbClr val="FFFFFF"/>
                    </a:gs>
                    <a:gs pos="54000">
                      <a:srgbClr val="FFFFFF"/>
                    </a:gs>
                  </a:gsLst>
                  <a:lin ang="2700000" scaled="0"/>
                </a:gradFill>
                <a:effectLst/>
                <a:uLnTx/>
                <a:uFillTx/>
                <a:latin typeface="Segoe UI Semibold"/>
                <a:ea typeface="+mn-ea"/>
                <a:cs typeface="+mn-cs"/>
              </a:rPr>
              <a:t>|</a:t>
            </a:r>
            <a:r>
              <a:rPr kumimoji="0" lang="en-US" sz="1200" b="0" i="0" u="none" strike="noStrike" kern="1200" cap="none" spc="0" normalizeH="0" baseline="0" noProof="0">
                <a:ln>
                  <a:noFill/>
                </a:ln>
                <a:gradFill>
                  <a:gsLst>
                    <a:gs pos="27711">
                      <a:srgbClr val="FFFFFF"/>
                    </a:gs>
                    <a:gs pos="54000">
                      <a:srgbClr val="FFFFFF"/>
                    </a:gs>
                  </a:gsLst>
                  <a:lin ang="2700000" scaled="0"/>
                </a:gradFill>
                <a:effectLst/>
                <a:uLnTx/>
                <a:uFillTx/>
                <a:latin typeface="Segoe UI Semibold"/>
                <a:ea typeface="+mn-ea"/>
                <a:cs typeface="+mn-cs"/>
              </a:rPr>
              <a:t>   Data governance </a:t>
            </a:r>
          </a:p>
        </p:txBody>
      </p:sp>
      <p:grpSp>
        <p:nvGrpSpPr>
          <p:cNvPr id="8" name="Group 7">
            <a:extLst>
              <a:ext uri="{FF2B5EF4-FFF2-40B4-BE49-F238E27FC236}">
                <a16:creationId xmlns:a16="http://schemas.microsoft.com/office/drawing/2014/main" id="{73BD3B22-E01F-418E-A9BB-A2497BA122C6}"/>
              </a:ext>
              <a:ext uri="{C183D7F6-B498-43B3-948B-1728B52AA6E4}">
                <adec:decorative xmlns:adec="http://schemas.microsoft.com/office/drawing/2017/decorative" val="1"/>
              </a:ext>
            </a:extLst>
          </p:cNvPr>
          <p:cNvGrpSpPr/>
          <p:nvPr/>
        </p:nvGrpSpPr>
        <p:grpSpPr>
          <a:xfrm>
            <a:off x="7040118" y="1139433"/>
            <a:ext cx="3913633" cy="1636884"/>
            <a:chOff x="14080236" y="2278866"/>
            <a:chExt cx="7827265" cy="3273768"/>
          </a:xfrm>
        </p:grpSpPr>
        <p:sp>
          <p:nvSpPr>
            <p:cNvPr id="168" name="Rectangle: Rounded Corners 167">
              <a:extLst>
                <a:ext uri="{FF2B5EF4-FFF2-40B4-BE49-F238E27FC236}">
                  <a16:creationId xmlns:a16="http://schemas.microsoft.com/office/drawing/2014/main" id="{6E314D6B-C86B-4BAC-BA5B-5CF1F5A0233F}"/>
                </a:ext>
              </a:extLst>
            </p:cNvPr>
            <p:cNvSpPr/>
            <p:nvPr/>
          </p:nvSpPr>
          <p:spPr bwMode="auto">
            <a:xfrm>
              <a:off x="14080236" y="2278866"/>
              <a:ext cx="7827265" cy="3273768"/>
            </a:xfrm>
            <a:prstGeom prst="roundRect">
              <a:avLst>
                <a:gd name="adj" fmla="val 3623"/>
              </a:avLst>
            </a:prstGeom>
            <a:ln w="25400" cap="rnd">
              <a:gradFill>
                <a:gsLst>
                  <a:gs pos="0">
                    <a:srgbClr val="0078D4"/>
                  </a:gs>
                  <a:gs pos="100000">
                    <a:srgbClr val="8661C5"/>
                  </a:gs>
                </a:gsLst>
                <a:lin ang="2700000" scaled="0"/>
              </a:gradFill>
              <a:headEnd type="none" w="lg" len="med"/>
              <a:tailEnd type="none" w="lg" len="med"/>
            </a:ln>
            <a:effectLst>
              <a:outerShdw blurRad="63500" dist="127000" dir="2700000" algn="tl" rotWithShape="0">
                <a:srgbClr val="737373">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200" b="0" i="0" u="none" strike="noStrike" kern="0" cap="none" spc="0" normalizeH="0" baseline="0" noProof="0">
                  <a:ln>
                    <a:noFill/>
                  </a:ln>
                  <a:noFill/>
                  <a:effectLst/>
                  <a:uLnTx/>
                  <a:uFillTx/>
                  <a:latin typeface="Segoe UI Semibold"/>
                  <a:ea typeface="+mn-ea"/>
                  <a:cs typeface="Segoe UI Semilight" panose="020B0402040204020203" pitchFamily="34" charset="0"/>
                </a:rPr>
                <a:t>2</a:t>
              </a:r>
            </a:p>
          </p:txBody>
        </p:sp>
        <p:sp>
          <p:nvSpPr>
            <p:cNvPr id="171" name="TextBox 170">
              <a:extLst>
                <a:ext uri="{FF2B5EF4-FFF2-40B4-BE49-F238E27FC236}">
                  <a16:creationId xmlns:a16="http://schemas.microsoft.com/office/drawing/2014/main" id="{CE65D92B-9EA4-4157-9E87-42E4233C4167}"/>
                </a:ext>
              </a:extLst>
            </p:cNvPr>
            <p:cNvSpPr txBox="1"/>
            <p:nvPr/>
          </p:nvSpPr>
          <p:spPr>
            <a:xfrm>
              <a:off x="14866596" y="2930868"/>
              <a:ext cx="6254545" cy="1969770"/>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90000"/>
                </a:lnSpc>
                <a:spcBef>
                  <a:spcPts val="1200"/>
                </a:spcBef>
                <a:spcAft>
                  <a:spcPts val="0"/>
                </a:spcAft>
                <a:buClr>
                  <a:srgbClr val="0078D4"/>
                </a:buClr>
                <a:buSzPct val="90000"/>
                <a:buFontTx/>
                <a:buNone/>
                <a:tabLst/>
                <a:defRPr/>
              </a:pPr>
              <a:r>
                <a:rPr kumimoji="0" lang="en-US" sz="3000" b="1" i="0" u="none" strike="noStrike" kern="1200" cap="none" spc="-50" normalizeH="0" baseline="0" noProof="0">
                  <a:ln>
                    <a:noFill/>
                  </a:ln>
                  <a:gradFill>
                    <a:gsLst>
                      <a:gs pos="0">
                        <a:srgbClr val="3C335E"/>
                      </a:gs>
                      <a:gs pos="100000">
                        <a:srgbClr val="6C81C2"/>
                      </a:gs>
                    </a:gsLst>
                    <a:lin ang="2700000" scaled="1"/>
                  </a:gradFill>
                  <a:effectLst/>
                  <a:uLnTx/>
                  <a:uFillTx/>
                  <a:latin typeface="Segoe UI Semibold"/>
                  <a:ea typeface="+mn-ea"/>
                  <a:cs typeface="+mn-cs"/>
                </a:rPr>
                <a:t>Microsoft Cloud</a:t>
              </a:r>
            </a:p>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Dynamics 365  </a:t>
              </a:r>
              <a:r>
                <a:rPr kumimoji="0" lang="en-US" sz="1600" b="0" i="0" u="none" strike="noStrike" kern="1200" cap="none" spc="0" normalizeH="0" baseline="5000" noProof="0">
                  <a:ln>
                    <a:noFill/>
                  </a:ln>
                  <a:gradFill>
                    <a:gsLst>
                      <a:gs pos="62048">
                        <a:srgbClr val="2F2F2F"/>
                      </a:gs>
                      <a:gs pos="45000">
                        <a:srgbClr val="2F2F2F"/>
                      </a:gs>
                    </a:gsLst>
                    <a:lin ang="27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 Microsoft 365 </a:t>
              </a:r>
              <a:b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b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Power Platform</a:t>
              </a:r>
            </a:p>
          </p:txBody>
        </p:sp>
      </p:grpSp>
      <p:sp>
        <p:nvSpPr>
          <p:cNvPr id="86" name="Text Placeholder 2">
            <a:extLst>
              <a:ext uri="{FF2B5EF4-FFF2-40B4-BE49-F238E27FC236}">
                <a16:creationId xmlns:a16="http://schemas.microsoft.com/office/drawing/2014/main" id="{35D5E44A-7C3C-0529-F1A3-0E1003A1CA37}"/>
              </a:ext>
            </a:extLst>
          </p:cNvPr>
          <p:cNvSpPr txBox="1">
            <a:spLocks/>
          </p:cNvSpPr>
          <p:nvPr/>
        </p:nvSpPr>
        <p:spPr>
          <a:xfrm>
            <a:off x="10490200" y="-423204"/>
            <a:ext cx="1701800" cy="307777"/>
          </a:xfrm>
          <a:prstGeom prst="rect">
            <a:avLst/>
          </a:prstGeom>
        </p:spPr>
        <p:txBody>
          <a:bodyPr vert="horz" wrap="square" lIns="0" tIns="0" rIns="0" bIns="0" rtlCol="0" anchor="b"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85263">
                      <a:srgbClr val="D83B01"/>
                    </a:gs>
                    <a:gs pos="58000">
                      <a:srgbClr val="D83B01"/>
                    </a:gs>
                  </a:gsLst>
                  <a:lin ang="18600000" scaled="0"/>
                </a:gradFill>
                <a:effectLst/>
                <a:uLnTx/>
                <a:uFillTx/>
                <a:latin typeface="Segoe UI Semibold"/>
                <a:ea typeface="+mn-ea"/>
                <a:cs typeface="Segoe UI" panose="020B0502040204020203" pitchFamily="34" charset="0"/>
              </a:rPr>
              <a:t>02-04.05</a:t>
            </a:r>
          </a:p>
        </p:txBody>
      </p:sp>
      <p:sp>
        <p:nvSpPr>
          <p:cNvPr id="78" name="Title 1">
            <a:extLst>
              <a:ext uri="{FF2B5EF4-FFF2-40B4-BE49-F238E27FC236}">
                <a16:creationId xmlns:a16="http://schemas.microsoft.com/office/drawing/2014/main" id="{4883D240-CE5E-6960-B936-2CD2A70361FA}"/>
              </a:ext>
            </a:extLst>
          </p:cNvPr>
          <p:cNvSpPr txBox="1">
            <a:spLocks noGrp="1"/>
          </p:cNvSpPr>
          <p:nvPr>
            <p:ph type="title" idx="4294967295"/>
          </p:nvPr>
        </p:nvSpPr>
        <p:spPr>
          <a:xfrm>
            <a:off x="588263" y="2504360"/>
            <a:ext cx="4711706" cy="11079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Transform with the Microsoft Cloud</a:t>
            </a:r>
          </a:p>
        </p:txBody>
      </p:sp>
      <p:sp>
        <p:nvSpPr>
          <p:cNvPr id="79" name="TextBox 78">
            <a:extLst>
              <a:ext uri="{FF2B5EF4-FFF2-40B4-BE49-F238E27FC236}">
                <a16:creationId xmlns:a16="http://schemas.microsoft.com/office/drawing/2014/main" id="{5E542DF6-006A-0AD0-90C4-DDD9BB415A5D}"/>
              </a:ext>
              <a:ext uri="{C183D7F6-B498-43B3-948B-1728B52AA6E4}">
                <adec:decorative xmlns:adec="http://schemas.microsoft.com/office/drawing/2017/decorative" val="1"/>
              </a:ext>
            </a:extLst>
          </p:cNvPr>
          <p:cNvSpPr txBox="1"/>
          <p:nvPr/>
        </p:nvSpPr>
        <p:spPr>
          <a:xfrm>
            <a:off x="6878513" y="4391618"/>
            <a:ext cx="4225480" cy="738664"/>
          </a:xfrm>
          <a:prstGeom prst="rect">
            <a:avLst/>
          </a:prstGeom>
          <a:noFill/>
        </p:spPr>
        <p:txBody>
          <a:bodyPr wrap="square" lIns="0" tIns="0" rIns="0" bIns="114300" rtlCol="0" anchor="b"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4217">
                      <a:srgbClr val="FFFFFF"/>
                    </a:gs>
                    <a:gs pos="18072">
                      <a:srgbClr val="FFFFFF"/>
                    </a:gs>
                  </a:gsLst>
                  <a:lin ang="1800000" scaled="0"/>
                </a:gradFill>
                <a:effectLst/>
                <a:uLnTx/>
                <a:uFillTx/>
                <a:latin typeface="Segoe UI Semibold"/>
                <a:ea typeface="+mn-ea"/>
                <a:cs typeface="+mn-cs"/>
              </a:rPr>
              <a:t>Microsoft Intelligent Data Platform</a:t>
            </a:r>
          </a:p>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gradFill>
                  <a:gsLst>
                    <a:gs pos="3614">
                      <a:srgbClr val="FFFFFF"/>
                    </a:gs>
                    <a:gs pos="13855">
                      <a:srgbClr val="FFFFFF"/>
                    </a:gs>
                  </a:gsLst>
                  <a:lin ang="2700000" scaled="0"/>
                </a:gradFill>
                <a:effectLst/>
                <a:uLnTx/>
                <a:uFillTx/>
                <a:latin typeface="Segoe UI Semibold"/>
                <a:ea typeface="+mn-ea"/>
                <a:cs typeface="+mn-cs"/>
              </a:rPr>
              <a:t>SQL Server  </a:t>
            </a:r>
            <a:r>
              <a:rPr kumimoji="0" lang="en-US" sz="1000" b="0" i="0" u="none" strike="noStrike" kern="1200" cap="none" spc="0" normalizeH="0" baseline="5000" noProof="0" dirty="0">
                <a:ln>
                  <a:noFill/>
                </a:ln>
                <a:gradFill>
                  <a:gsLst>
                    <a:gs pos="3614">
                      <a:srgbClr val="FFFFFF"/>
                    </a:gs>
                    <a:gs pos="13855">
                      <a:srgbClr val="FFFFFF"/>
                    </a:gs>
                  </a:gsLst>
                  <a:lin ang="2700000" scaled="0"/>
                </a:gradFill>
                <a:effectLst/>
                <a:uLnTx/>
                <a:uFillTx/>
                <a:latin typeface="Segoe UI Semibold"/>
                <a:ea typeface="+mn-ea"/>
                <a:cs typeface="+mn-cs"/>
              </a:rPr>
              <a:t>• </a:t>
            </a:r>
            <a:r>
              <a:rPr kumimoji="0" lang="en-US" sz="1000" b="0" i="0" u="none" strike="noStrike" kern="1200" cap="none" spc="0" normalizeH="0" baseline="0" noProof="0" dirty="0">
                <a:ln>
                  <a:noFill/>
                </a:ln>
                <a:gradFill>
                  <a:gsLst>
                    <a:gs pos="3614">
                      <a:srgbClr val="FFFFFF"/>
                    </a:gs>
                    <a:gs pos="13855">
                      <a:srgbClr val="FFFFFF"/>
                    </a:gs>
                  </a:gsLst>
                  <a:lin ang="2700000" scaled="0"/>
                </a:gradFill>
                <a:effectLst/>
                <a:uLnTx/>
                <a:uFillTx/>
                <a:latin typeface="Segoe UI Semibold"/>
                <a:ea typeface="+mn-ea"/>
                <a:cs typeface="+mn-cs"/>
              </a:rPr>
              <a:t> Azure SQL  </a:t>
            </a:r>
            <a:r>
              <a:rPr kumimoji="0" lang="en-US" sz="1000" b="0" i="0" u="none" strike="noStrike" kern="1200" cap="none" spc="0" normalizeH="0" baseline="5000" noProof="0" dirty="0">
                <a:ln>
                  <a:noFill/>
                </a:ln>
                <a:gradFill>
                  <a:gsLst>
                    <a:gs pos="3614">
                      <a:srgbClr val="FFFFFF"/>
                    </a:gs>
                    <a:gs pos="13855">
                      <a:srgbClr val="FFFFFF"/>
                    </a:gs>
                  </a:gsLst>
                  <a:lin ang="2700000" scaled="0"/>
                </a:gradFill>
                <a:effectLst/>
                <a:uLnTx/>
                <a:uFillTx/>
                <a:latin typeface="Segoe UI Semibold"/>
                <a:ea typeface="+mn-ea"/>
                <a:cs typeface="+mn-cs"/>
              </a:rPr>
              <a:t>•</a:t>
            </a:r>
            <a:r>
              <a:rPr kumimoji="0" lang="en-US" sz="1000" b="0" i="0" u="none" strike="noStrike" kern="1200" cap="none" spc="0" normalizeH="0" baseline="0" noProof="0" dirty="0">
                <a:ln>
                  <a:noFill/>
                </a:ln>
                <a:gradFill>
                  <a:gsLst>
                    <a:gs pos="3614">
                      <a:srgbClr val="FFFFFF"/>
                    </a:gs>
                    <a:gs pos="13855">
                      <a:srgbClr val="FFFFFF"/>
                    </a:gs>
                  </a:gsLst>
                  <a:lin ang="2700000" scaled="0"/>
                </a:gradFill>
                <a:effectLst/>
                <a:uLnTx/>
                <a:uFillTx/>
                <a:latin typeface="Segoe UI Semibold"/>
                <a:ea typeface="+mn-ea"/>
                <a:cs typeface="+mn-cs"/>
              </a:rPr>
              <a:t>  Azure Cosmos DB  </a:t>
            </a:r>
            <a:r>
              <a:rPr kumimoji="0" lang="en-US" sz="1000" b="0" i="0" u="none" strike="noStrike" kern="1200" cap="none" spc="0" normalizeH="0" baseline="5000" noProof="0" dirty="0">
                <a:ln>
                  <a:noFill/>
                </a:ln>
                <a:gradFill>
                  <a:gsLst>
                    <a:gs pos="3614">
                      <a:srgbClr val="FFFFFF"/>
                    </a:gs>
                    <a:gs pos="13855">
                      <a:srgbClr val="FFFFFF"/>
                    </a:gs>
                  </a:gsLst>
                  <a:lin ang="2700000" scaled="0"/>
                </a:gradFill>
                <a:effectLst/>
                <a:uLnTx/>
                <a:uFillTx/>
                <a:latin typeface="Segoe UI Semibold"/>
                <a:ea typeface="+mn-ea"/>
                <a:cs typeface="+mn-cs"/>
              </a:rPr>
              <a:t>•</a:t>
            </a:r>
            <a:r>
              <a:rPr kumimoji="0" lang="en-US" sz="1000" b="0" i="0" u="none" strike="noStrike" kern="1200" cap="none" spc="0" normalizeH="0" baseline="0" noProof="0" dirty="0">
                <a:ln>
                  <a:noFill/>
                </a:ln>
                <a:gradFill>
                  <a:gsLst>
                    <a:gs pos="3614">
                      <a:srgbClr val="FFFFFF"/>
                    </a:gs>
                    <a:gs pos="13855">
                      <a:srgbClr val="FFFFFF"/>
                    </a:gs>
                  </a:gsLst>
                  <a:lin ang="2700000" scaled="0"/>
                </a:gradFill>
                <a:effectLst/>
                <a:uLnTx/>
                <a:uFillTx/>
                <a:latin typeface="Segoe UI Semibold"/>
                <a:ea typeface="+mn-ea"/>
                <a:cs typeface="+mn-cs"/>
              </a:rPr>
              <a:t>  Azure Synapse Analytics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3614">
                      <a:srgbClr val="FFFFFF"/>
                    </a:gs>
                    <a:gs pos="13855">
                      <a:srgbClr val="FFFFFF"/>
                    </a:gs>
                  </a:gsLst>
                  <a:lin ang="2700000" scaled="0"/>
                </a:gradFill>
                <a:effectLst/>
                <a:uLnTx/>
                <a:uFillTx/>
                <a:latin typeface="Segoe UI Semibold"/>
                <a:ea typeface="+mn-ea"/>
                <a:cs typeface="+mn-cs"/>
              </a:rPr>
              <a:t>Power BI  </a:t>
            </a:r>
            <a:r>
              <a:rPr kumimoji="0" lang="en-US" sz="1000" b="0" i="0" u="none" strike="noStrike" kern="1200" cap="none" spc="0" normalizeH="0" baseline="5000" noProof="0" dirty="0">
                <a:ln>
                  <a:noFill/>
                </a:ln>
                <a:gradFill>
                  <a:gsLst>
                    <a:gs pos="3614">
                      <a:srgbClr val="FFFFFF"/>
                    </a:gs>
                    <a:gs pos="13855">
                      <a:srgbClr val="FFFFFF"/>
                    </a:gs>
                  </a:gsLst>
                  <a:lin ang="2700000" scaled="0"/>
                </a:gradFill>
                <a:effectLst/>
                <a:uLnTx/>
                <a:uFillTx/>
                <a:latin typeface="Segoe UI Semibold"/>
                <a:ea typeface="+mn-ea"/>
                <a:cs typeface="+mn-cs"/>
              </a:rPr>
              <a:t>•</a:t>
            </a:r>
            <a:r>
              <a:rPr kumimoji="0" lang="en-US" sz="1000" b="0" i="0" u="none" strike="noStrike" kern="1200" cap="none" spc="0" normalizeH="0" baseline="0" noProof="0" dirty="0">
                <a:ln>
                  <a:noFill/>
                </a:ln>
                <a:gradFill>
                  <a:gsLst>
                    <a:gs pos="3614">
                      <a:srgbClr val="FFFFFF"/>
                    </a:gs>
                    <a:gs pos="13855">
                      <a:srgbClr val="FFFFFF"/>
                    </a:gs>
                  </a:gsLst>
                  <a:lin ang="2700000" scaled="0"/>
                </a:gradFill>
                <a:effectLst/>
                <a:uLnTx/>
                <a:uFillTx/>
                <a:latin typeface="Segoe UI Semibold"/>
                <a:ea typeface="+mn-ea"/>
                <a:cs typeface="+mn-cs"/>
              </a:rPr>
              <a:t>  Microsoft Purview </a:t>
            </a:r>
            <a:r>
              <a:rPr kumimoji="0" lang="en-US" sz="1000" b="0" i="0" u="none" strike="noStrike" kern="1200" cap="none" spc="0" normalizeH="0" baseline="5000" noProof="0" dirty="0">
                <a:ln>
                  <a:noFill/>
                </a:ln>
                <a:gradFill>
                  <a:gsLst>
                    <a:gs pos="3614">
                      <a:srgbClr val="FFFFFF"/>
                    </a:gs>
                    <a:gs pos="13855">
                      <a:srgbClr val="FFFFFF"/>
                    </a:gs>
                  </a:gsLst>
                  <a:lin ang="2700000" scaled="0"/>
                </a:gradFill>
                <a:effectLst/>
                <a:uLnTx/>
                <a:uFillTx/>
                <a:latin typeface="Segoe UI Semibold"/>
                <a:ea typeface="+mn-ea"/>
                <a:cs typeface="+mn-cs"/>
              </a:rPr>
              <a:t> •</a:t>
            </a:r>
            <a:r>
              <a:rPr kumimoji="0" lang="en-US" sz="1000" b="0" i="0" u="none" strike="noStrike" kern="1200" cap="none" spc="0" normalizeH="0" baseline="0" noProof="0" dirty="0">
                <a:ln>
                  <a:noFill/>
                </a:ln>
                <a:gradFill>
                  <a:gsLst>
                    <a:gs pos="3614">
                      <a:srgbClr val="FFFFFF"/>
                    </a:gs>
                    <a:gs pos="13855">
                      <a:srgbClr val="FFFFFF"/>
                    </a:gs>
                  </a:gsLst>
                  <a:lin ang="2700000" scaled="0"/>
                </a:gradFill>
                <a:effectLst/>
                <a:uLnTx/>
                <a:uFillTx/>
                <a:latin typeface="Segoe UI Semibold"/>
                <a:ea typeface="+mn-ea"/>
                <a:cs typeface="+mn-cs"/>
              </a:rPr>
              <a:t>  Azure AI</a:t>
            </a:r>
          </a:p>
        </p:txBody>
      </p:sp>
    </p:spTree>
    <p:extLst>
      <p:ext uri="{BB962C8B-B14F-4D97-AF65-F5344CB8AC3E}">
        <p14:creationId xmlns:p14="http://schemas.microsoft.com/office/powerpoint/2010/main" val="389661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6.25E-7 4.44444E-6 L -6.25E-7 0.03541 " pathEditMode="relative" rAng="0" ptsTypes="AA">
                                      <p:cBhvr>
                                        <p:cTn id="9" dur="700" spd="-100000" fill="hold"/>
                                        <p:tgtEl>
                                          <p:spTgt spid="8"/>
                                        </p:tgtEl>
                                        <p:attrNameLst>
                                          <p:attrName>ppt_x</p:attrName>
                                          <p:attrName>ppt_y</p:attrName>
                                        </p:attrNameLst>
                                      </p:cBhvr>
                                      <p:rCtr x="0" y="1771"/>
                                    </p:animMotion>
                                  </p:childTnLst>
                                </p:cTn>
                              </p:par>
                              <p:par>
                                <p:cTn id="10" presetID="22" presetClass="entr" presetSubtype="4"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1000"/>
                                        <p:tgtEl>
                                          <p:spTgt spid="4"/>
                                        </p:tgtEl>
                                      </p:cBhvr>
                                    </p:animEffect>
                                  </p:childTnLst>
                                </p:cTn>
                              </p:par>
                              <p:par>
                                <p:cTn id="13" presetID="1" presetClass="entr" presetSubtype="0" fill="hold" grpId="0" nodeType="withEffect">
                                  <p:stCondLst>
                                    <p:cond delay="750"/>
                                  </p:stCondLst>
                                  <p:childTnLst>
                                    <p:set>
                                      <p:cBhvr>
                                        <p:cTn id="14" dur="1" fill="hold">
                                          <p:stCondLst>
                                            <p:cond delay="0"/>
                                          </p:stCondLst>
                                        </p:cTn>
                                        <p:tgtEl>
                                          <p:spTgt spid="200"/>
                                        </p:tgtEl>
                                        <p:attrNameLst>
                                          <p:attrName>style.visibility</p:attrName>
                                        </p:attrNameLst>
                                      </p:cBhvr>
                                      <p:to>
                                        <p:strVal val="visible"/>
                                      </p:to>
                                    </p:set>
                                  </p:childTnLst>
                                </p:cTn>
                              </p:par>
                              <p:par>
                                <p:cTn id="15" presetID="37" presetClass="path" presetSubtype="0" repeatCount="indefinite" fill="hold" grpId="1" nodeType="withEffect">
                                  <p:stCondLst>
                                    <p:cond delay="750"/>
                                  </p:stCondLst>
                                  <p:childTnLst>
                                    <p:animMotion origin="layout" path="M -0.03008 0.00984 C 0.05547 -0.00579 0.08216 -0.11273 0.08229 -0.16725 " pathEditMode="relative" rAng="0" ptsTypes="AA">
                                      <p:cBhvr>
                                        <p:cTn id="16" dur="1250" fill="hold"/>
                                        <p:tgtEl>
                                          <p:spTgt spid="200"/>
                                        </p:tgtEl>
                                        <p:attrNameLst>
                                          <p:attrName>ppt_x</p:attrName>
                                          <p:attrName>ppt_y</p:attrName>
                                        </p:attrNameLst>
                                      </p:cBhvr>
                                      <p:rCtr x="5618" y="-8854"/>
                                    </p:animMotion>
                                  </p:childTnLst>
                                </p:cTn>
                              </p:par>
                              <p:par>
                                <p:cTn id="17" presetID="1" presetClass="entr" presetSubtype="0" fill="hold" grpId="0" nodeType="withEffect">
                                  <p:stCondLst>
                                    <p:cond delay="800"/>
                                  </p:stCondLst>
                                  <p:childTnLst>
                                    <p:set>
                                      <p:cBhvr>
                                        <p:cTn id="18" dur="1" fill="hold">
                                          <p:stCondLst>
                                            <p:cond delay="0"/>
                                          </p:stCondLst>
                                        </p:cTn>
                                        <p:tgtEl>
                                          <p:spTgt spid="191"/>
                                        </p:tgtEl>
                                        <p:attrNameLst>
                                          <p:attrName>style.visibility</p:attrName>
                                        </p:attrNameLst>
                                      </p:cBhvr>
                                      <p:to>
                                        <p:strVal val="visible"/>
                                      </p:to>
                                    </p:set>
                                  </p:childTnLst>
                                </p:cTn>
                              </p:par>
                              <p:par>
                                <p:cTn id="19" presetID="37" presetClass="path" presetSubtype="0" repeatCount="indefinite" fill="hold" grpId="1" nodeType="withEffect">
                                  <p:stCondLst>
                                    <p:cond delay="800"/>
                                  </p:stCondLst>
                                  <p:childTnLst>
                                    <p:animMotion origin="layout" path="M 0.00384 0.07952 C -0.0002 0.06042 -0.00091 -0.03993 -0.00072 -0.09386 " pathEditMode="relative" rAng="0" ptsTypes="AA">
                                      <p:cBhvr>
                                        <p:cTn id="20" dur="1750" fill="hold"/>
                                        <p:tgtEl>
                                          <p:spTgt spid="191"/>
                                        </p:tgtEl>
                                        <p:attrNameLst>
                                          <p:attrName>ppt_x</p:attrName>
                                          <p:attrName>ppt_y</p:attrName>
                                        </p:attrNameLst>
                                      </p:cBhvr>
                                      <p:rCtr x="-228" y="-8669"/>
                                    </p:animMotion>
                                  </p:childTnLst>
                                </p:cTn>
                              </p:par>
                              <p:par>
                                <p:cTn id="21" presetID="1" presetClass="entr" presetSubtype="0" fill="hold" grpId="0" nodeType="withEffect">
                                  <p:stCondLst>
                                    <p:cond delay="850"/>
                                  </p:stCondLst>
                                  <p:childTnLst>
                                    <p:set>
                                      <p:cBhvr>
                                        <p:cTn id="22" dur="1" fill="hold">
                                          <p:stCondLst>
                                            <p:cond delay="0"/>
                                          </p:stCondLst>
                                        </p:cTn>
                                        <p:tgtEl>
                                          <p:spTgt spid="199"/>
                                        </p:tgtEl>
                                        <p:attrNameLst>
                                          <p:attrName>style.visibility</p:attrName>
                                        </p:attrNameLst>
                                      </p:cBhvr>
                                      <p:to>
                                        <p:strVal val="visible"/>
                                      </p:to>
                                    </p:set>
                                  </p:childTnLst>
                                </p:cTn>
                              </p:par>
                              <p:par>
                                <p:cTn id="23" presetID="37" presetClass="path" presetSubtype="0" repeatCount="indefinite" fill="hold" grpId="1" nodeType="withEffect">
                                  <p:stCondLst>
                                    <p:cond delay="850"/>
                                  </p:stCondLst>
                                  <p:childTnLst>
                                    <p:animMotion origin="layout" path="M -0.01094 0.11435 C -0.00554 0.09294 0.00162 0.00127 0.00065 -0.05868 " pathEditMode="relative" rAng="0" ptsTypes="AA">
                                      <p:cBhvr>
                                        <p:cTn id="24" dur="1250" fill="hold"/>
                                        <p:tgtEl>
                                          <p:spTgt spid="199"/>
                                        </p:tgtEl>
                                        <p:attrNameLst>
                                          <p:attrName>ppt_x</p:attrName>
                                          <p:attrName>ppt_y</p:attrName>
                                        </p:attrNameLst>
                                      </p:cBhvr>
                                      <p:rCtr x="586" y="-8657"/>
                                    </p:animMotion>
                                  </p:childTnLst>
                                </p:cTn>
                              </p:par>
                              <p:par>
                                <p:cTn id="25" presetID="1" presetClass="entr" presetSubtype="0" fill="hold" grpId="0" nodeType="withEffect">
                                  <p:stCondLst>
                                    <p:cond delay="900"/>
                                  </p:stCondLst>
                                  <p:childTnLst>
                                    <p:set>
                                      <p:cBhvr>
                                        <p:cTn id="26" dur="1" fill="hold">
                                          <p:stCondLst>
                                            <p:cond delay="0"/>
                                          </p:stCondLst>
                                        </p:cTn>
                                        <p:tgtEl>
                                          <p:spTgt spid="190"/>
                                        </p:tgtEl>
                                        <p:attrNameLst>
                                          <p:attrName>style.visibility</p:attrName>
                                        </p:attrNameLst>
                                      </p:cBhvr>
                                      <p:to>
                                        <p:strVal val="visible"/>
                                      </p:to>
                                    </p:set>
                                  </p:childTnLst>
                                </p:cTn>
                              </p:par>
                              <p:par>
                                <p:cTn id="27" presetID="37" presetClass="path" presetSubtype="0" repeatCount="indefinite" fill="hold" grpId="1" nodeType="withEffect">
                                  <p:stCondLst>
                                    <p:cond delay="900"/>
                                  </p:stCondLst>
                                  <p:childTnLst>
                                    <p:animMotion origin="layout" path="M -0.06719 0.1206 C -0.03562 0.10555 0.00625 0.03009 0.00455 -0.05301 " pathEditMode="relative" rAng="0" ptsTypes="AA">
                                      <p:cBhvr>
                                        <p:cTn id="28" dur="1750" fill="hold"/>
                                        <p:tgtEl>
                                          <p:spTgt spid="190"/>
                                        </p:tgtEl>
                                        <p:attrNameLst>
                                          <p:attrName>ppt_x</p:attrName>
                                          <p:attrName>ppt_y</p:attrName>
                                        </p:attrNameLst>
                                      </p:cBhvr>
                                      <p:rCtr x="3587" y="-8681"/>
                                    </p:animMotion>
                                  </p:childTnLst>
                                </p:cTn>
                              </p:par>
                              <p:par>
                                <p:cTn id="29" presetID="1" presetClass="entr" presetSubtype="0" fill="hold" grpId="0" nodeType="withEffect">
                                  <p:stCondLst>
                                    <p:cond delay="950"/>
                                  </p:stCondLst>
                                  <p:childTnLst>
                                    <p:set>
                                      <p:cBhvr>
                                        <p:cTn id="30" dur="1" fill="hold">
                                          <p:stCondLst>
                                            <p:cond delay="0"/>
                                          </p:stCondLst>
                                        </p:cTn>
                                        <p:tgtEl>
                                          <p:spTgt spid="187"/>
                                        </p:tgtEl>
                                        <p:attrNameLst>
                                          <p:attrName>style.visibility</p:attrName>
                                        </p:attrNameLst>
                                      </p:cBhvr>
                                      <p:to>
                                        <p:strVal val="visible"/>
                                      </p:to>
                                    </p:set>
                                  </p:childTnLst>
                                </p:cTn>
                              </p:par>
                              <p:par>
                                <p:cTn id="31" presetID="37" presetClass="path" presetSubtype="0" repeatCount="indefinite" fill="hold" grpId="1" nodeType="withEffect">
                                  <p:stCondLst>
                                    <p:cond delay="950"/>
                                  </p:stCondLst>
                                  <p:childTnLst>
                                    <p:animMotion origin="layout" path="M 0.039 0.09977 C 0.02058 0.08217 -0.00514 0.02014 -0.0067 -0.07442 " pathEditMode="relative" rAng="0" ptsTypes="AA">
                                      <p:cBhvr>
                                        <p:cTn id="32" dur="1250" fill="hold"/>
                                        <p:tgtEl>
                                          <p:spTgt spid="187"/>
                                        </p:tgtEl>
                                        <p:attrNameLst>
                                          <p:attrName>ppt_x</p:attrName>
                                          <p:attrName>ppt_y</p:attrName>
                                        </p:attrNameLst>
                                      </p:cBhvr>
                                      <p:rCtr x="-2285" y="-8715"/>
                                    </p:animMotion>
                                  </p:childTnLst>
                                </p:cTn>
                              </p:par>
                              <p:par>
                                <p:cTn id="33" presetID="1" presetClass="entr" presetSubtype="0" fill="hold" grpId="0" nodeType="withEffect">
                                  <p:stCondLst>
                                    <p:cond delay="1000"/>
                                  </p:stCondLst>
                                  <p:childTnLst>
                                    <p:set>
                                      <p:cBhvr>
                                        <p:cTn id="34" dur="1" fill="hold">
                                          <p:stCondLst>
                                            <p:cond delay="0"/>
                                          </p:stCondLst>
                                        </p:cTn>
                                        <p:tgtEl>
                                          <p:spTgt spid="189"/>
                                        </p:tgtEl>
                                        <p:attrNameLst>
                                          <p:attrName>style.visibility</p:attrName>
                                        </p:attrNameLst>
                                      </p:cBhvr>
                                      <p:to>
                                        <p:strVal val="visible"/>
                                      </p:to>
                                    </p:set>
                                  </p:childTnLst>
                                </p:cTn>
                              </p:par>
                              <p:par>
                                <p:cTn id="35" presetID="37" presetClass="path" presetSubtype="0" repeatCount="indefinite" fill="hold" grpId="1" nodeType="withEffect">
                                  <p:stCondLst>
                                    <p:cond delay="1000"/>
                                  </p:stCondLst>
                                  <p:childTnLst>
                                    <p:animMotion origin="layout" path="M 0.10117 0.1397 C 0.053 0.12963 -0.0015 0.06169 -0.00267 -0.03415 " pathEditMode="relative" rAng="0" ptsTypes="AA">
                                      <p:cBhvr>
                                        <p:cTn id="36" dur="1500" fill="hold"/>
                                        <p:tgtEl>
                                          <p:spTgt spid="189"/>
                                        </p:tgtEl>
                                        <p:attrNameLst>
                                          <p:attrName>ppt_x</p:attrName>
                                          <p:attrName>ppt_y</p:attrName>
                                        </p:attrNameLst>
                                      </p:cBhvr>
                                      <p:rCtr x="-5195" y="-8692"/>
                                    </p:animMotion>
                                  </p:childTnLst>
                                </p:cTn>
                              </p:par>
                              <p:par>
                                <p:cTn id="37" presetID="1" presetClass="entr" presetSubtype="0" fill="hold" grpId="0" nodeType="withEffect">
                                  <p:stCondLst>
                                    <p:cond delay="1050"/>
                                  </p:stCondLst>
                                  <p:childTnLst>
                                    <p:set>
                                      <p:cBhvr>
                                        <p:cTn id="38" dur="1" fill="hold">
                                          <p:stCondLst>
                                            <p:cond delay="0"/>
                                          </p:stCondLst>
                                        </p:cTn>
                                        <p:tgtEl>
                                          <p:spTgt spid="188"/>
                                        </p:tgtEl>
                                        <p:attrNameLst>
                                          <p:attrName>style.visibility</p:attrName>
                                        </p:attrNameLst>
                                      </p:cBhvr>
                                      <p:to>
                                        <p:strVal val="visible"/>
                                      </p:to>
                                    </p:set>
                                  </p:childTnLst>
                                </p:cTn>
                              </p:par>
                              <p:par>
                                <p:cTn id="39" presetID="37" presetClass="path" presetSubtype="0" repeatCount="indefinite" fill="hold" grpId="1" nodeType="withEffect">
                                  <p:stCondLst>
                                    <p:cond delay="1050"/>
                                  </p:stCondLst>
                                  <p:childTnLst>
                                    <p:animMotion origin="layout" path="M -0.02448 0.15451 C -0.00807 0.13298 0.00019 0.04421 -6.95833E-5 -0.01852 " pathEditMode="relative" rAng="0" ptsTypes="AA">
                                      <p:cBhvr>
                                        <p:cTn id="40" dur="1250" fill="hold"/>
                                        <p:tgtEl>
                                          <p:spTgt spid="188"/>
                                        </p:tgtEl>
                                        <p:attrNameLst>
                                          <p:attrName>ppt_x</p:attrName>
                                          <p:attrName>ppt_y</p:attrName>
                                        </p:attrNameLst>
                                      </p:cBhvr>
                                      <p:rCtr x="1224" y="-8657"/>
                                    </p:animMotion>
                                  </p:childTnLst>
                                </p:cTn>
                              </p:par>
                              <p:par>
                                <p:cTn id="41" presetID="1" presetClass="entr" presetSubtype="0" fill="hold" grpId="0" nodeType="withEffect">
                                  <p:stCondLst>
                                    <p:cond delay="1100"/>
                                  </p:stCondLst>
                                  <p:childTnLst>
                                    <p:set>
                                      <p:cBhvr>
                                        <p:cTn id="42" dur="1" fill="hold">
                                          <p:stCondLst>
                                            <p:cond delay="0"/>
                                          </p:stCondLst>
                                        </p:cTn>
                                        <p:tgtEl>
                                          <p:spTgt spid="202"/>
                                        </p:tgtEl>
                                        <p:attrNameLst>
                                          <p:attrName>style.visibility</p:attrName>
                                        </p:attrNameLst>
                                      </p:cBhvr>
                                      <p:to>
                                        <p:strVal val="visible"/>
                                      </p:to>
                                    </p:set>
                                  </p:childTnLst>
                                </p:cTn>
                              </p:par>
                              <p:par>
                                <p:cTn id="43" presetID="37" presetClass="path" presetSubtype="0" repeatCount="indefinite" fill="hold" grpId="1" nodeType="withEffect">
                                  <p:stCondLst>
                                    <p:cond delay="1100"/>
                                  </p:stCondLst>
                                  <p:childTnLst>
                                    <p:animMotion origin="layout" path="M 0.06953 0.15961 C 0.05156 0.1456 -0.00039 0.09699 -0.00039 -0.01389 " pathEditMode="relative" rAng="0" ptsTypes="AA">
                                      <p:cBhvr>
                                        <p:cTn id="44" dur="1500" fill="hold"/>
                                        <p:tgtEl>
                                          <p:spTgt spid="202"/>
                                        </p:tgtEl>
                                        <p:attrNameLst>
                                          <p:attrName>ppt_x</p:attrName>
                                          <p:attrName>ppt_y</p:attrName>
                                        </p:attrNameLst>
                                      </p:cBhvr>
                                      <p:rCtr x="-3496" y="-8681"/>
                                    </p:animMotion>
                                  </p:childTnLst>
                                </p:cTn>
                              </p:par>
                              <p:par>
                                <p:cTn id="45" presetID="1" presetClass="entr" presetSubtype="0" fill="hold" grpId="0" nodeType="withEffect">
                                  <p:stCondLst>
                                    <p:cond delay="1150"/>
                                  </p:stCondLst>
                                  <p:childTnLst>
                                    <p:set>
                                      <p:cBhvr>
                                        <p:cTn id="46" dur="1" fill="hold">
                                          <p:stCondLst>
                                            <p:cond delay="0"/>
                                          </p:stCondLst>
                                        </p:cTn>
                                        <p:tgtEl>
                                          <p:spTgt spid="198"/>
                                        </p:tgtEl>
                                        <p:attrNameLst>
                                          <p:attrName>style.visibility</p:attrName>
                                        </p:attrNameLst>
                                      </p:cBhvr>
                                      <p:to>
                                        <p:strVal val="visible"/>
                                      </p:to>
                                    </p:set>
                                  </p:childTnLst>
                                </p:cTn>
                              </p:par>
                              <p:par>
                                <p:cTn id="47" presetID="37" presetClass="path" presetSubtype="0" repeatCount="indefinite" fill="hold" grpId="1" nodeType="withEffect">
                                  <p:stCondLst>
                                    <p:cond delay="1150"/>
                                  </p:stCondLst>
                                  <p:childTnLst>
                                    <p:animMotion origin="layout" path="M -0.06537 0.0912 C -0.00905 0.06563 0.01237 -0.0272 0.01256 -0.07975 " pathEditMode="relative" rAng="0" ptsTypes="AA">
                                      <p:cBhvr>
                                        <p:cTn id="48" dur="1250" fill="hold"/>
                                        <p:tgtEl>
                                          <p:spTgt spid="198"/>
                                        </p:tgtEl>
                                        <p:attrNameLst>
                                          <p:attrName>ppt_x</p:attrName>
                                          <p:attrName>ppt_y</p:attrName>
                                        </p:attrNameLst>
                                      </p:cBhvr>
                                      <p:rCtr x="3893" y="-8553"/>
                                    </p:animMotion>
                                  </p:childTnLst>
                                </p:cTn>
                              </p:par>
                              <p:par>
                                <p:cTn id="49" presetID="1" presetClass="entr" presetSubtype="0" fill="hold" grpId="0" nodeType="withEffect">
                                  <p:stCondLst>
                                    <p:cond delay="1200"/>
                                  </p:stCondLst>
                                  <p:childTnLst>
                                    <p:set>
                                      <p:cBhvr>
                                        <p:cTn id="50" dur="1" fill="hold">
                                          <p:stCondLst>
                                            <p:cond delay="0"/>
                                          </p:stCondLst>
                                        </p:cTn>
                                        <p:tgtEl>
                                          <p:spTgt spid="203"/>
                                        </p:tgtEl>
                                        <p:attrNameLst>
                                          <p:attrName>style.visibility</p:attrName>
                                        </p:attrNameLst>
                                      </p:cBhvr>
                                      <p:to>
                                        <p:strVal val="visible"/>
                                      </p:to>
                                    </p:set>
                                  </p:childTnLst>
                                </p:cTn>
                              </p:par>
                              <p:par>
                                <p:cTn id="51" presetID="37" presetClass="path" presetSubtype="0" repeatCount="indefinite" fill="hold" grpId="1" nodeType="withEffect">
                                  <p:stCondLst>
                                    <p:cond delay="1200"/>
                                  </p:stCondLst>
                                  <p:childTnLst>
                                    <p:animMotion origin="layout" path="M -0.03724 0.05267 C 0.00677 0.01841 0.0222 -0.06423 0.02239 -0.11574 " pathEditMode="relative" rAng="0" ptsTypes="AA">
                                      <p:cBhvr>
                                        <p:cTn id="52" dur="1750" fill="hold"/>
                                        <p:tgtEl>
                                          <p:spTgt spid="203"/>
                                        </p:tgtEl>
                                        <p:attrNameLst>
                                          <p:attrName>ppt_x</p:attrName>
                                          <p:attrName>ppt_y</p:attrName>
                                        </p:attrNameLst>
                                      </p:cBhvr>
                                      <p:rCtr x="2982" y="-8426"/>
                                    </p:animMotion>
                                  </p:childTnLst>
                                </p:cTn>
                              </p:par>
                              <p:par>
                                <p:cTn id="53" presetID="1" presetClass="entr" presetSubtype="0" fill="hold" grpId="0" nodeType="withEffect">
                                  <p:stCondLst>
                                    <p:cond delay="1250"/>
                                  </p:stCondLst>
                                  <p:childTnLst>
                                    <p:set>
                                      <p:cBhvr>
                                        <p:cTn id="54" dur="1" fill="hold">
                                          <p:stCondLst>
                                            <p:cond delay="0"/>
                                          </p:stCondLst>
                                        </p:cTn>
                                        <p:tgtEl>
                                          <p:spTgt spid="201"/>
                                        </p:tgtEl>
                                        <p:attrNameLst>
                                          <p:attrName>style.visibility</p:attrName>
                                        </p:attrNameLst>
                                      </p:cBhvr>
                                      <p:to>
                                        <p:strVal val="visible"/>
                                      </p:to>
                                    </p:set>
                                  </p:childTnLst>
                                </p:cTn>
                              </p:par>
                              <p:par>
                                <p:cTn id="55" presetID="37" presetClass="path" presetSubtype="0" repeatCount="indefinite" fill="hold" grpId="1" nodeType="withEffect">
                                  <p:stCondLst>
                                    <p:cond delay="1250"/>
                                  </p:stCondLst>
                                  <p:childTnLst>
                                    <p:animMotion origin="layout" path="M -0.10085 0.16389 C -0.02624 0.14121 -0.00013 0.04352 0.00033 -0.00925 " pathEditMode="relative" rAng="0" ptsTypes="AA">
                                      <p:cBhvr>
                                        <p:cTn id="56" dur="1750" fill="hold"/>
                                        <p:tgtEl>
                                          <p:spTgt spid="201"/>
                                        </p:tgtEl>
                                        <p:attrNameLst>
                                          <p:attrName>ppt_x</p:attrName>
                                          <p:attrName>ppt_y</p:attrName>
                                        </p:attrNameLst>
                                      </p:cBhvr>
                                      <p:rCtr x="5059" y="-8657"/>
                                    </p:animMotion>
                                  </p:childTnLst>
                                </p:cTn>
                              </p:par>
                              <p:par>
                                <p:cTn id="57" presetID="1" presetClass="entr" presetSubtype="0" fill="hold" grpId="0" nodeType="withEffect">
                                  <p:stCondLst>
                                    <p:cond delay="1300"/>
                                  </p:stCondLst>
                                  <p:childTnLst>
                                    <p:set>
                                      <p:cBhvr>
                                        <p:cTn id="58" dur="1" fill="hold">
                                          <p:stCondLst>
                                            <p:cond delay="0"/>
                                          </p:stCondLst>
                                        </p:cTn>
                                        <p:tgtEl>
                                          <p:spTgt spid="186"/>
                                        </p:tgtEl>
                                        <p:attrNameLst>
                                          <p:attrName>style.visibility</p:attrName>
                                        </p:attrNameLst>
                                      </p:cBhvr>
                                      <p:to>
                                        <p:strVal val="visible"/>
                                      </p:to>
                                    </p:set>
                                  </p:childTnLst>
                                </p:cTn>
                              </p:par>
                              <p:par>
                                <p:cTn id="59" presetID="37" presetClass="path" presetSubtype="0" repeatCount="indefinite" fill="hold" grpId="1" nodeType="withEffect">
                                  <p:stCondLst>
                                    <p:cond delay="1300"/>
                                  </p:stCondLst>
                                  <p:childTnLst>
                                    <p:animMotion origin="layout" path="M -0.08203 0.06436 C 0.00352 0.04873 0.03021 -0.05821 0.03034 -0.11273 " pathEditMode="relative" rAng="0" ptsTypes="AA">
                                      <p:cBhvr>
                                        <p:cTn id="60" dur="1750" fill="hold"/>
                                        <p:tgtEl>
                                          <p:spTgt spid="186"/>
                                        </p:tgtEl>
                                        <p:attrNameLst>
                                          <p:attrName>ppt_x</p:attrName>
                                          <p:attrName>ppt_y</p:attrName>
                                        </p:attrNameLst>
                                      </p:cBhvr>
                                      <p:rCtr x="5618" y="-8854"/>
                                    </p:animMotion>
                                  </p:childTnLst>
                                </p:cTn>
                              </p:par>
                              <p:par>
                                <p:cTn id="61" presetID="1" presetClass="entr" presetSubtype="0" fill="hold" grpId="0" nodeType="withEffect">
                                  <p:stCondLst>
                                    <p:cond delay="1350"/>
                                  </p:stCondLst>
                                  <p:childTnLst>
                                    <p:set>
                                      <p:cBhvr>
                                        <p:cTn id="62" dur="1" fill="hold">
                                          <p:stCondLst>
                                            <p:cond delay="0"/>
                                          </p:stCondLst>
                                        </p:cTn>
                                        <p:tgtEl>
                                          <p:spTgt spid="197"/>
                                        </p:tgtEl>
                                        <p:attrNameLst>
                                          <p:attrName>style.visibility</p:attrName>
                                        </p:attrNameLst>
                                      </p:cBhvr>
                                      <p:to>
                                        <p:strVal val="visible"/>
                                      </p:to>
                                    </p:set>
                                  </p:childTnLst>
                                </p:cTn>
                              </p:par>
                              <p:par>
                                <p:cTn id="63" presetID="37" presetClass="path" presetSubtype="0" repeatCount="indefinite" fill="hold" grpId="1" nodeType="withEffect">
                                  <p:stCondLst>
                                    <p:cond delay="1350"/>
                                  </p:stCondLst>
                                  <p:childTnLst>
                                    <p:animMotion origin="layout" path="M -0.01699 0.01794 C 0.02774 -0.01933 0.04245 -0.10278 0.04271 -0.15625 " pathEditMode="relative" rAng="0" ptsTypes="AA">
                                      <p:cBhvr>
                                        <p:cTn id="64" dur="1250" fill="hold"/>
                                        <p:tgtEl>
                                          <p:spTgt spid="197"/>
                                        </p:tgtEl>
                                        <p:attrNameLst>
                                          <p:attrName>ppt_x</p:attrName>
                                          <p:attrName>ppt_y</p:attrName>
                                        </p:attrNameLst>
                                      </p:cBhvr>
                                      <p:rCtr x="2982" y="-8715"/>
                                    </p:animMotion>
                                  </p:childTnLst>
                                </p:cTn>
                              </p:par>
                              <p:par>
                                <p:cTn id="65" presetID="1" presetClass="entr" presetSubtype="0" fill="hold" grpId="0" nodeType="withEffect">
                                  <p:stCondLst>
                                    <p:cond delay="1400"/>
                                  </p:stCondLst>
                                  <p:childTnLst>
                                    <p:set>
                                      <p:cBhvr>
                                        <p:cTn id="66" dur="1" fill="hold">
                                          <p:stCondLst>
                                            <p:cond delay="0"/>
                                          </p:stCondLst>
                                        </p:cTn>
                                        <p:tgtEl>
                                          <p:spTgt spid="204"/>
                                        </p:tgtEl>
                                        <p:attrNameLst>
                                          <p:attrName>style.visibility</p:attrName>
                                        </p:attrNameLst>
                                      </p:cBhvr>
                                      <p:to>
                                        <p:strVal val="visible"/>
                                      </p:to>
                                    </p:set>
                                  </p:childTnLst>
                                </p:cTn>
                              </p:par>
                              <p:par>
                                <p:cTn id="67" presetID="37" presetClass="path" presetSubtype="0" repeatCount="indefinite" fill="hold" grpId="1" nodeType="withEffect">
                                  <p:stCondLst>
                                    <p:cond delay="1400"/>
                                  </p:stCondLst>
                                  <p:childTnLst>
                                    <p:animMotion origin="layout" path="M -0.06719 0.1206 C -0.03562 0.10555 0.00625 0.03009 0.00455 -0.05301 " pathEditMode="relative" rAng="0" ptsTypes="AA">
                                      <p:cBhvr>
                                        <p:cTn id="68" dur="2000" fill="hold"/>
                                        <p:tgtEl>
                                          <p:spTgt spid="204"/>
                                        </p:tgtEl>
                                        <p:attrNameLst>
                                          <p:attrName>ppt_x</p:attrName>
                                          <p:attrName>ppt_y</p:attrName>
                                        </p:attrNameLst>
                                      </p:cBhvr>
                                      <p:rCtr x="3587" y="-8681"/>
                                    </p:animMotion>
                                  </p:childTnLst>
                                </p:cTn>
                              </p:par>
                              <p:par>
                                <p:cTn id="69" presetID="1" presetClass="entr" presetSubtype="0" fill="hold" grpId="0" nodeType="withEffect">
                                  <p:stCondLst>
                                    <p:cond delay="1450"/>
                                  </p:stCondLst>
                                  <p:childTnLst>
                                    <p:set>
                                      <p:cBhvr>
                                        <p:cTn id="70" dur="1" fill="hold">
                                          <p:stCondLst>
                                            <p:cond delay="0"/>
                                          </p:stCondLst>
                                        </p:cTn>
                                        <p:tgtEl>
                                          <p:spTgt spid="205"/>
                                        </p:tgtEl>
                                        <p:attrNameLst>
                                          <p:attrName>style.visibility</p:attrName>
                                        </p:attrNameLst>
                                      </p:cBhvr>
                                      <p:to>
                                        <p:strVal val="visible"/>
                                      </p:to>
                                    </p:set>
                                  </p:childTnLst>
                                </p:cTn>
                              </p:par>
                              <p:par>
                                <p:cTn id="71" presetID="37" presetClass="path" presetSubtype="0" repeatCount="indefinite" fill="hold" grpId="1" nodeType="withEffect">
                                  <p:stCondLst>
                                    <p:cond delay="1450"/>
                                  </p:stCondLst>
                                  <p:childTnLst>
                                    <p:animMotion origin="layout" path="M 0.039 0.09977 C 0.02058 0.08217 -0.00514 0.02014 -0.0067 -0.07442 " pathEditMode="relative" rAng="0" ptsTypes="AA">
                                      <p:cBhvr>
                                        <p:cTn id="72" dur="1500" fill="hold"/>
                                        <p:tgtEl>
                                          <p:spTgt spid="205"/>
                                        </p:tgtEl>
                                        <p:attrNameLst>
                                          <p:attrName>ppt_x</p:attrName>
                                          <p:attrName>ppt_y</p:attrName>
                                        </p:attrNameLst>
                                      </p:cBhvr>
                                      <p:rCtr x="-2285" y="-8715"/>
                                    </p:animMotion>
                                  </p:childTnLst>
                                </p:cTn>
                              </p:par>
                              <p:par>
                                <p:cTn id="73" presetID="1" presetClass="entr" presetSubtype="0" fill="hold" grpId="0" nodeType="withEffect">
                                  <p:stCondLst>
                                    <p:cond delay="2000"/>
                                  </p:stCondLst>
                                  <p:childTnLst>
                                    <p:set>
                                      <p:cBhvr>
                                        <p:cTn id="74" dur="1" fill="hold">
                                          <p:stCondLst>
                                            <p:cond delay="0"/>
                                          </p:stCondLst>
                                        </p:cTn>
                                        <p:tgtEl>
                                          <p:spTgt spid="112"/>
                                        </p:tgtEl>
                                        <p:attrNameLst>
                                          <p:attrName>style.visibility</p:attrName>
                                        </p:attrNameLst>
                                      </p:cBhvr>
                                      <p:to>
                                        <p:strVal val="visible"/>
                                      </p:to>
                                    </p:set>
                                  </p:childTnLst>
                                </p:cTn>
                              </p:par>
                              <p:par>
                                <p:cTn id="75" presetID="37" presetClass="path" presetSubtype="0" repeatCount="indefinite" fill="hold" grpId="1" nodeType="withEffect">
                                  <p:stCondLst>
                                    <p:cond delay="2000"/>
                                  </p:stCondLst>
                                  <p:childTnLst>
                                    <p:animMotion origin="layout" path="M -0.0567 0.05822 C -0.0483 0.02002 0.01211 0.02523 0.01263 -0.04121 C 0.01322 -0.10776 0.0125 -0.13658 0.01211 -0.17049 " pathEditMode="relative" rAng="0" ptsTypes="AAA">
                                      <p:cBhvr>
                                        <p:cTn id="76" dur="1500" fill="hold"/>
                                        <p:tgtEl>
                                          <p:spTgt spid="112"/>
                                        </p:tgtEl>
                                        <p:attrNameLst>
                                          <p:attrName>ppt_x</p:attrName>
                                          <p:attrName>ppt_y</p:attrName>
                                        </p:attrNameLst>
                                      </p:cBhvr>
                                      <p:rCtr x="3477" y="-11435"/>
                                    </p:animMotion>
                                  </p:childTnLst>
                                </p:cTn>
                              </p:par>
                              <p:par>
                                <p:cTn id="77" presetID="1" presetClass="entr" presetSubtype="0" fill="hold" grpId="0" nodeType="withEffect">
                                  <p:stCondLst>
                                    <p:cond delay="2000"/>
                                  </p:stCondLst>
                                  <p:childTnLst>
                                    <p:set>
                                      <p:cBhvr>
                                        <p:cTn id="78" dur="1" fill="hold">
                                          <p:stCondLst>
                                            <p:cond delay="0"/>
                                          </p:stCondLst>
                                        </p:cTn>
                                        <p:tgtEl>
                                          <p:spTgt spid="110"/>
                                        </p:tgtEl>
                                        <p:attrNameLst>
                                          <p:attrName>style.visibility</p:attrName>
                                        </p:attrNameLst>
                                      </p:cBhvr>
                                      <p:to>
                                        <p:strVal val="visible"/>
                                      </p:to>
                                    </p:set>
                                  </p:childTnLst>
                                </p:cTn>
                              </p:par>
                              <p:par>
                                <p:cTn id="79" presetID="37" presetClass="path" presetSubtype="0" repeatCount="indefinite" fill="hold" grpId="1" nodeType="withEffect">
                                  <p:stCondLst>
                                    <p:cond delay="2000"/>
                                  </p:stCondLst>
                                  <p:childTnLst>
                                    <p:animMotion origin="layout" path="M 0.02968 0.05821 C 0.02916 0.03923 -0.0028 0.03078 -0.00326 -0.0272 C -0.00372 -0.0853 -0.00378 -0.13461 -0.00359 -0.16829 " pathEditMode="relative" rAng="0" ptsTypes="AAA">
                                      <p:cBhvr>
                                        <p:cTn id="80" dur="1300" fill="hold"/>
                                        <p:tgtEl>
                                          <p:spTgt spid="110"/>
                                        </p:tgtEl>
                                        <p:attrNameLst>
                                          <p:attrName>ppt_x</p:attrName>
                                          <p:attrName>ppt_y</p:attrName>
                                        </p:attrNameLst>
                                      </p:cBhvr>
                                      <p:rCtr x="-1667" y="-11331"/>
                                    </p:animMotion>
                                  </p:childTnLst>
                                </p:cTn>
                              </p:par>
                              <p:par>
                                <p:cTn id="81" presetID="1" presetClass="entr" presetSubtype="0" fill="hold" grpId="0" nodeType="withEffect">
                                  <p:stCondLst>
                                    <p:cond delay="2000"/>
                                  </p:stCondLst>
                                  <p:childTnLst>
                                    <p:set>
                                      <p:cBhvr>
                                        <p:cTn id="82" dur="1" fill="hold">
                                          <p:stCondLst>
                                            <p:cond delay="0"/>
                                          </p:stCondLst>
                                        </p:cTn>
                                        <p:tgtEl>
                                          <p:spTgt spid="192"/>
                                        </p:tgtEl>
                                        <p:attrNameLst>
                                          <p:attrName>style.visibility</p:attrName>
                                        </p:attrNameLst>
                                      </p:cBhvr>
                                      <p:to>
                                        <p:strVal val="visible"/>
                                      </p:to>
                                    </p:set>
                                  </p:childTnLst>
                                </p:cTn>
                              </p:par>
                              <p:par>
                                <p:cTn id="83" presetID="42" presetClass="path" presetSubtype="0" repeatCount="indefinite" fill="hold" grpId="1" nodeType="withEffect">
                                  <p:stCondLst>
                                    <p:cond delay="2000"/>
                                  </p:stCondLst>
                                  <p:childTnLst>
                                    <p:animMotion origin="layout" path="M 4.27083E-6 -0.06516 L 4.27083E-6 0.15648 " pathEditMode="relative" rAng="0" ptsTypes="AA">
                                      <p:cBhvr>
                                        <p:cTn id="84" dur="1500" spd="-100000" fill="hold"/>
                                        <p:tgtEl>
                                          <p:spTgt spid="192"/>
                                        </p:tgtEl>
                                        <p:attrNameLst>
                                          <p:attrName>ppt_x</p:attrName>
                                          <p:attrName>ppt_y</p:attrName>
                                        </p:attrNameLst>
                                      </p:cBhvr>
                                      <p:rCtr x="0" y="11076"/>
                                    </p:animMotion>
                                  </p:childTnLst>
                                </p:cTn>
                              </p:par>
                              <p:par>
                                <p:cTn id="85" presetID="1" presetClass="entr" presetSubtype="0" fill="hold" grpId="0" nodeType="withEffect">
                                  <p:stCondLst>
                                    <p:cond delay="2000"/>
                                  </p:stCondLst>
                                  <p:childTnLst>
                                    <p:set>
                                      <p:cBhvr>
                                        <p:cTn id="86" dur="1" fill="hold">
                                          <p:stCondLst>
                                            <p:cond delay="0"/>
                                          </p:stCondLst>
                                        </p:cTn>
                                        <p:tgtEl>
                                          <p:spTgt spid="194"/>
                                        </p:tgtEl>
                                        <p:attrNameLst>
                                          <p:attrName>style.visibility</p:attrName>
                                        </p:attrNameLst>
                                      </p:cBhvr>
                                      <p:to>
                                        <p:strVal val="visible"/>
                                      </p:to>
                                    </p:set>
                                  </p:childTnLst>
                                </p:cTn>
                              </p:par>
                              <p:par>
                                <p:cTn id="87" presetID="37" presetClass="path" presetSubtype="0" repeatCount="indefinite" fill="hold" grpId="1" nodeType="withEffect">
                                  <p:stCondLst>
                                    <p:cond delay="2000"/>
                                  </p:stCondLst>
                                  <p:childTnLst>
                                    <p:animMotion origin="layout" path="M 0.06836 0.13264 C 0.06849 0.10868 -0.00013 0.09166 -0.00026 0.04201 C -0.00039 -0.00753 -0.00013 -0.06135 -0.00019 -0.09445 " pathEditMode="relative" rAng="0" ptsTypes="AAA">
                                      <p:cBhvr>
                                        <p:cTn id="88" dur="1600" fill="hold"/>
                                        <p:tgtEl>
                                          <p:spTgt spid="194"/>
                                        </p:tgtEl>
                                        <p:attrNameLst>
                                          <p:attrName>ppt_x</p:attrName>
                                          <p:attrName>ppt_y</p:attrName>
                                        </p:attrNameLst>
                                      </p:cBhvr>
                                      <p:rCtr x="-3431" y="-11354"/>
                                    </p:animMotion>
                                  </p:childTnLst>
                                </p:cTn>
                              </p:par>
                              <p:par>
                                <p:cTn id="89" presetID="1" presetClass="entr" presetSubtype="0" fill="hold" grpId="0" nodeType="withEffect">
                                  <p:stCondLst>
                                    <p:cond delay="2000"/>
                                  </p:stCondLst>
                                  <p:childTnLst>
                                    <p:set>
                                      <p:cBhvr>
                                        <p:cTn id="90" dur="1" fill="hold">
                                          <p:stCondLst>
                                            <p:cond delay="0"/>
                                          </p:stCondLst>
                                        </p:cTn>
                                        <p:tgtEl>
                                          <p:spTgt spid="108"/>
                                        </p:tgtEl>
                                        <p:attrNameLst>
                                          <p:attrName>style.visibility</p:attrName>
                                        </p:attrNameLst>
                                      </p:cBhvr>
                                      <p:to>
                                        <p:strVal val="visible"/>
                                      </p:to>
                                    </p:set>
                                  </p:childTnLst>
                                </p:cTn>
                              </p:par>
                              <p:par>
                                <p:cTn id="91" presetID="37" presetClass="path" presetSubtype="0" repeatCount="indefinite" fill="hold" grpId="1" nodeType="withEffect">
                                  <p:stCondLst>
                                    <p:cond delay="2000"/>
                                  </p:stCondLst>
                                  <p:childTnLst>
                                    <p:animMotion origin="layout" path="M -0.01856 0.03287 C -0.01856 0.00683 0.01523 0.00996 0.01562 -0.06539 C 0.01601 -0.14074 0.0153 -0.16261 0.0151 -0.19537 " pathEditMode="relative" rAng="0" ptsTypes="AAA">
                                      <p:cBhvr>
                                        <p:cTn id="92" dur="1300" fill="hold"/>
                                        <p:tgtEl>
                                          <p:spTgt spid="108"/>
                                        </p:tgtEl>
                                        <p:attrNameLst>
                                          <p:attrName>ppt_x</p:attrName>
                                          <p:attrName>ppt_y</p:attrName>
                                        </p:attrNameLst>
                                      </p:cBhvr>
                                      <p:rCtr x="1712" y="-11412"/>
                                    </p:animMotion>
                                  </p:childTnLst>
                                </p:cTn>
                              </p:par>
                              <p:par>
                                <p:cTn id="93" presetID="1" presetClass="entr" presetSubtype="0" fill="hold" grpId="0" nodeType="withEffect">
                                  <p:stCondLst>
                                    <p:cond delay="3000"/>
                                  </p:stCondLst>
                                  <p:childTnLst>
                                    <p:set>
                                      <p:cBhvr>
                                        <p:cTn id="94" dur="1" fill="hold">
                                          <p:stCondLst>
                                            <p:cond delay="0"/>
                                          </p:stCondLst>
                                        </p:cTn>
                                        <p:tgtEl>
                                          <p:spTgt spid="193"/>
                                        </p:tgtEl>
                                        <p:attrNameLst>
                                          <p:attrName>style.visibility</p:attrName>
                                        </p:attrNameLst>
                                      </p:cBhvr>
                                      <p:to>
                                        <p:strVal val="visible"/>
                                      </p:to>
                                    </p:set>
                                  </p:childTnLst>
                                </p:cTn>
                              </p:par>
                              <p:par>
                                <p:cTn id="95" presetID="37" presetClass="path" presetSubtype="0" repeatCount="indefinite" fill="hold" grpId="1" nodeType="withEffect">
                                  <p:stCondLst>
                                    <p:cond delay="3000"/>
                                  </p:stCondLst>
                                  <p:childTnLst>
                                    <p:animMotion origin="layout" path="M -0.06921 0.19943 C -0.06081 0.16123 -0.00039 0.16644 0.00013 0.1 C 0.00071 0.03345 2.1875E-6 0.00463 -0.00039 -0.02928 " pathEditMode="relative" rAng="0" ptsTypes="AAA">
                                      <p:cBhvr>
                                        <p:cTn id="96" dur="1300" fill="hold"/>
                                        <p:tgtEl>
                                          <p:spTgt spid="193"/>
                                        </p:tgtEl>
                                        <p:attrNameLst>
                                          <p:attrName>ppt_x</p:attrName>
                                          <p:attrName>ppt_y</p:attrName>
                                        </p:attrNameLst>
                                      </p:cBhvr>
                                      <p:rCtr x="3477" y="-11435"/>
                                    </p:animMotion>
                                  </p:childTnLst>
                                </p:cTn>
                              </p:par>
                              <p:par>
                                <p:cTn id="97" presetID="1" presetClass="entr" presetSubtype="0" fill="hold" grpId="0" nodeType="withEffect">
                                  <p:stCondLst>
                                    <p:cond delay="3250"/>
                                  </p:stCondLst>
                                  <p:childTnLst>
                                    <p:set>
                                      <p:cBhvr>
                                        <p:cTn id="98" dur="1" fill="hold">
                                          <p:stCondLst>
                                            <p:cond delay="0"/>
                                          </p:stCondLst>
                                        </p:cTn>
                                        <p:tgtEl>
                                          <p:spTgt spid="109"/>
                                        </p:tgtEl>
                                        <p:attrNameLst>
                                          <p:attrName>style.visibility</p:attrName>
                                        </p:attrNameLst>
                                      </p:cBhvr>
                                      <p:to>
                                        <p:strVal val="visible"/>
                                      </p:to>
                                    </p:set>
                                  </p:childTnLst>
                                </p:cTn>
                              </p:par>
                              <p:par>
                                <p:cTn id="99" presetID="42" presetClass="path" presetSubtype="0" repeatCount="indefinite" fill="hold" grpId="1" nodeType="withEffect">
                                  <p:stCondLst>
                                    <p:cond delay="3250"/>
                                  </p:stCondLst>
                                  <p:childTnLst>
                                    <p:animMotion origin="layout" path="M 4.47917E-6 -0.13693 L 4.47917E-6 0.08437 " pathEditMode="relative" rAng="0" ptsTypes="AA">
                                      <p:cBhvr>
                                        <p:cTn id="100" dur="1600" spd="-100000" fill="hold"/>
                                        <p:tgtEl>
                                          <p:spTgt spid="109"/>
                                        </p:tgtEl>
                                        <p:attrNameLst>
                                          <p:attrName>ppt_x</p:attrName>
                                          <p:attrName>ppt_y</p:attrName>
                                        </p:attrNameLst>
                                      </p:cBhvr>
                                      <p:rCtr x="0" y="11065"/>
                                    </p:animMotion>
                                  </p:childTnLst>
                                </p:cTn>
                              </p:par>
                              <p:par>
                                <p:cTn id="101" presetID="1" presetClass="entr" presetSubtype="0" fill="hold" grpId="0" nodeType="withEffect">
                                  <p:stCondLst>
                                    <p:cond delay="3150"/>
                                  </p:stCondLst>
                                  <p:childTnLst>
                                    <p:set>
                                      <p:cBhvr>
                                        <p:cTn id="102" dur="1" fill="hold">
                                          <p:stCondLst>
                                            <p:cond delay="0"/>
                                          </p:stCondLst>
                                        </p:cTn>
                                        <p:tgtEl>
                                          <p:spTgt spid="107"/>
                                        </p:tgtEl>
                                        <p:attrNameLst>
                                          <p:attrName>style.visibility</p:attrName>
                                        </p:attrNameLst>
                                      </p:cBhvr>
                                      <p:to>
                                        <p:strVal val="visible"/>
                                      </p:to>
                                    </p:set>
                                  </p:childTnLst>
                                </p:cTn>
                              </p:par>
                              <p:par>
                                <p:cTn id="103" presetID="37" presetClass="path" presetSubtype="0" repeatCount="indefinite" fill="hold" grpId="1" nodeType="withEffect">
                                  <p:stCondLst>
                                    <p:cond delay="3150"/>
                                  </p:stCondLst>
                                  <p:childTnLst>
                                    <p:animMotion origin="layout" path="M 0.03535 0.03739 C 0.03548 0.01343 -0.03314 -0.00359 -0.03327 -0.05324 C -0.0334 -0.10278 -0.03314 -0.1566 -0.03321 -0.1897 " pathEditMode="relative" rAng="0" ptsTypes="AAA">
                                      <p:cBhvr>
                                        <p:cTn id="104" dur="1500" fill="hold"/>
                                        <p:tgtEl>
                                          <p:spTgt spid="107"/>
                                        </p:tgtEl>
                                        <p:attrNameLst>
                                          <p:attrName>ppt_x</p:attrName>
                                          <p:attrName>ppt_y</p:attrName>
                                        </p:attrNameLst>
                                      </p:cBhvr>
                                      <p:rCtr x="-3438" y="-11354"/>
                                    </p:animMotion>
                                  </p:childTnLst>
                                </p:cTn>
                              </p:par>
                              <p:par>
                                <p:cTn id="105" presetID="1" presetClass="entr" presetSubtype="0" fill="hold" grpId="0" nodeType="withEffect">
                                  <p:stCondLst>
                                    <p:cond delay="2850"/>
                                  </p:stCondLst>
                                  <p:childTnLst>
                                    <p:set>
                                      <p:cBhvr>
                                        <p:cTn id="106" dur="1" fill="hold">
                                          <p:stCondLst>
                                            <p:cond delay="0"/>
                                          </p:stCondLst>
                                        </p:cTn>
                                        <p:tgtEl>
                                          <p:spTgt spid="195"/>
                                        </p:tgtEl>
                                        <p:attrNameLst>
                                          <p:attrName>style.visibility</p:attrName>
                                        </p:attrNameLst>
                                      </p:cBhvr>
                                      <p:to>
                                        <p:strVal val="visible"/>
                                      </p:to>
                                    </p:set>
                                  </p:childTnLst>
                                </p:cTn>
                              </p:par>
                              <p:par>
                                <p:cTn id="107" presetID="37" presetClass="path" presetSubtype="0" repeatCount="indefinite" fill="hold" grpId="1" nodeType="withEffect">
                                  <p:stCondLst>
                                    <p:cond delay="2850"/>
                                  </p:stCondLst>
                                  <p:childTnLst>
                                    <p:animMotion origin="layout" path="M 0.03327 0.21261 C 0.03275 0.19363 0.00078 0.18518 0.00033 0.1272 C -0.00013 0.0691 -0.0002 0.01979 1.04167E-7 -0.01389 " pathEditMode="relative" rAng="0" ptsTypes="AAA">
                                      <p:cBhvr>
                                        <p:cTn id="108" dur="1500" fill="hold"/>
                                        <p:tgtEl>
                                          <p:spTgt spid="195"/>
                                        </p:tgtEl>
                                        <p:attrNameLst>
                                          <p:attrName>ppt_x</p:attrName>
                                          <p:attrName>ppt_y</p:attrName>
                                        </p:attrNameLst>
                                      </p:cBhvr>
                                      <p:rCtr x="-1673" y="-11331"/>
                                    </p:animMotion>
                                  </p:childTnLst>
                                </p:cTn>
                              </p:par>
                              <p:par>
                                <p:cTn id="109" presetID="10" presetClass="entr" presetSubtype="0" fill="hold" grpId="0" nodeType="withEffect">
                                  <p:stCondLst>
                                    <p:cond delay="0"/>
                                  </p:stCondLst>
                                  <p:childTnLst>
                                    <p:set>
                                      <p:cBhvr>
                                        <p:cTn id="110" dur="1" fill="hold">
                                          <p:stCondLst>
                                            <p:cond delay="0"/>
                                          </p:stCondLst>
                                        </p:cTn>
                                        <p:tgtEl>
                                          <p:spTgt spid="79"/>
                                        </p:tgtEl>
                                        <p:attrNameLst>
                                          <p:attrName>style.visibility</p:attrName>
                                        </p:attrNameLst>
                                      </p:cBhvr>
                                      <p:to>
                                        <p:strVal val="visible"/>
                                      </p:to>
                                    </p:set>
                                    <p:animEffect transition="in" filter="fade">
                                      <p:cBhvr>
                                        <p:cTn id="111" dur="500"/>
                                        <p:tgtEl>
                                          <p:spTgt spid="79"/>
                                        </p:tgtEl>
                                      </p:cBhvr>
                                    </p:animEffect>
                                  </p:childTnLst>
                                </p:cTn>
                              </p:par>
                              <p:par>
                                <p:cTn id="112" presetID="42" presetClass="path" presetSubtype="0" decel="100000" fill="hold" grpId="1" nodeType="withEffect">
                                  <p:stCondLst>
                                    <p:cond delay="0"/>
                                  </p:stCondLst>
                                  <p:childTnLst>
                                    <p:animMotion origin="layout" path="M -4.79167E-6 1.11111E-6 L -4.79167E-6 0.03542 " pathEditMode="relative" rAng="0" ptsTypes="AA">
                                      <p:cBhvr>
                                        <p:cTn id="113" dur="700" spd="-100000" fill="hold"/>
                                        <p:tgtEl>
                                          <p:spTgt spid="7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6" grpId="1" animBg="1"/>
      <p:bldP spid="187" grpId="0" animBg="1"/>
      <p:bldP spid="187" grpId="1" animBg="1"/>
      <p:bldP spid="188" grpId="0" animBg="1"/>
      <p:bldP spid="188" grpId="1" animBg="1"/>
      <p:bldP spid="189" grpId="0" animBg="1"/>
      <p:bldP spid="189" grpId="1" animBg="1"/>
      <p:bldP spid="190" grpId="0" animBg="1"/>
      <p:bldP spid="190" grpId="1" animBg="1"/>
      <p:bldP spid="191" grpId="0" animBg="1"/>
      <p:bldP spid="191" grpId="1" animBg="1"/>
      <p:bldP spid="197" grpId="0" animBg="1"/>
      <p:bldP spid="197" grpId="1" animBg="1"/>
      <p:bldP spid="198" grpId="0" animBg="1"/>
      <p:bldP spid="198" grpId="1" animBg="1"/>
      <p:bldP spid="199" grpId="0" animBg="1"/>
      <p:bldP spid="199" grpId="1" animBg="1"/>
      <p:bldP spid="200" grpId="0" animBg="1"/>
      <p:bldP spid="200" grpId="1" animBg="1"/>
      <p:bldP spid="201" grpId="0" animBg="1"/>
      <p:bldP spid="201" grpId="1" animBg="1"/>
      <p:bldP spid="202" grpId="0" animBg="1"/>
      <p:bldP spid="202" grpId="1" animBg="1"/>
      <p:bldP spid="203" grpId="0" animBg="1"/>
      <p:bldP spid="203" grpId="1" animBg="1"/>
      <p:bldP spid="204" grpId="0" animBg="1"/>
      <p:bldP spid="204" grpId="1" animBg="1"/>
      <p:bldP spid="205" grpId="0" animBg="1"/>
      <p:bldP spid="205" grpId="1" animBg="1"/>
      <p:bldP spid="193" grpId="0" animBg="1"/>
      <p:bldP spid="193" grpId="1" animBg="1"/>
      <p:bldP spid="195" grpId="0" animBg="1"/>
      <p:bldP spid="195" grpId="1" animBg="1"/>
      <p:bldP spid="192" grpId="0" animBg="1"/>
      <p:bldP spid="192" grpId="1" animBg="1"/>
      <p:bldP spid="194" grpId="0" animBg="1"/>
      <p:bldP spid="194" grpId="1" animBg="1"/>
      <p:bldP spid="107" grpId="0" animBg="1"/>
      <p:bldP spid="107" grpId="1" animBg="1"/>
      <p:bldP spid="108" grpId="0" animBg="1"/>
      <p:bldP spid="108" grpId="1" animBg="1"/>
      <p:bldP spid="109" grpId="0" animBg="1"/>
      <p:bldP spid="109" grpId="1" animBg="1"/>
      <p:bldP spid="110" grpId="0" animBg="1"/>
      <p:bldP spid="110" grpId="1" animBg="1"/>
      <p:bldP spid="112" grpId="0" animBg="1"/>
      <p:bldP spid="112" grpId="1" animBg="1"/>
      <p:bldP spid="79" grpId="0"/>
      <p:bldP spid="7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35387F-9CFA-694A-A17C-CB4F5C1576FF}"/>
              </a:ext>
              <a:ext uri="{C183D7F6-B498-43B3-948B-1728B52AA6E4}">
                <adec:decorative xmlns:adec="http://schemas.microsoft.com/office/drawing/2017/decorative" val="1"/>
              </a:ext>
            </a:extLst>
          </p:cNvPr>
          <p:cNvGrpSpPr/>
          <p:nvPr/>
        </p:nvGrpSpPr>
        <p:grpSpPr>
          <a:xfrm>
            <a:off x="582676" y="1780042"/>
            <a:ext cx="11026937" cy="4571771"/>
            <a:chOff x="582676" y="1780043"/>
            <a:chExt cx="11026937" cy="4185100"/>
          </a:xfrm>
        </p:grpSpPr>
        <p:grpSp>
          <p:nvGrpSpPr>
            <p:cNvPr id="6" name="Group 5">
              <a:extLst>
                <a:ext uri="{FF2B5EF4-FFF2-40B4-BE49-F238E27FC236}">
                  <a16:creationId xmlns:a16="http://schemas.microsoft.com/office/drawing/2014/main" id="{25487398-4276-6A45-B87D-8613BBE5492B}"/>
                </a:ext>
              </a:extLst>
            </p:cNvPr>
            <p:cNvGrpSpPr/>
            <p:nvPr/>
          </p:nvGrpSpPr>
          <p:grpSpPr>
            <a:xfrm>
              <a:off x="582676" y="1780043"/>
              <a:ext cx="11026937" cy="1926543"/>
              <a:chOff x="582677" y="1780043"/>
              <a:chExt cx="9725802" cy="1926543"/>
            </a:xfrm>
          </p:grpSpPr>
          <p:sp>
            <p:nvSpPr>
              <p:cNvPr id="23" name="Rounded Rectangle 22">
                <a:extLst>
                  <a:ext uri="{FF2B5EF4-FFF2-40B4-BE49-F238E27FC236}">
                    <a16:creationId xmlns:a16="http://schemas.microsoft.com/office/drawing/2014/main" id="{35A8576A-4360-E744-8062-45355B3C6937}"/>
                  </a:ext>
                </a:extLst>
              </p:cNvPr>
              <p:cNvSpPr/>
              <p:nvPr/>
            </p:nvSpPr>
            <p:spPr>
              <a:xfrm>
                <a:off x="582677" y="1780043"/>
                <a:ext cx="2993279" cy="1926543"/>
              </a:xfrm>
              <a:prstGeom prst="roundRect">
                <a:avLst>
                  <a:gd name="adj" fmla="val 7517"/>
                </a:avLst>
              </a:prstGeom>
              <a:gradFill>
                <a:gsLst>
                  <a:gs pos="32000">
                    <a:sysClr val="window" lastClr="FFFFFF">
                      <a:lumMod val="95000"/>
                    </a:sysClr>
                  </a:gs>
                  <a:gs pos="100000">
                    <a:sysClr val="window" lastClr="FFFFFF">
                      <a:lumMod val="90000"/>
                    </a:sysClr>
                  </a:gs>
                </a:gsLst>
                <a:lin ang="2400000" scaled="0"/>
              </a:gradFill>
              <a:ln w="12700" cap="flat" cmpd="sng" algn="ctr">
                <a:noFill/>
                <a:prstDash val="solid"/>
                <a:miter lim="800000"/>
              </a:ln>
              <a:effectLst/>
            </p:spPr>
            <p:txBody>
              <a:bodyPr rtlCol="0" anchor="ctr"/>
              <a:lstStyle/>
              <a:p>
                <a:pPr marL="0" marR="0" lvl="0" indent="0" algn="ctr" defTabSz="207328"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prstClr val="white"/>
                  </a:solidFill>
                  <a:effectLst/>
                  <a:uLnTx/>
                  <a:uFillTx/>
                  <a:latin typeface="Segoe UI"/>
                  <a:ea typeface="+mn-ea"/>
                  <a:cs typeface="+mn-cs"/>
                </a:endParaRPr>
              </a:p>
            </p:txBody>
          </p:sp>
          <p:sp>
            <p:nvSpPr>
              <p:cNvPr id="24" name="Rounded Rectangle 23">
                <a:extLst>
                  <a:ext uri="{FF2B5EF4-FFF2-40B4-BE49-F238E27FC236}">
                    <a16:creationId xmlns:a16="http://schemas.microsoft.com/office/drawing/2014/main" id="{A03E9740-E01D-9D4C-8694-605426891742}"/>
                  </a:ext>
                </a:extLst>
              </p:cNvPr>
              <p:cNvSpPr/>
              <p:nvPr/>
            </p:nvSpPr>
            <p:spPr>
              <a:xfrm>
                <a:off x="3962400" y="1780043"/>
                <a:ext cx="2993279" cy="1926543"/>
              </a:xfrm>
              <a:prstGeom prst="roundRect">
                <a:avLst>
                  <a:gd name="adj" fmla="val 7517"/>
                </a:avLst>
              </a:prstGeom>
              <a:gradFill>
                <a:gsLst>
                  <a:gs pos="32000">
                    <a:sysClr val="window" lastClr="FFFFFF">
                      <a:lumMod val="95000"/>
                    </a:sysClr>
                  </a:gs>
                  <a:gs pos="100000">
                    <a:sysClr val="window" lastClr="FFFFFF">
                      <a:lumMod val="90000"/>
                    </a:sysClr>
                  </a:gs>
                </a:gsLst>
                <a:lin ang="2400000" scaled="0"/>
              </a:gradFill>
              <a:ln w="12700" cap="flat" cmpd="sng" algn="ctr">
                <a:noFill/>
                <a:prstDash val="solid"/>
                <a:miter lim="800000"/>
              </a:ln>
              <a:effectLst/>
            </p:spPr>
            <p:txBody>
              <a:bodyPr rtlCol="0" anchor="ctr"/>
              <a:lstStyle/>
              <a:p>
                <a:pPr marL="0" marR="0" lvl="0" indent="0" algn="ctr" defTabSz="207328"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prstClr val="white"/>
                  </a:solidFill>
                  <a:effectLst/>
                  <a:uLnTx/>
                  <a:uFillTx/>
                  <a:latin typeface="Segoe UI"/>
                  <a:ea typeface="+mn-ea"/>
                  <a:cs typeface="+mn-cs"/>
                </a:endParaRPr>
              </a:p>
            </p:txBody>
          </p:sp>
          <p:sp>
            <p:nvSpPr>
              <p:cNvPr id="25" name="Rounded Rectangle 24">
                <a:extLst>
                  <a:ext uri="{FF2B5EF4-FFF2-40B4-BE49-F238E27FC236}">
                    <a16:creationId xmlns:a16="http://schemas.microsoft.com/office/drawing/2014/main" id="{75A72BC9-E900-3C4A-8C0D-331BC369C108}"/>
                  </a:ext>
                </a:extLst>
              </p:cNvPr>
              <p:cNvSpPr/>
              <p:nvPr/>
            </p:nvSpPr>
            <p:spPr>
              <a:xfrm>
                <a:off x="7315200" y="1780043"/>
                <a:ext cx="2993279" cy="1926543"/>
              </a:xfrm>
              <a:prstGeom prst="roundRect">
                <a:avLst>
                  <a:gd name="adj" fmla="val 7517"/>
                </a:avLst>
              </a:prstGeom>
              <a:gradFill>
                <a:gsLst>
                  <a:gs pos="32000">
                    <a:sysClr val="window" lastClr="FFFFFF">
                      <a:lumMod val="95000"/>
                    </a:sysClr>
                  </a:gs>
                  <a:gs pos="100000">
                    <a:sysClr val="window" lastClr="FFFFFF">
                      <a:lumMod val="90000"/>
                    </a:sysClr>
                  </a:gs>
                </a:gsLst>
                <a:lin ang="2400000" scaled="0"/>
              </a:gradFill>
              <a:ln w="12700" cap="flat" cmpd="sng" algn="ctr">
                <a:noFill/>
                <a:prstDash val="solid"/>
                <a:miter lim="800000"/>
              </a:ln>
              <a:effectLst/>
            </p:spPr>
            <p:txBody>
              <a:bodyPr rtlCol="0" anchor="ctr"/>
              <a:lstStyle/>
              <a:p>
                <a:pPr marL="0" marR="0" lvl="0" indent="0" algn="ctr" defTabSz="207328"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5BA1A5BA-0A6B-DF43-A86C-9DA429D3EFE6}"/>
                </a:ext>
              </a:extLst>
            </p:cNvPr>
            <p:cNvGrpSpPr/>
            <p:nvPr/>
          </p:nvGrpSpPr>
          <p:grpSpPr>
            <a:xfrm>
              <a:off x="582676" y="4038600"/>
              <a:ext cx="11026937" cy="1926543"/>
              <a:chOff x="582677" y="1780043"/>
              <a:chExt cx="9725802" cy="1926543"/>
            </a:xfrm>
          </p:grpSpPr>
          <p:sp>
            <p:nvSpPr>
              <p:cNvPr id="28" name="Rounded Rectangle 27">
                <a:extLst>
                  <a:ext uri="{FF2B5EF4-FFF2-40B4-BE49-F238E27FC236}">
                    <a16:creationId xmlns:a16="http://schemas.microsoft.com/office/drawing/2014/main" id="{A4595527-9586-EB49-B150-8AB8B110B080}"/>
                  </a:ext>
                </a:extLst>
              </p:cNvPr>
              <p:cNvSpPr/>
              <p:nvPr/>
            </p:nvSpPr>
            <p:spPr>
              <a:xfrm>
                <a:off x="582677" y="1780043"/>
                <a:ext cx="2993279" cy="1926543"/>
              </a:xfrm>
              <a:prstGeom prst="roundRect">
                <a:avLst>
                  <a:gd name="adj" fmla="val 7517"/>
                </a:avLst>
              </a:prstGeom>
              <a:gradFill>
                <a:gsLst>
                  <a:gs pos="32000">
                    <a:sysClr val="window" lastClr="FFFFFF">
                      <a:lumMod val="95000"/>
                    </a:sysClr>
                  </a:gs>
                  <a:gs pos="100000">
                    <a:sysClr val="window" lastClr="FFFFFF">
                      <a:lumMod val="90000"/>
                    </a:sysClr>
                  </a:gs>
                </a:gsLst>
                <a:lin ang="2400000" scaled="0"/>
              </a:gradFill>
              <a:ln w="12700" cap="flat" cmpd="sng" algn="ctr">
                <a:noFill/>
                <a:prstDash val="solid"/>
                <a:miter lim="800000"/>
              </a:ln>
              <a:effectLst/>
            </p:spPr>
            <p:txBody>
              <a:bodyPr rtlCol="0" anchor="ctr"/>
              <a:lstStyle/>
              <a:p>
                <a:pPr marL="0" marR="0" lvl="0" indent="0" algn="ctr" defTabSz="207328"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prstClr val="white"/>
                  </a:solidFill>
                  <a:effectLst/>
                  <a:uLnTx/>
                  <a:uFillTx/>
                  <a:latin typeface="Segoe UI"/>
                  <a:ea typeface="+mn-ea"/>
                  <a:cs typeface="+mn-cs"/>
                </a:endParaRPr>
              </a:p>
            </p:txBody>
          </p:sp>
          <p:sp>
            <p:nvSpPr>
              <p:cNvPr id="29" name="Rounded Rectangle 28">
                <a:extLst>
                  <a:ext uri="{FF2B5EF4-FFF2-40B4-BE49-F238E27FC236}">
                    <a16:creationId xmlns:a16="http://schemas.microsoft.com/office/drawing/2014/main" id="{DEA4623A-1AB4-984A-92DA-D7111BF01255}"/>
                  </a:ext>
                </a:extLst>
              </p:cNvPr>
              <p:cNvSpPr/>
              <p:nvPr/>
            </p:nvSpPr>
            <p:spPr>
              <a:xfrm>
                <a:off x="3962400" y="1780043"/>
                <a:ext cx="2993279" cy="1926543"/>
              </a:xfrm>
              <a:prstGeom prst="roundRect">
                <a:avLst>
                  <a:gd name="adj" fmla="val 7517"/>
                </a:avLst>
              </a:prstGeom>
              <a:gradFill>
                <a:gsLst>
                  <a:gs pos="32000">
                    <a:sysClr val="window" lastClr="FFFFFF">
                      <a:lumMod val="95000"/>
                    </a:sysClr>
                  </a:gs>
                  <a:gs pos="100000">
                    <a:sysClr val="window" lastClr="FFFFFF">
                      <a:lumMod val="90000"/>
                    </a:sysClr>
                  </a:gs>
                </a:gsLst>
                <a:lin ang="2400000" scaled="0"/>
              </a:gradFill>
              <a:ln w="12700" cap="flat" cmpd="sng" algn="ctr">
                <a:noFill/>
                <a:prstDash val="solid"/>
                <a:miter lim="800000"/>
              </a:ln>
              <a:effectLst/>
            </p:spPr>
            <p:txBody>
              <a:bodyPr rtlCol="0" anchor="ctr"/>
              <a:lstStyle/>
              <a:p>
                <a:pPr marL="0" marR="0" lvl="0" indent="0" algn="ctr" defTabSz="207328"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prstClr val="white"/>
                  </a:solidFill>
                  <a:effectLst/>
                  <a:uLnTx/>
                  <a:uFillTx/>
                  <a:latin typeface="Segoe UI"/>
                  <a:ea typeface="+mn-ea"/>
                  <a:cs typeface="+mn-cs"/>
                </a:endParaRPr>
              </a:p>
            </p:txBody>
          </p:sp>
          <p:sp>
            <p:nvSpPr>
              <p:cNvPr id="30" name="Rounded Rectangle 29">
                <a:extLst>
                  <a:ext uri="{FF2B5EF4-FFF2-40B4-BE49-F238E27FC236}">
                    <a16:creationId xmlns:a16="http://schemas.microsoft.com/office/drawing/2014/main" id="{A1695925-B4B6-E64A-9A8E-30AA3715F618}"/>
                  </a:ext>
                </a:extLst>
              </p:cNvPr>
              <p:cNvSpPr/>
              <p:nvPr/>
            </p:nvSpPr>
            <p:spPr>
              <a:xfrm>
                <a:off x="7315200" y="1780043"/>
                <a:ext cx="2993279" cy="1926543"/>
              </a:xfrm>
              <a:prstGeom prst="roundRect">
                <a:avLst>
                  <a:gd name="adj" fmla="val 7517"/>
                </a:avLst>
              </a:prstGeom>
              <a:gradFill>
                <a:gsLst>
                  <a:gs pos="32000">
                    <a:sysClr val="window" lastClr="FFFFFF">
                      <a:lumMod val="95000"/>
                    </a:sysClr>
                  </a:gs>
                  <a:gs pos="100000">
                    <a:sysClr val="window" lastClr="FFFFFF">
                      <a:lumMod val="90000"/>
                    </a:sysClr>
                  </a:gs>
                </a:gsLst>
                <a:lin ang="2400000" scaled="0"/>
              </a:gradFill>
              <a:ln w="12700" cap="flat" cmpd="sng" algn="ctr">
                <a:noFill/>
                <a:prstDash val="solid"/>
                <a:miter lim="800000"/>
              </a:ln>
              <a:effectLst/>
            </p:spPr>
            <p:txBody>
              <a:bodyPr rtlCol="0" anchor="ctr"/>
              <a:lstStyle/>
              <a:p>
                <a:pPr marL="0" marR="0" lvl="0" indent="0" algn="ctr" defTabSz="207328"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prstClr val="white"/>
                  </a:solidFill>
                  <a:effectLst/>
                  <a:uLnTx/>
                  <a:uFillTx/>
                  <a:latin typeface="Segoe UI"/>
                  <a:ea typeface="+mn-ea"/>
                  <a:cs typeface="+mn-cs"/>
                </a:endParaRPr>
              </a:p>
            </p:txBody>
          </p:sp>
        </p:grpSp>
      </p:grpSp>
      <p:sp>
        <p:nvSpPr>
          <p:cNvPr id="52" name="Title 14">
            <a:extLst>
              <a:ext uri="{FF2B5EF4-FFF2-40B4-BE49-F238E27FC236}">
                <a16:creationId xmlns:a16="http://schemas.microsoft.com/office/drawing/2014/main" id="{CB9BD3C0-66FC-4687-8AF2-1189A307D469}"/>
              </a:ext>
            </a:extLst>
          </p:cNvPr>
          <p:cNvSpPr>
            <a:spLocks noGrp="1"/>
          </p:cNvSpPr>
          <p:nvPr>
            <p:ph type="title"/>
          </p:nvPr>
        </p:nvSpPr>
        <p:spPr/>
        <p:txBody>
          <a:bodyPr/>
          <a:lstStyle/>
          <a:p>
            <a:r>
              <a:rPr lang="en-US" dirty="0"/>
              <a:t>Industry Findings Predict Continued Migration and Modernization Momentum</a:t>
            </a:r>
          </a:p>
        </p:txBody>
      </p:sp>
      <p:sp>
        <p:nvSpPr>
          <p:cNvPr id="36" name="Rectangle 35">
            <a:extLst>
              <a:ext uri="{FF2B5EF4-FFF2-40B4-BE49-F238E27FC236}">
                <a16:creationId xmlns:a16="http://schemas.microsoft.com/office/drawing/2014/main" id="{342319C6-5334-446B-8B9B-F76D698AFC1B}"/>
              </a:ext>
            </a:extLst>
          </p:cNvPr>
          <p:cNvSpPr/>
          <p:nvPr/>
        </p:nvSpPr>
        <p:spPr bwMode="auto">
          <a:xfrm>
            <a:off x="628681" y="1747688"/>
            <a:ext cx="1301959" cy="8617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4400" b="1" spc="-50" dirty="0">
                <a:ln w="3175">
                  <a:noFill/>
                </a:ln>
                <a:solidFill>
                  <a:schemeClr val="accent1"/>
                </a:solidFill>
              </a:rPr>
              <a:t>27</a:t>
            </a:r>
            <a:r>
              <a:rPr lang="en-US" sz="4400" b="1" spc="-50" dirty="0">
                <a:solidFill>
                  <a:schemeClr val="accent1"/>
                </a:solidFill>
                <a:ea typeface="Segoe UI" pitchFamily="34" charset="0"/>
                <a:cs typeface="Segoe UI" pitchFamily="34" charset="0"/>
              </a:rPr>
              <a:t>%</a:t>
            </a:r>
          </a:p>
        </p:txBody>
      </p:sp>
      <p:sp>
        <p:nvSpPr>
          <p:cNvPr id="44" name="TextBox 43">
            <a:extLst>
              <a:ext uri="{FF2B5EF4-FFF2-40B4-BE49-F238E27FC236}">
                <a16:creationId xmlns:a16="http://schemas.microsoft.com/office/drawing/2014/main" id="{E7A7F2BC-2903-4C9D-A3C8-62071E068FDD}"/>
              </a:ext>
            </a:extLst>
          </p:cNvPr>
          <p:cNvSpPr txBox="1"/>
          <p:nvPr/>
        </p:nvSpPr>
        <p:spPr>
          <a:xfrm>
            <a:off x="628681" y="2390631"/>
            <a:ext cx="3012588" cy="627864"/>
          </a:xfrm>
          <a:prstGeom prst="rect">
            <a:avLst/>
          </a:prstGeom>
          <a:noFill/>
        </p:spPr>
        <p:txBody>
          <a:bodyPr wrap="square" lIns="91440" tIns="91440" rIns="91440" bIns="91440" rtlCol="0" anchor="t">
            <a:spAutoFit/>
          </a:bodyPr>
          <a:lstStyle/>
          <a:p>
            <a:pPr>
              <a:lnSpc>
                <a:spcPct val="90000"/>
              </a:lnSpc>
            </a:pPr>
            <a:r>
              <a:rPr lang="en-US" sz="1600" dirty="0">
                <a:cs typeface="Segoe UI Semibold" panose="020B0702040204020203" pitchFamily="34" charset="0"/>
              </a:rPr>
              <a:t>projected growth in cloud-based IT spend in 2021</a:t>
            </a:r>
          </a:p>
        </p:txBody>
      </p:sp>
      <p:sp>
        <p:nvSpPr>
          <p:cNvPr id="61" name="TextBox 60">
            <a:extLst>
              <a:ext uri="{FF2B5EF4-FFF2-40B4-BE49-F238E27FC236}">
                <a16:creationId xmlns:a16="http://schemas.microsoft.com/office/drawing/2014/main" id="{769AE58B-8467-44E8-97AD-8CDC9D89EA67}"/>
              </a:ext>
            </a:extLst>
          </p:cNvPr>
          <p:cNvSpPr txBox="1"/>
          <p:nvPr/>
        </p:nvSpPr>
        <p:spPr>
          <a:xfrm>
            <a:off x="4460655" y="1747688"/>
            <a:ext cx="2246327" cy="861774"/>
          </a:xfrm>
          <a:prstGeom prst="rect">
            <a:avLst/>
          </a:prstGeom>
          <a:noFill/>
        </p:spPr>
        <p:txBody>
          <a:bodyPr wrap="square" lIns="91440" tIns="91440" rIns="91440" bIns="91440" anchor="ctr">
            <a:noAutofit/>
          </a:bodyPr>
          <a:lstStyle/>
          <a:p>
            <a:r>
              <a:rPr lang="en-US" sz="4400" b="1" spc="-50" dirty="0">
                <a:ln w="3175">
                  <a:noFill/>
                </a:ln>
                <a:solidFill>
                  <a:schemeClr val="accent1"/>
                </a:solidFill>
              </a:rPr>
              <a:t>59%</a:t>
            </a:r>
          </a:p>
        </p:txBody>
      </p:sp>
      <p:sp>
        <p:nvSpPr>
          <p:cNvPr id="62" name="TextBox 61">
            <a:extLst>
              <a:ext uri="{FF2B5EF4-FFF2-40B4-BE49-F238E27FC236}">
                <a16:creationId xmlns:a16="http://schemas.microsoft.com/office/drawing/2014/main" id="{95ADE965-E281-40DB-BA71-63893EFC2187}"/>
              </a:ext>
            </a:extLst>
          </p:cNvPr>
          <p:cNvSpPr txBox="1"/>
          <p:nvPr/>
        </p:nvSpPr>
        <p:spPr>
          <a:xfrm>
            <a:off x="4460655" y="2390631"/>
            <a:ext cx="2936417" cy="1071062"/>
          </a:xfrm>
          <a:prstGeom prst="rect">
            <a:avLst/>
          </a:prstGeom>
          <a:noFill/>
        </p:spPr>
        <p:txBody>
          <a:bodyPr wrap="square" lIns="91440" tIns="91440" rIns="91440" bIns="91440" rtlCol="0" anchor="t">
            <a:spAutoFit/>
          </a:bodyPr>
          <a:lstStyle/>
          <a:p>
            <a:pPr>
              <a:lnSpc>
                <a:spcPct val="90000"/>
              </a:lnSpc>
            </a:pPr>
            <a:r>
              <a:rPr lang="en-US" sz="1600" dirty="0">
                <a:cs typeface="Segoe UI Semibold" panose="020B0702040204020203" pitchFamily="34" charset="0"/>
              </a:rPr>
              <a:t>Of organizations responded that migrating more workloads to the cloud is a top Cloud Initiative for 2021*</a:t>
            </a:r>
          </a:p>
        </p:txBody>
      </p:sp>
      <p:sp>
        <p:nvSpPr>
          <p:cNvPr id="59" name="Rectangle 58">
            <a:extLst>
              <a:ext uri="{FF2B5EF4-FFF2-40B4-BE49-F238E27FC236}">
                <a16:creationId xmlns:a16="http://schemas.microsoft.com/office/drawing/2014/main" id="{94955845-4991-4509-A0E2-9B2DC418F730}"/>
              </a:ext>
            </a:extLst>
          </p:cNvPr>
          <p:cNvSpPr/>
          <p:nvPr/>
        </p:nvSpPr>
        <p:spPr>
          <a:xfrm>
            <a:off x="8277276" y="1747688"/>
            <a:ext cx="1301959" cy="794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4400" b="1" spc="-50" dirty="0">
                <a:ln w="3175">
                  <a:noFill/>
                </a:ln>
                <a:solidFill>
                  <a:schemeClr val="accent1"/>
                </a:solidFill>
              </a:rPr>
              <a:t>72%</a:t>
            </a:r>
          </a:p>
        </p:txBody>
      </p:sp>
      <p:sp>
        <p:nvSpPr>
          <p:cNvPr id="58" name="Rectangle 57">
            <a:extLst>
              <a:ext uri="{FF2B5EF4-FFF2-40B4-BE49-F238E27FC236}">
                <a16:creationId xmlns:a16="http://schemas.microsoft.com/office/drawing/2014/main" id="{242ACDD7-E15C-433B-A914-03D7B1F7B60B}"/>
              </a:ext>
            </a:extLst>
          </p:cNvPr>
          <p:cNvSpPr/>
          <p:nvPr/>
        </p:nvSpPr>
        <p:spPr>
          <a:xfrm>
            <a:off x="8277276" y="2390631"/>
            <a:ext cx="3283351" cy="593143"/>
          </a:xfrm>
          <a:prstGeom prst="rect">
            <a:avLst/>
          </a:prstGeom>
        </p:spPr>
        <p:txBody>
          <a:bodyPr wrap="square" lIns="91440" tIns="91440" rIns="91440" bIns="91440" anchor="t">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GB" sz="1600" dirty="0">
                <a:cs typeface="Segoe UI Semibold" panose="020B0702040204020203" pitchFamily="34" charset="0"/>
              </a:rPr>
              <a:t>of </a:t>
            </a:r>
            <a:r>
              <a:rPr kumimoji="0" lang="en-GB" sz="1600" b="0" i="0" u="none" strike="noStrike" kern="1200" cap="none" spc="0" normalizeH="0" baseline="0" noProof="0" dirty="0">
                <a:ln>
                  <a:noFill/>
                </a:ln>
                <a:effectLst/>
                <a:uLnTx/>
                <a:uFillTx/>
                <a:ea typeface="+mn-ea"/>
                <a:cs typeface="Segoe UI Semibold" panose="020B0702040204020203" pitchFamily="34" charset="0"/>
              </a:rPr>
              <a:t>organizations reported industry’s pace of transformation has been accelerating </a:t>
            </a:r>
            <a:r>
              <a:rPr lang="en-GB" sz="1600" dirty="0">
                <a:cs typeface="Segoe UI Semibold" panose="020B0702040204020203" pitchFamily="34" charset="0"/>
              </a:rPr>
              <a:t>as a result of the pandemic</a:t>
            </a:r>
          </a:p>
        </p:txBody>
      </p:sp>
      <p:sp>
        <p:nvSpPr>
          <p:cNvPr id="40" name="Rectangle 39">
            <a:extLst>
              <a:ext uri="{FF2B5EF4-FFF2-40B4-BE49-F238E27FC236}">
                <a16:creationId xmlns:a16="http://schemas.microsoft.com/office/drawing/2014/main" id="{4F312DFC-0F83-4E02-83BD-EDA8AE950A3C}"/>
              </a:ext>
            </a:extLst>
          </p:cNvPr>
          <p:cNvSpPr/>
          <p:nvPr/>
        </p:nvSpPr>
        <p:spPr bwMode="auto">
          <a:xfrm>
            <a:off x="628681" y="4259916"/>
            <a:ext cx="1117294" cy="6771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4400" b="1" spc="-50" dirty="0">
                <a:ln w="3175">
                  <a:noFill/>
                </a:ln>
                <a:solidFill>
                  <a:schemeClr val="accent1"/>
                </a:solidFill>
              </a:rPr>
              <a:t>90%</a:t>
            </a:r>
          </a:p>
        </p:txBody>
      </p:sp>
      <p:sp>
        <p:nvSpPr>
          <p:cNvPr id="48" name="TextBox 47">
            <a:extLst>
              <a:ext uri="{FF2B5EF4-FFF2-40B4-BE49-F238E27FC236}">
                <a16:creationId xmlns:a16="http://schemas.microsoft.com/office/drawing/2014/main" id="{59AC74EB-ACFD-4501-9310-6EE562CFDC1E}"/>
              </a:ext>
            </a:extLst>
          </p:cNvPr>
          <p:cNvSpPr txBox="1"/>
          <p:nvPr/>
        </p:nvSpPr>
        <p:spPr>
          <a:xfrm>
            <a:off x="628681" y="4843003"/>
            <a:ext cx="3069772" cy="849463"/>
          </a:xfrm>
          <a:prstGeom prst="rect">
            <a:avLst/>
          </a:prstGeom>
          <a:noFill/>
        </p:spPr>
        <p:txBody>
          <a:bodyPr wrap="square" lIns="91440" tIns="91440" rIns="91440" bIns="91440" rtlCol="0">
            <a:spAutoFit/>
          </a:bodyPr>
          <a:lstStyle/>
          <a:p>
            <a:pPr>
              <a:lnSpc>
                <a:spcPct val="90000"/>
              </a:lnSpc>
            </a:pPr>
            <a:r>
              <a:rPr lang="en-US" sz="1600" dirty="0">
                <a:cs typeface="Segoe UI Semibold" panose="020B0702040204020203" pitchFamily="34" charset="0"/>
              </a:rPr>
              <a:t>of existing apps will still be in use, cloud modernization top benefit</a:t>
            </a:r>
          </a:p>
        </p:txBody>
      </p:sp>
      <p:sp>
        <p:nvSpPr>
          <p:cNvPr id="63" name="TextBox 62">
            <a:extLst>
              <a:ext uri="{FF2B5EF4-FFF2-40B4-BE49-F238E27FC236}">
                <a16:creationId xmlns:a16="http://schemas.microsoft.com/office/drawing/2014/main" id="{4B8822B1-B6D8-4DC5-B938-AC391CFBCC16}"/>
              </a:ext>
            </a:extLst>
          </p:cNvPr>
          <p:cNvSpPr txBox="1"/>
          <p:nvPr/>
        </p:nvSpPr>
        <p:spPr>
          <a:xfrm>
            <a:off x="4460655" y="4259916"/>
            <a:ext cx="2691923" cy="769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4400" b="1" spc="-50">
                <a:ln w="3175">
                  <a:noFill/>
                </a:ln>
                <a:solidFill>
                  <a:schemeClr val="accen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23%</a:t>
            </a:r>
          </a:p>
        </p:txBody>
      </p:sp>
      <p:sp>
        <p:nvSpPr>
          <p:cNvPr id="64" name="TextBox 63">
            <a:extLst>
              <a:ext uri="{FF2B5EF4-FFF2-40B4-BE49-F238E27FC236}">
                <a16:creationId xmlns:a16="http://schemas.microsoft.com/office/drawing/2014/main" id="{E8A6AB88-A891-4075-A6AE-376D65A531E5}"/>
              </a:ext>
            </a:extLst>
          </p:cNvPr>
          <p:cNvSpPr txBox="1"/>
          <p:nvPr/>
        </p:nvSpPr>
        <p:spPr>
          <a:xfrm>
            <a:off x="4460655" y="4843003"/>
            <a:ext cx="3165017" cy="849463"/>
          </a:xfrm>
          <a:prstGeom prst="rect">
            <a:avLst/>
          </a:prstGeom>
          <a:noFill/>
        </p:spPr>
        <p:txBody>
          <a:bodyPr wrap="square" lIns="91440" tIns="91440" rIns="91440" bIns="91440" rtlCol="0">
            <a:spAutoFit/>
          </a:bodyPr>
          <a:lstStyle/>
          <a:p>
            <a:pPr>
              <a:lnSpc>
                <a:spcPct val="90000"/>
              </a:lnSpc>
            </a:pPr>
            <a:r>
              <a:rPr lang="en-US" sz="1600" dirty="0">
                <a:cs typeface="Segoe UI Semibold" panose="020B0702040204020203" pitchFamily="34" charset="0"/>
              </a:rPr>
              <a:t>Growth in end user spend on public cloud computing to $332B</a:t>
            </a:r>
            <a:r>
              <a:rPr lang="en-US" sz="1100" dirty="0">
                <a:cs typeface="Segoe UI Semibold" panose="020B0702040204020203" pitchFamily="34" charset="0"/>
              </a:rPr>
              <a:t>**</a:t>
            </a:r>
            <a:endParaRPr lang="en-US" sz="1600" dirty="0">
              <a:cs typeface="Segoe UI Semibold" panose="020B0702040204020203" pitchFamily="34" charset="0"/>
            </a:endParaRPr>
          </a:p>
        </p:txBody>
      </p:sp>
      <p:sp>
        <p:nvSpPr>
          <p:cNvPr id="57" name="Rectangle 56">
            <a:extLst>
              <a:ext uri="{FF2B5EF4-FFF2-40B4-BE49-F238E27FC236}">
                <a16:creationId xmlns:a16="http://schemas.microsoft.com/office/drawing/2014/main" id="{52870AEA-5731-4A18-AB7B-8CC91C767641}"/>
              </a:ext>
            </a:extLst>
          </p:cNvPr>
          <p:cNvSpPr/>
          <p:nvPr/>
        </p:nvSpPr>
        <p:spPr>
          <a:xfrm>
            <a:off x="8277276" y="4259916"/>
            <a:ext cx="1967204" cy="769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4400" b="1" spc="-50" dirty="0">
                <a:ln w="3175">
                  <a:noFill/>
                </a:ln>
                <a:solidFill>
                  <a:schemeClr val="accent1"/>
                </a:solidFill>
              </a:rPr>
              <a:t>80%</a:t>
            </a:r>
          </a:p>
        </p:txBody>
      </p:sp>
      <p:sp>
        <p:nvSpPr>
          <p:cNvPr id="56" name="Rectangle 55">
            <a:extLst>
              <a:ext uri="{FF2B5EF4-FFF2-40B4-BE49-F238E27FC236}">
                <a16:creationId xmlns:a16="http://schemas.microsoft.com/office/drawing/2014/main" id="{D76611E6-7052-4448-9A67-99D68D7BFDC4}"/>
              </a:ext>
            </a:extLst>
          </p:cNvPr>
          <p:cNvSpPr/>
          <p:nvPr/>
        </p:nvSpPr>
        <p:spPr>
          <a:xfrm>
            <a:off x="8277276" y="4843003"/>
            <a:ext cx="3397652" cy="1415772"/>
          </a:xfrm>
          <a:prstGeom prst="rect">
            <a:avLst/>
          </a:prstGeom>
        </p:spPr>
        <p:txBody>
          <a:bodyPr wrap="square" lIns="91440" tIns="91440" rIns="91440" bIns="9144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dirty="0">
                <a:cs typeface="Segoe UI Semibold" panose="020B0702040204020203" pitchFamily="34" charset="0"/>
              </a:rPr>
              <a:t>o</a:t>
            </a:r>
            <a:r>
              <a:rPr kumimoji="0" lang="en-US" sz="1600" b="0" i="0" u="none" strike="noStrike" kern="1200" cap="none" spc="0" normalizeH="0" baseline="0" noProof="0" dirty="0">
                <a:ln>
                  <a:noFill/>
                </a:ln>
                <a:effectLst/>
                <a:uLnTx/>
                <a:uFillTx/>
                <a:ea typeface="+mn-ea"/>
                <a:cs typeface="Segoe UI Semibold" panose="020B0702040204020203" pitchFamily="34" charset="0"/>
              </a:rPr>
              <a:t>f enterprises will have the mechanism in place by the end of 2021 to shift to cloud-centric infrastructure and applications, 2X as fast as before the pandemic</a:t>
            </a:r>
            <a:endParaRPr kumimoji="0" lang="en-GB" sz="1600" b="0" i="0" u="none" strike="noStrike" kern="1200" cap="none" spc="0" normalizeH="0" baseline="0" noProof="0" dirty="0">
              <a:ln>
                <a:noFill/>
              </a:ln>
              <a:effectLst/>
              <a:uLnTx/>
              <a:uFillTx/>
              <a:ea typeface="+mn-ea"/>
              <a:cs typeface="Segoe UI Semibold" panose="020B0702040204020203" pitchFamily="34" charset="0"/>
            </a:endParaRPr>
          </a:p>
        </p:txBody>
      </p:sp>
      <p:sp>
        <p:nvSpPr>
          <p:cNvPr id="32" name="TextBox 31">
            <a:extLst>
              <a:ext uri="{FF2B5EF4-FFF2-40B4-BE49-F238E27FC236}">
                <a16:creationId xmlns:a16="http://schemas.microsoft.com/office/drawing/2014/main" id="{DA0CB8CC-BD44-49FB-982E-F55D12F1ABA3}"/>
              </a:ext>
            </a:extLst>
          </p:cNvPr>
          <p:cNvSpPr txBox="1"/>
          <p:nvPr/>
        </p:nvSpPr>
        <p:spPr>
          <a:xfrm>
            <a:off x="617146" y="6634426"/>
            <a:ext cx="11008797" cy="138499"/>
          </a:xfrm>
          <a:prstGeom prst="rect">
            <a:avLst/>
          </a:prstGeom>
          <a:noFill/>
        </p:spPr>
        <p:txBody>
          <a:bodyPr wrap="square" lIns="0" tIns="0" rIns="0" bIns="0" rtlCol="0">
            <a:spAutoFit/>
          </a:bodyPr>
          <a:lstStyle/>
          <a:p>
            <a:r>
              <a:rPr lang="en-US" sz="900" dirty="0"/>
              <a:t>Source: Gartner reports and public articles | *Source: Flexera State of the cloud 2021 | **Gartner Press Release: </a:t>
            </a:r>
            <a:r>
              <a:rPr lang="en-US" sz="900" dirty="0">
                <a:hlinkClick r:id="rId3"/>
              </a:rPr>
              <a:t>Gartner Forecasts Worldwide Public Cloud End-User Spending to Grow 23% in 2021</a:t>
            </a:r>
            <a:endParaRPr lang="en-US" sz="900" dirty="0">
              <a:solidFill>
                <a:schemeClr val="bg1">
                  <a:lumMod val="50000"/>
                  <a:lumOff val="50000"/>
                </a:schemeClr>
              </a:solidFill>
            </a:endParaRPr>
          </a:p>
        </p:txBody>
      </p:sp>
    </p:spTree>
    <p:extLst>
      <p:ext uri="{BB962C8B-B14F-4D97-AF65-F5344CB8AC3E}">
        <p14:creationId xmlns:p14="http://schemas.microsoft.com/office/powerpoint/2010/main" val="28044369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FB24A16-B8FD-4C3B-B6AA-BD156CEC2DAB}"/>
              </a:ext>
            </a:extLst>
          </p:cNvPr>
          <p:cNvSpPr>
            <a:spLocks noGrp="1"/>
          </p:cNvSpPr>
          <p:nvPr>
            <p:ph type="title"/>
          </p:nvPr>
        </p:nvSpPr>
        <p:spPr/>
        <p:txBody>
          <a:bodyPr/>
          <a:lstStyle/>
          <a:p>
            <a:r>
              <a:rPr lang="en-US" dirty="0"/>
              <a:t>Migration and modernization triggers</a:t>
            </a:r>
          </a:p>
        </p:txBody>
      </p:sp>
      <p:grpSp>
        <p:nvGrpSpPr>
          <p:cNvPr id="2" name="Group 1" descr="Circular graphic with Migration and modernization in the middle surrounded by wedges for each of the mentioned triggers">
            <a:extLst>
              <a:ext uri="{FF2B5EF4-FFF2-40B4-BE49-F238E27FC236}">
                <a16:creationId xmlns:a16="http://schemas.microsoft.com/office/drawing/2014/main" id="{3CB3980A-DD09-9C4B-BCB5-2E983CA9A563}"/>
              </a:ext>
            </a:extLst>
          </p:cNvPr>
          <p:cNvGrpSpPr/>
          <p:nvPr/>
        </p:nvGrpSpPr>
        <p:grpSpPr>
          <a:xfrm>
            <a:off x="3710867" y="1558151"/>
            <a:ext cx="4608347" cy="4618571"/>
            <a:chOff x="3710867" y="1558151"/>
            <a:chExt cx="4608347" cy="4618571"/>
          </a:xfrm>
        </p:grpSpPr>
        <p:sp>
          <p:nvSpPr>
            <p:cNvPr id="91" name="Freeform 67">
              <a:extLst>
                <a:ext uri="{FF2B5EF4-FFF2-40B4-BE49-F238E27FC236}">
                  <a16:creationId xmlns:a16="http://schemas.microsoft.com/office/drawing/2014/main" id="{FE54A6E5-7D9F-426E-910B-6F930ED34BFF}"/>
                </a:ext>
                <a:ext uri="{C183D7F6-B498-43B3-948B-1728B52AA6E4}">
                  <adec:decorative xmlns:adec="http://schemas.microsoft.com/office/drawing/2017/decorative" val="1"/>
                </a:ext>
              </a:extLst>
            </p:cNvPr>
            <p:cNvSpPr>
              <a:spLocks/>
            </p:cNvSpPr>
            <p:nvPr/>
          </p:nvSpPr>
          <p:spPr bwMode="auto">
            <a:xfrm>
              <a:off x="4882123" y="3817206"/>
              <a:ext cx="2231329" cy="1118221"/>
            </a:xfrm>
            <a:custGeom>
              <a:avLst/>
              <a:gdLst>
                <a:gd name="T0" fmla="*/ 0 w 14552"/>
                <a:gd name="T1" fmla="*/ 0 h 7288"/>
                <a:gd name="T2" fmla="*/ 14552 w 14552"/>
                <a:gd name="T3" fmla="*/ 0 h 7288"/>
                <a:gd name="T4" fmla="*/ 14515 w 14552"/>
                <a:gd name="T5" fmla="*/ 746 h 7288"/>
                <a:gd name="T6" fmla="*/ 7276 w 14552"/>
                <a:gd name="T7" fmla="*/ 7288 h 7288"/>
                <a:gd name="T8" fmla="*/ 38 w 14552"/>
                <a:gd name="T9" fmla="*/ 746 h 7288"/>
                <a:gd name="T10" fmla="*/ 0 w 14552"/>
                <a:gd name="T11" fmla="*/ 0 h 7288"/>
              </a:gdLst>
              <a:ahLst/>
              <a:cxnLst>
                <a:cxn ang="0">
                  <a:pos x="T0" y="T1"/>
                </a:cxn>
                <a:cxn ang="0">
                  <a:pos x="T2" y="T3"/>
                </a:cxn>
                <a:cxn ang="0">
                  <a:pos x="T4" y="T5"/>
                </a:cxn>
                <a:cxn ang="0">
                  <a:pos x="T6" y="T7"/>
                </a:cxn>
                <a:cxn ang="0">
                  <a:pos x="T8" y="T9"/>
                </a:cxn>
                <a:cxn ang="0">
                  <a:pos x="T10" y="T11"/>
                </a:cxn>
              </a:cxnLst>
              <a:rect l="0" t="0" r="r" b="b"/>
              <a:pathLst>
                <a:path w="14552" h="7288">
                  <a:moveTo>
                    <a:pt x="0" y="0"/>
                  </a:moveTo>
                  <a:lnTo>
                    <a:pt x="14552" y="0"/>
                  </a:lnTo>
                  <a:lnTo>
                    <a:pt x="14515" y="746"/>
                  </a:lnTo>
                  <a:cubicBezTo>
                    <a:pt x="14142" y="4421"/>
                    <a:pt x="11044" y="7288"/>
                    <a:pt x="7276" y="7288"/>
                  </a:cubicBezTo>
                  <a:cubicBezTo>
                    <a:pt x="3509" y="7288"/>
                    <a:pt x="411" y="4421"/>
                    <a:pt x="38" y="746"/>
                  </a:cubicBezTo>
                  <a:lnTo>
                    <a:pt x="0" y="0"/>
                  </a:lnTo>
                  <a:close/>
                </a:path>
              </a:pathLst>
            </a:custGeom>
            <a:solidFill>
              <a:schemeClr val="bg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5">
              <a:extLst>
                <a:ext uri="{FF2B5EF4-FFF2-40B4-BE49-F238E27FC236}">
                  <a16:creationId xmlns:a16="http://schemas.microsoft.com/office/drawing/2014/main" id="{72D812B5-8599-4C7A-91D8-4E92A1034C10}"/>
                </a:ext>
                <a:ext uri="{C183D7F6-B498-43B3-948B-1728B52AA6E4}">
                  <adec:decorative xmlns:adec="http://schemas.microsoft.com/office/drawing/2017/decorative" val="1"/>
                </a:ext>
              </a:extLst>
            </p:cNvPr>
            <p:cNvSpPr>
              <a:spLocks/>
            </p:cNvSpPr>
            <p:nvPr/>
          </p:nvSpPr>
          <p:spPr bwMode="auto">
            <a:xfrm>
              <a:off x="6936454" y="3501938"/>
              <a:ext cx="1382760" cy="1493943"/>
            </a:xfrm>
            <a:custGeom>
              <a:avLst/>
              <a:gdLst>
                <a:gd name="T0" fmla="*/ 8810 w 9016"/>
                <a:gd name="T1" fmla="*/ 0 h 9744"/>
                <a:gd name="T2" fmla="*/ 8939 w 9016"/>
                <a:gd name="T3" fmla="*/ 849 h 9744"/>
                <a:gd name="T4" fmla="*/ 9016 w 9016"/>
                <a:gd name="T5" fmla="*/ 2389 h 9744"/>
                <a:gd name="T6" fmla="*/ 7203 w 9016"/>
                <a:gd name="T7" fmla="*/ 9567 h 9744"/>
                <a:gd name="T8" fmla="*/ 7095 w 9016"/>
                <a:gd name="T9" fmla="*/ 9744 h 9744"/>
                <a:gd name="T10" fmla="*/ 0 w 9016"/>
                <a:gd name="T11" fmla="*/ 5633 h 9744"/>
                <a:gd name="T12" fmla="*/ 280 w 9016"/>
                <a:gd name="T13" fmla="*/ 5052 h 9744"/>
                <a:gd name="T14" fmla="*/ 816 w 9016"/>
                <a:gd name="T15" fmla="*/ 2389 h 9744"/>
                <a:gd name="T16" fmla="*/ 781 w 9016"/>
                <a:gd name="T17" fmla="*/ 1689 h 9744"/>
                <a:gd name="T18" fmla="*/ 739 w 9016"/>
                <a:gd name="T19" fmla="*/ 1412 h 9744"/>
                <a:gd name="T20" fmla="*/ 8810 w 9016"/>
                <a:gd name="T21" fmla="*/ 0 h 9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16" h="9744">
                  <a:moveTo>
                    <a:pt x="8810" y="0"/>
                  </a:moveTo>
                  <a:lnTo>
                    <a:pt x="8939" y="849"/>
                  </a:lnTo>
                  <a:cubicBezTo>
                    <a:pt x="8990" y="1355"/>
                    <a:pt x="9016" y="1869"/>
                    <a:pt x="9016" y="2389"/>
                  </a:cubicBezTo>
                  <a:cubicBezTo>
                    <a:pt x="9016" y="4988"/>
                    <a:pt x="8359" y="7433"/>
                    <a:pt x="7203" y="9567"/>
                  </a:cubicBezTo>
                  <a:lnTo>
                    <a:pt x="7095" y="9744"/>
                  </a:lnTo>
                  <a:lnTo>
                    <a:pt x="0" y="5633"/>
                  </a:lnTo>
                  <a:lnTo>
                    <a:pt x="280" y="5052"/>
                  </a:lnTo>
                  <a:cubicBezTo>
                    <a:pt x="625" y="4233"/>
                    <a:pt x="816" y="3334"/>
                    <a:pt x="816" y="2389"/>
                  </a:cubicBezTo>
                  <a:cubicBezTo>
                    <a:pt x="816" y="2153"/>
                    <a:pt x="804" y="1919"/>
                    <a:pt x="781" y="1689"/>
                  </a:cubicBezTo>
                  <a:lnTo>
                    <a:pt x="739" y="1412"/>
                  </a:lnTo>
                  <a:lnTo>
                    <a:pt x="881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 descr="Icon for cash flow challenges">
              <a:extLst>
                <a:ext uri="{FF2B5EF4-FFF2-40B4-BE49-F238E27FC236}">
                  <a16:creationId xmlns:a16="http://schemas.microsoft.com/office/drawing/2014/main" id="{CC850F64-D3DE-4A8D-BEB8-B5306229C8B4}"/>
                </a:ext>
              </a:extLst>
            </p:cNvPr>
            <p:cNvSpPr>
              <a:spLocks/>
            </p:cNvSpPr>
            <p:nvPr/>
          </p:nvSpPr>
          <p:spPr bwMode="auto">
            <a:xfrm>
              <a:off x="4560715" y="1558151"/>
              <a:ext cx="1430045" cy="1486275"/>
            </a:xfrm>
            <a:custGeom>
              <a:avLst/>
              <a:gdLst>
                <a:gd name="T0" fmla="*/ 18656 w 18656"/>
                <a:gd name="T1" fmla="*/ 0 h 19376"/>
                <a:gd name="T2" fmla="*/ 18656 w 18656"/>
                <a:gd name="T3" fmla="*/ 16459 h 19376"/>
                <a:gd name="T4" fmla="*/ 16880 w 18656"/>
                <a:gd name="T5" fmla="*/ 16593 h 19376"/>
                <a:gd name="T6" fmla="*/ 11327 w 18656"/>
                <a:gd name="T7" fmla="*/ 18774 h 19376"/>
                <a:gd name="T8" fmla="*/ 10600 w 18656"/>
                <a:gd name="T9" fmla="*/ 19376 h 19376"/>
                <a:gd name="T10" fmla="*/ 0 w 18656"/>
                <a:gd name="T11" fmla="*/ 6758 h 19376"/>
                <a:gd name="T12" fmla="*/ 2161 w 18656"/>
                <a:gd name="T13" fmla="*/ 5136 h 19376"/>
                <a:gd name="T14" fmla="*/ 16647 w 18656"/>
                <a:gd name="T15" fmla="*/ 77 h 19376"/>
                <a:gd name="T16" fmla="*/ 18656 w 18656"/>
                <a:gd name="T17" fmla="*/ 0 h 19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56" h="19376">
                  <a:moveTo>
                    <a:pt x="18656" y="0"/>
                  </a:moveTo>
                  <a:lnTo>
                    <a:pt x="18656" y="16459"/>
                  </a:lnTo>
                  <a:lnTo>
                    <a:pt x="16880" y="16593"/>
                  </a:lnTo>
                  <a:cubicBezTo>
                    <a:pt x="14846" y="16905"/>
                    <a:pt x="12961" y="17667"/>
                    <a:pt x="11327" y="18774"/>
                  </a:cubicBezTo>
                  <a:lnTo>
                    <a:pt x="10600" y="19376"/>
                  </a:lnTo>
                  <a:lnTo>
                    <a:pt x="0" y="6758"/>
                  </a:lnTo>
                  <a:lnTo>
                    <a:pt x="2161" y="5136"/>
                  </a:lnTo>
                  <a:cubicBezTo>
                    <a:pt x="6357" y="2293"/>
                    <a:pt x="11307" y="485"/>
                    <a:pt x="16647" y="77"/>
                  </a:cubicBezTo>
                  <a:lnTo>
                    <a:pt x="18656"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7" descr="Icon for cybersecurity threats">
              <a:extLst>
                <a:ext uri="{FF2B5EF4-FFF2-40B4-BE49-F238E27FC236}">
                  <a16:creationId xmlns:a16="http://schemas.microsoft.com/office/drawing/2014/main" id="{AF509AE2-655D-4366-903C-DD88DD20C1C3}"/>
                </a:ext>
              </a:extLst>
            </p:cNvPr>
            <p:cNvSpPr>
              <a:spLocks/>
            </p:cNvSpPr>
            <p:nvPr/>
          </p:nvSpPr>
          <p:spPr bwMode="auto">
            <a:xfrm>
              <a:off x="6050824" y="1559429"/>
              <a:ext cx="1431322" cy="1496499"/>
            </a:xfrm>
            <a:custGeom>
              <a:avLst/>
              <a:gdLst>
                <a:gd name="T0" fmla="*/ 0 w 9336"/>
                <a:gd name="T1" fmla="*/ 0 h 9760"/>
                <a:gd name="T2" fmla="*/ 1116 w 9336"/>
                <a:gd name="T3" fmla="*/ 50 h 9760"/>
                <a:gd name="T4" fmla="*/ 9332 w 9336"/>
                <a:gd name="T5" fmla="*/ 3430 h 9760"/>
                <a:gd name="T6" fmla="*/ 9336 w 9336"/>
                <a:gd name="T7" fmla="*/ 3435 h 9760"/>
                <a:gd name="T8" fmla="*/ 4048 w 9336"/>
                <a:gd name="T9" fmla="*/ 9760 h 9760"/>
                <a:gd name="T10" fmla="*/ 3588 w 9336"/>
                <a:gd name="T11" fmla="*/ 9380 h 9760"/>
                <a:gd name="T12" fmla="*/ 809 w 9336"/>
                <a:gd name="T13" fmla="*/ 8290 h 9760"/>
                <a:gd name="T14" fmla="*/ 0 w 9336"/>
                <a:gd name="T15" fmla="*/ 8228 h 9760"/>
                <a:gd name="T16" fmla="*/ 0 w 9336"/>
                <a:gd name="T17" fmla="*/ 0 h 9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6" h="9760">
                  <a:moveTo>
                    <a:pt x="0" y="0"/>
                  </a:moveTo>
                  <a:lnTo>
                    <a:pt x="1116" y="50"/>
                  </a:lnTo>
                  <a:cubicBezTo>
                    <a:pt x="4223" y="326"/>
                    <a:pt x="7058" y="1550"/>
                    <a:pt x="9332" y="3430"/>
                  </a:cubicBezTo>
                  <a:lnTo>
                    <a:pt x="9336" y="3435"/>
                  </a:lnTo>
                  <a:lnTo>
                    <a:pt x="4048" y="9760"/>
                  </a:lnTo>
                  <a:lnTo>
                    <a:pt x="3588" y="9380"/>
                  </a:lnTo>
                  <a:cubicBezTo>
                    <a:pt x="2770" y="8826"/>
                    <a:pt x="1827" y="8446"/>
                    <a:pt x="809" y="8290"/>
                  </a:cubicBezTo>
                  <a:lnTo>
                    <a:pt x="0" y="8228"/>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8" descr="Icon for datacenter contract expiration">
              <a:extLst>
                <a:ext uri="{FF2B5EF4-FFF2-40B4-BE49-F238E27FC236}">
                  <a16:creationId xmlns:a16="http://schemas.microsoft.com/office/drawing/2014/main" id="{7903B6D5-F7CC-4582-BC02-0B758A5EBEAF}"/>
                </a:ext>
              </a:extLst>
            </p:cNvPr>
            <p:cNvSpPr>
              <a:spLocks/>
            </p:cNvSpPr>
            <p:nvPr/>
          </p:nvSpPr>
          <p:spPr bwMode="auto">
            <a:xfrm>
              <a:off x="3751762" y="2111511"/>
              <a:ext cx="1580845" cy="1545062"/>
            </a:xfrm>
            <a:custGeom>
              <a:avLst/>
              <a:gdLst>
                <a:gd name="T0" fmla="*/ 10025 w 20624"/>
                <a:gd name="T1" fmla="*/ 0 h 20144"/>
                <a:gd name="T2" fmla="*/ 20624 w 20624"/>
                <a:gd name="T3" fmla="*/ 12605 h 20144"/>
                <a:gd name="T4" fmla="*/ 19872 w 20624"/>
                <a:gd name="T5" fmla="*/ 13227 h 20144"/>
                <a:gd name="T6" fmla="*/ 16485 w 20624"/>
                <a:gd name="T7" fmla="*/ 18837 h 20144"/>
                <a:gd name="T8" fmla="*/ 16149 w 20624"/>
                <a:gd name="T9" fmla="*/ 20144 h 20144"/>
                <a:gd name="T10" fmla="*/ 0 w 20624"/>
                <a:gd name="T11" fmla="*/ 17303 h 20144"/>
                <a:gd name="T12" fmla="*/ 72 w 20624"/>
                <a:gd name="T13" fmla="*/ 16835 h 20144"/>
                <a:gd name="T14" fmla="*/ 8269 w 20624"/>
                <a:gd name="T15" fmla="*/ 1600 h 20144"/>
                <a:gd name="T16" fmla="*/ 10025 w 20624"/>
                <a:gd name="T17" fmla="*/ 0 h 20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24" h="20144">
                  <a:moveTo>
                    <a:pt x="10025" y="0"/>
                  </a:moveTo>
                  <a:lnTo>
                    <a:pt x="20624" y="12605"/>
                  </a:lnTo>
                  <a:lnTo>
                    <a:pt x="19872" y="13227"/>
                  </a:lnTo>
                  <a:cubicBezTo>
                    <a:pt x="18327" y="14776"/>
                    <a:pt x="17150" y="16694"/>
                    <a:pt x="16485" y="18837"/>
                  </a:cubicBezTo>
                  <a:lnTo>
                    <a:pt x="16149" y="20144"/>
                  </a:lnTo>
                  <a:lnTo>
                    <a:pt x="0" y="17303"/>
                  </a:lnTo>
                  <a:lnTo>
                    <a:pt x="72" y="16835"/>
                  </a:lnTo>
                  <a:cubicBezTo>
                    <a:pt x="1274" y="10950"/>
                    <a:pt x="4187" y="5690"/>
                    <a:pt x="8269" y="1600"/>
                  </a:cubicBezTo>
                  <a:lnTo>
                    <a:pt x="10025"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9" descr="Icon for budget and resource constraints">
              <a:extLst>
                <a:ext uri="{FF2B5EF4-FFF2-40B4-BE49-F238E27FC236}">
                  <a16:creationId xmlns:a16="http://schemas.microsoft.com/office/drawing/2014/main" id="{6D78E507-1574-422A-8DF0-C5F71093BC7B}"/>
                </a:ext>
              </a:extLst>
            </p:cNvPr>
            <p:cNvSpPr>
              <a:spLocks/>
            </p:cNvSpPr>
            <p:nvPr/>
          </p:nvSpPr>
          <p:spPr bwMode="auto">
            <a:xfrm>
              <a:off x="6712811" y="2121735"/>
              <a:ext cx="1565509" cy="1542506"/>
            </a:xfrm>
            <a:custGeom>
              <a:avLst/>
              <a:gdLst>
                <a:gd name="T0" fmla="*/ 5274 w 10216"/>
                <a:gd name="T1" fmla="*/ 0 h 10064"/>
                <a:gd name="T2" fmla="*/ 6076 w 10216"/>
                <a:gd name="T3" fmla="*/ 732 h 10064"/>
                <a:gd name="T4" fmla="*/ 10171 w 10216"/>
                <a:gd name="T5" fmla="*/ 8352 h 10064"/>
                <a:gd name="T6" fmla="*/ 10216 w 10216"/>
                <a:gd name="T7" fmla="*/ 8651 h 10064"/>
                <a:gd name="T8" fmla="*/ 2149 w 10216"/>
                <a:gd name="T9" fmla="*/ 10064 h 10064"/>
                <a:gd name="T10" fmla="*/ 2140 w 10216"/>
                <a:gd name="T11" fmla="*/ 10010 h 10064"/>
                <a:gd name="T12" fmla="*/ 280 w 10216"/>
                <a:gd name="T13" fmla="*/ 6548 h 10064"/>
                <a:gd name="T14" fmla="*/ 0 w 10216"/>
                <a:gd name="T15" fmla="*/ 6316 h 10064"/>
                <a:gd name="T16" fmla="*/ 5274 w 10216"/>
                <a:gd name="T17" fmla="*/ 0 h 10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16" h="10064">
                  <a:moveTo>
                    <a:pt x="5274" y="0"/>
                  </a:moveTo>
                  <a:lnTo>
                    <a:pt x="6076" y="732"/>
                  </a:lnTo>
                  <a:cubicBezTo>
                    <a:pt x="8115" y="2778"/>
                    <a:pt x="9571" y="5409"/>
                    <a:pt x="10171" y="8352"/>
                  </a:cubicBezTo>
                  <a:lnTo>
                    <a:pt x="10216" y="8651"/>
                  </a:lnTo>
                  <a:lnTo>
                    <a:pt x="2149" y="10064"/>
                  </a:lnTo>
                  <a:lnTo>
                    <a:pt x="2140" y="10010"/>
                  </a:lnTo>
                  <a:cubicBezTo>
                    <a:pt x="1868" y="8673"/>
                    <a:pt x="1206" y="7477"/>
                    <a:pt x="280" y="6548"/>
                  </a:cubicBezTo>
                  <a:lnTo>
                    <a:pt x="0" y="6316"/>
                  </a:lnTo>
                  <a:lnTo>
                    <a:pt x="5274"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10" descr="Icon for enabling remote work">
              <a:extLst>
                <a:ext uri="{FF2B5EF4-FFF2-40B4-BE49-F238E27FC236}">
                  <a16:creationId xmlns:a16="http://schemas.microsoft.com/office/drawing/2014/main" id="{8D83357A-0024-4C40-9243-0BC9F6848450}"/>
                </a:ext>
              </a:extLst>
            </p:cNvPr>
            <p:cNvSpPr>
              <a:spLocks/>
            </p:cNvSpPr>
            <p:nvPr/>
          </p:nvSpPr>
          <p:spPr bwMode="auto">
            <a:xfrm>
              <a:off x="3710867" y="3491714"/>
              <a:ext cx="1386594" cy="1504167"/>
            </a:xfrm>
            <a:custGeom>
              <a:avLst/>
              <a:gdLst>
                <a:gd name="T0" fmla="*/ 217 w 9040"/>
                <a:gd name="T1" fmla="*/ 0 h 9808"/>
                <a:gd name="T2" fmla="*/ 8287 w 9040"/>
                <a:gd name="T3" fmla="*/ 1421 h 9808"/>
                <a:gd name="T4" fmla="*/ 8236 w 9040"/>
                <a:gd name="T5" fmla="*/ 1755 h 9808"/>
                <a:gd name="T6" fmla="*/ 8201 w 9040"/>
                <a:gd name="T7" fmla="*/ 2454 h 9808"/>
                <a:gd name="T8" fmla="*/ 9025 w 9040"/>
                <a:gd name="T9" fmla="*/ 5716 h 9808"/>
                <a:gd name="T10" fmla="*/ 9040 w 9040"/>
                <a:gd name="T11" fmla="*/ 5741 h 9808"/>
                <a:gd name="T12" fmla="*/ 1920 w 9040"/>
                <a:gd name="T13" fmla="*/ 9808 h 9808"/>
                <a:gd name="T14" fmla="*/ 1814 w 9040"/>
                <a:gd name="T15" fmla="*/ 9634 h 9808"/>
                <a:gd name="T16" fmla="*/ 0 w 9040"/>
                <a:gd name="T17" fmla="*/ 2454 h 9808"/>
                <a:gd name="T18" fmla="*/ 78 w 9040"/>
                <a:gd name="T19" fmla="*/ 914 h 9808"/>
                <a:gd name="T20" fmla="*/ 217 w 9040"/>
                <a:gd name="T21" fmla="*/ 0 h 9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40" h="9808">
                  <a:moveTo>
                    <a:pt x="217" y="0"/>
                  </a:moveTo>
                  <a:lnTo>
                    <a:pt x="8287" y="1421"/>
                  </a:lnTo>
                  <a:lnTo>
                    <a:pt x="8236" y="1755"/>
                  </a:lnTo>
                  <a:cubicBezTo>
                    <a:pt x="8213" y="1985"/>
                    <a:pt x="8201" y="2218"/>
                    <a:pt x="8201" y="2454"/>
                  </a:cubicBezTo>
                  <a:cubicBezTo>
                    <a:pt x="8201" y="3635"/>
                    <a:pt x="8500" y="4746"/>
                    <a:pt x="9025" y="5716"/>
                  </a:cubicBezTo>
                  <a:lnTo>
                    <a:pt x="9040" y="5741"/>
                  </a:lnTo>
                  <a:lnTo>
                    <a:pt x="1920" y="9808"/>
                  </a:lnTo>
                  <a:lnTo>
                    <a:pt x="1814" y="9634"/>
                  </a:lnTo>
                  <a:cubicBezTo>
                    <a:pt x="658" y="7500"/>
                    <a:pt x="0" y="5054"/>
                    <a:pt x="0" y="2454"/>
                  </a:cubicBezTo>
                  <a:cubicBezTo>
                    <a:pt x="0" y="1934"/>
                    <a:pt x="27" y="1421"/>
                    <a:pt x="78" y="914"/>
                  </a:cubicBezTo>
                  <a:lnTo>
                    <a:pt x="21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1" descr="Icon for drive innovation">
              <a:extLst>
                <a:ext uri="{FF2B5EF4-FFF2-40B4-BE49-F238E27FC236}">
                  <a16:creationId xmlns:a16="http://schemas.microsoft.com/office/drawing/2014/main" id="{B47EAE7D-8D87-4C8F-B5CE-9A16B107A0DF}"/>
                </a:ext>
              </a:extLst>
            </p:cNvPr>
            <p:cNvSpPr>
              <a:spLocks/>
            </p:cNvSpPr>
            <p:nvPr/>
          </p:nvSpPr>
          <p:spPr bwMode="auto">
            <a:xfrm>
              <a:off x="6404820" y="4411850"/>
              <a:ext cx="1592346" cy="1614072"/>
            </a:xfrm>
            <a:custGeom>
              <a:avLst/>
              <a:gdLst>
                <a:gd name="T0" fmla="*/ 3291 w 10384"/>
                <a:gd name="T1" fmla="*/ 0 h 10528"/>
                <a:gd name="T2" fmla="*/ 10384 w 10384"/>
                <a:gd name="T3" fmla="*/ 4111 h 10528"/>
                <a:gd name="T4" fmla="*/ 9922 w 10384"/>
                <a:gd name="T5" fmla="*/ 4875 h 10528"/>
                <a:gd name="T6" fmla="*/ 3310 w 10384"/>
                <a:gd name="T7" fmla="*/ 10331 h 10528"/>
                <a:gd name="T8" fmla="*/ 2771 w 10384"/>
                <a:gd name="T9" fmla="*/ 10528 h 10528"/>
                <a:gd name="T10" fmla="*/ 0 w 10384"/>
                <a:gd name="T11" fmla="*/ 2802 h 10528"/>
                <a:gd name="T12" fmla="*/ 118 w 10384"/>
                <a:gd name="T13" fmla="*/ 2759 h 10528"/>
                <a:gd name="T14" fmla="*/ 3122 w 10384"/>
                <a:gd name="T15" fmla="*/ 280 h 10528"/>
                <a:gd name="T16" fmla="*/ 3291 w 10384"/>
                <a:gd name="T17" fmla="*/ 0 h 10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84" h="10528">
                  <a:moveTo>
                    <a:pt x="3291" y="0"/>
                  </a:moveTo>
                  <a:lnTo>
                    <a:pt x="10384" y="4111"/>
                  </a:lnTo>
                  <a:lnTo>
                    <a:pt x="9922" y="4875"/>
                  </a:lnTo>
                  <a:cubicBezTo>
                    <a:pt x="8301" y="7278"/>
                    <a:pt x="6007" y="9188"/>
                    <a:pt x="3310" y="10331"/>
                  </a:cubicBezTo>
                  <a:lnTo>
                    <a:pt x="2771" y="10528"/>
                  </a:lnTo>
                  <a:lnTo>
                    <a:pt x="0" y="2802"/>
                  </a:lnTo>
                  <a:lnTo>
                    <a:pt x="118" y="2759"/>
                  </a:lnTo>
                  <a:cubicBezTo>
                    <a:pt x="1343" y="2239"/>
                    <a:pt x="2385" y="1372"/>
                    <a:pt x="3122" y="280"/>
                  </a:cubicBezTo>
                  <a:lnTo>
                    <a:pt x="3291"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2" descr="Icon for faster time to market">
              <a:extLst>
                <a:ext uri="{FF2B5EF4-FFF2-40B4-BE49-F238E27FC236}">
                  <a16:creationId xmlns:a16="http://schemas.microsoft.com/office/drawing/2014/main" id="{00008CAD-6067-4ED4-9F67-EEC90B4367AF}"/>
                </a:ext>
              </a:extLst>
            </p:cNvPr>
            <p:cNvSpPr>
              <a:spLocks/>
            </p:cNvSpPr>
            <p:nvPr/>
          </p:nvSpPr>
          <p:spPr bwMode="auto">
            <a:xfrm>
              <a:off x="4032915" y="4418240"/>
              <a:ext cx="1591069" cy="1608960"/>
            </a:xfrm>
            <a:custGeom>
              <a:avLst/>
              <a:gdLst>
                <a:gd name="T0" fmla="*/ 7120 w 10376"/>
                <a:gd name="T1" fmla="*/ 0 h 10496"/>
                <a:gd name="T2" fmla="*/ 7264 w 10376"/>
                <a:gd name="T3" fmla="*/ 239 h 10496"/>
                <a:gd name="T4" fmla="*/ 10268 w 10376"/>
                <a:gd name="T5" fmla="*/ 2719 h 10496"/>
                <a:gd name="T6" fmla="*/ 10376 w 10376"/>
                <a:gd name="T7" fmla="*/ 2759 h 10496"/>
                <a:gd name="T8" fmla="*/ 7627 w 10376"/>
                <a:gd name="T9" fmla="*/ 10496 h 10496"/>
                <a:gd name="T10" fmla="*/ 7076 w 10376"/>
                <a:gd name="T11" fmla="*/ 10294 h 10496"/>
                <a:gd name="T12" fmla="*/ 465 w 10376"/>
                <a:gd name="T13" fmla="*/ 4836 h 10496"/>
                <a:gd name="T14" fmla="*/ 0 w 10376"/>
                <a:gd name="T15" fmla="*/ 4069 h 10496"/>
                <a:gd name="T16" fmla="*/ 7120 w 10376"/>
                <a:gd name="T17" fmla="*/ 0 h 10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6" h="10496">
                  <a:moveTo>
                    <a:pt x="7120" y="0"/>
                  </a:moveTo>
                  <a:lnTo>
                    <a:pt x="7264" y="239"/>
                  </a:lnTo>
                  <a:cubicBezTo>
                    <a:pt x="8001" y="1331"/>
                    <a:pt x="9043" y="2199"/>
                    <a:pt x="10268" y="2719"/>
                  </a:cubicBezTo>
                  <a:lnTo>
                    <a:pt x="10376" y="2759"/>
                  </a:lnTo>
                  <a:lnTo>
                    <a:pt x="7627" y="10496"/>
                  </a:lnTo>
                  <a:lnTo>
                    <a:pt x="7076" y="10294"/>
                  </a:lnTo>
                  <a:cubicBezTo>
                    <a:pt x="4380" y="9151"/>
                    <a:pt x="2085" y="7240"/>
                    <a:pt x="465" y="4836"/>
                  </a:cubicBezTo>
                  <a:lnTo>
                    <a:pt x="0" y="4069"/>
                  </a:lnTo>
                  <a:lnTo>
                    <a:pt x="712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3">
              <a:extLst>
                <a:ext uri="{FF2B5EF4-FFF2-40B4-BE49-F238E27FC236}">
                  <a16:creationId xmlns:a16="http://schemas.microsoft.com/office/drawing/2014/main" id="{1935460E-55FA-414F-9399-BBFC83BBDB6B}"/>
                </a:ext>
                <a:ext uri="{C183D7F6-B498-43B3-948B-1728B52AA6E4}">
                  <adec:decorative xmlns:adec="http://schemas.microsoft.com/office/drawing/2017/decorative" val="1"/>
                </a:ext>
              </a:extLst>
            </p:cNvPr>
            <p:cNvSpPr>
              <a:spLocks/>
            </p:cNvSpPr>
            <p:nvPr/>
          </p:nvSpPr>
          <p:spPr bwMode="auto">
            <a:xfrm>
              <a:off x="5253373" y="4859138"/>
              <a:ext cx="1525892" cy="1317584"/>
            </a:xfrm>
            <a:custGeom>
              <a:avLst/>
              <a:gdLst>
                <a:gd name="T0" fmla="*/ 2750 w 9952"/>
                <a:gd name="T1" fmla="*/ 0 h 8592"/>
                <a:gd name="T2" fmla="*/ 2940 w 9952"/>
                <a:gd name="T3" fmla="*/ 70 h 8592"/>
                <a:gd name="T4" fmla="*/ 4970 w 9952"/>
                <a:gd name="T5" fmla="*/ 377 h 8592"/>
                <a:gd name="T6" fmla="*/ 7001 w 9952"/>
                <a:gd name="T7" fmla="*/ 70 h 8592"/>
                <a:gd name="T8" fmla="*/ 7181 w 9952"/>
                <a:gd name="T9" fmla="*/ 4 h 8592"/>
                <a:gd name="T10" fmla="*/ 9952 w 9952"/>
                <a:gd name="T11" fmla="*/ 7728 h 8592"/>
                <a:gd name="T12" fmla="*/ 9440 w 9952"/>
                <a:gd name="T13" fmla="*/ 7916 h 8592"/>
                <a:gd name="T14" fmla="*/ 4970 w 9952"/>
                <a:gd name="T15" fmla="*/ 8592 h 8592"/>
                <a:gd name="T16" fmla="*/ 501 w 9952"/>
                <a:gd name="T17" fmla="*/ 7916 h 8592"/>
                <a:gd name="T18" fmla="*/ 0 w 9952"/>
                <a:gd name="T19" fmla="*/ 7732 h 8592"/>
                <a:gd name="T20" fmla="*/ 2750 w 9952"/>
                <a:gd name="T21" fmla="*/ 0 h 8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52" h="8592">
                  <a:moveTo>
                    <a:pt x="2750" y="0"/>
                  </a:moveTo>
                  <a:lnTo>
                    <a:pt x="2940" y="70"/>
                  </a:lnTo>
                  <a:cubicBezTo>
                    <a:pt x="3581" y="270"/>
                    <a:pt x="4263" y="377"/>
                    <a:pt x="4970" y="377"/>
                  </a:cubicBezTo>
                  <a:cubicBezTo>
                    <a:pt x="5677" y="377"/>
                    <a:pt x="6359" y="270"/>
                    <a:pt x="7001" y="70"/>
                  </a:cubicBezTo>
                  <a:lnTo>
                    <a:pt x="7181" y="4"/>
                  </a:lnTo>
                  <a:lnTo>
                    <a:pt x="9952" y="7728"/>
                  </a:lnTo>
                  <a:lnTo>
                    <a:pt x="9440" y="7916"/>
                  </a:lnTo>
                  <a:cubicBezTo>
                    <a:pt x="8028" y="8356"/>
                    <a:pt x="6527" y="8592"/>
                    <a:pt x="4970" y="8592"/>
                  </a:cubicBezTo>
                  <a:cubicBezTo>
                    <a:pt x="3414" y="8592"/>
                    <a:pt x="1913" y="8356"/>
                    <a:pt x="501" y="7916"/>
                  </a:cubicBezTo>
                  <a:lnTo>
                    <a:pt x="0" y="7732"/>
                  </a:lnTo>
                  <a:lnTo>
                    <a:pt x="275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 name="Group 2">
              <a:extLst>
                <a:ext uri="{FF2B5EF4-FFF2-40B4-BE49-F238E27FC236}">
                  <a16:creationId xmlns:a16="http://schemas.microsoft.com/office/drawing/2014/main" id="{001261C0-C55E-4824-B394-3B994351A2C2}"/>
                </a:ext>
                <a:ext uri="{C183D7F6-B498-43B3-948B-1728B52AA6E4}">
                  <adec:decorative xmlns:adec="http://schemas.microsoft.com/office/drawing/2017/decorative" val="1"/>
                </a:ext>
              </a:extLst>
            </p:cNvPr>
            <p:cNvGrpSpPr/>
            <p:nvPr/>
          </p:nvGrpSpPr>
          <p:grpSpPr>
            <a:xfrm>
              <a:off x="5195864" y="1958155"/>
              <a:ext cx="387224" cy="387224"/>
              <a:chOff x="5078413" y="893763"/>
              <a:chExt cx="481013" cy="481013"/>
            </a:xfrm>
          </p:grpSpPr>
          <p:sp>
            <p:nvSpPr>
              <p:cNvPr id="43" name="Freeform 19">
                <a:extLst>
                  <a:ext uri="{FF2B5EF4-FFF2-40B4-BE49-F238E27FC236}">
                    <a16:creationId xmlns:a16="http://schemas.microsoft.com/office/drawing/2014/main" id="{784E3E5E-AEE9-48BA-AF28-74088B14F304}"/>
                  </a:ext>
                </a:extLst>
              </p:cNvPr>
              <p:cNvSpPr>
                <a:spLocks/>
              </p:cNvSpPr>
              <p:nvPr/>
            </p:nvSpPr>
            <p:spPr bwMode="auto">
              <a:xfrm>
                <a:off x="5078413" y="893763"/>
                <a:ext cx="412750" cy="481013"/>
              </a:xfrm>
              <a:custGeom>
                <a:avLst/>
                <a:gdLst>
                  <a:gd name="T0" fmla="*/ 2531 w 4336"/>
                  <a:gd name="T1" fmla="*/ 3977 h 5056"/>
                  <a:gd name="T2" fmla="*/ 1081 w 4336"/>
                  <a:gd name="T3" fmla="*/ 2528 h 5056"/>
                  <a:gd name="T4" fmla="*/ 2531 w 4336"/>
                  <a:gd name="T5" fmla="*/ 1080 h 5056"/>
                  <a:gd name="T6" fmla="*/ 2531 w 4336"/>
                  <a:gd name="T7" fmla="*/ 0 h 5056"/>
                  <a:gd name="T8" fmla="*/ 0 w 4336"/>
                  <a:gd name="T9" fmla="*/ 2528 h 5056"/>
                  <a:gd name="T10" fmla="*/ 2531 w 4336"/>
                  <a:gd name="T11" fmla="*/ 5056 h 5056"/>
                  <a:gd name="T12" fmla="*/ 4336 w 4336"/>
                  <a:gd name="T13" fmla="*/ 4293 h 5056"/>
                  <a:gd name="T14" fmla="*/ 3572 w 4336"/>
                  <a:gd name="T15" fmla="*/ 3529 h 5056"/>
                  <a:gd name="T16" fmla="*/ 2531 w 4336"/>
                  <a:gd name="T17" fmla="*/ 3977 h 5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6" h="5056">
                    <a:moveTo>
                      <a:pt x="2531" y="3977"/>
                    </a:moveTo>
                    <a:cubicBezTo>
                      <a:pt x="1727" y="3977"/>
                      <a:pt x="1081" y="3332"/>
                      <a:pt x="1081" y="2528"/>
                    </a:cubicBezTo>
                    <a:cubicBezTo>
                      <a:pt x="1081" y="1725"/>
                      <a:pt x="1727" y="1080"/>
                      <a:pt x="2531" y="1080"/>
                    </a:cubicBezTo>
                    <a:cubicBezTo>
                      <a:pt x="2531" y="0"/>
                      <a:pt x="2531" y="0"/>
                      <a:pt x="2531" y="0"/>
                    </a:cubicBezTo>
                    <a:cubicBezTo>
                      <a:pt x="1134" y="0"/>
                      <a:pt x="0" y="1133"/>
                      <a:pt x="0" y="2528"/>
                    </a:cubicBezTo>
                    <a:cubicBezTo>
                      <a:pt x="0" y="3924"/>
                      <a:pt x="1134" y="5056"/>
                      <a:pt x="2531" y="5056"/>
                    </a:cubicBezTo>
                    <a:cubicBezTo>
                      <a:pt x="3243" y="5056"/>
                      <a:pt x="3875" y="4767"/>
                      <a:pt x="4336" y="4293"/>
                    </a:cubicBezTo>
                    <a:cubicBezTo>
                      <a:pt x="3572" y="3529"/>
                      <a:pt x="3572" y="3529"/>
                      <a:pt x="3572" y="3529"/>
                    </a:cubicBezTo>
                    <a:cubicBezTo>
                      <a:pt x="3308" y="3806"/>
                      <a:pt x="2939" y="3977"/>
                      <a:pt x="2531" y="3977"/>
                    </a:cubicBezTo>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0">
                <a:extLst>
                  <a:ext uri="{FF2B5EF4-FFF2-40B4-BE49-F238E27FC236}">
                    <a16:creationId xmlns:a16="http://schemas.microsoft.com/office/drawing/2014/main" id="{AFAA6F15-1434-4294-8986-7AA5C41A6ABB}"/>
                  </a:ext>
                </a:extLst>
              </p:cNvPr>
              <p:cNvSpPr>
                <a:spLocks/>
              </p:cNvSpPr>
              <p:nvPr/>
            </p:nvSpPr>
            <p:spPr bwMode="auto">
              <a:xfrm>
                <a:off x="5318126" y="893763"/>
                <a:ext cx="241300" cy="238125"/>
              </a:xfrm>
              <a:custGeom>
                <a:avLst/>
                <a:gdLst>
                  <a:gd name="T0" fmla="*/ 1449 w 2528"/>
                  <a:gd name="T1" fmla="*/ 2496 h 2496"/>
                  <a:gd name="T2" fmla="*/ 2528 w 2528"/>
                  <a:gd name="T3" fmla="*/ 2496 h 2496"/>
                  <a:gd name="T4" fmla="*/ 0 w 2528"/>
                  <a:gd name="T5" fmla="*/ 0 h 2496"/>
                  <a:gd name="T6" fmla="*/ 0 w 2528"/>
                  <a:gd name="T7" fmla="*/ 1083 h 2496"/>
                  <a:gd name="T8" fmla="*/ 1449 w 2528"/>
                  <a:gd name="T9" fmla="*/ 2496 h 2496"/>
                </a:gdLst>
                <a:ahLst/>
                <a:cxnLst>
                  <a:cxn ang="0">
                    <a:pos x="T0" y="T1"/>
                  </a:cxn>
                  <a:cxn ang="0">
                    <a:pos x="T2" y="T3"/>
                  </a:cxn>
                  <a:cxn ang="0">
                    <a:pos x="T4" y="T5"/>
                  </a:cxn>
                  <a:cxn ang="0">
                    <a:pos x="T6" y="T7"/>
                  </a:cxn>
                  <a:cxn ang="0">
                    <a:pos x="T8" y="T9"/>
                  </a:cxn>
                </a:cxnLst>
                <a:rect l="0" t="0" r="r" b="b"/>
                <a:pathLst>
                  <a:path w="2528" h="2496">
                    <a:moveTo>
                      <a:pt x="1449" y="2496"/>
                    </a:moveTo>
                    <a:cubicBezTo>
                      <a:pt x="2528" y="2496"/>
                      <a:pt x="2528" y="2496"/>
                      <a:pt x="2528" y="2496"/>
                    </a:cubicBezTo>
                    <a:cubicBezTo>
                      <a:pt x="2502" y="1110"/>
                      <a:pt x="1383" y="0"/>
                      <a:pt x="0" y="0"/>
                    </a:cubicBezTo>
                    <a:cubicBezTo>
                      <a:pt x="0" y="1083"/>
                      <a:pt x="0" y="1083"/>
                      <a:pt x="0" y="1083"/>
                    </a:cubicBezTo>
                    <a:cubicBezTo>
                      <a:pt x="790" y="1083"/>
                      <a:pt x="1422" y="1717"/>
                      <a:pt x="1449" y="2496"/>
                    </a:cubicBezTo>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Oval 21">
                <a:extLst>
                  <a:ext uri="{FF2B5EF4-FFF2-40B4-BE49-F238E27FC236}">
                    <a16:creationId xmlns:a16="http://schemas.microsoft.com/office/drawing/2014/main" id="{E1A07D18-1799-4A21-AC2E-52437AA7F37F}"/>
                  </a:ext>
                </a:extLst>
              </p:cNvPr>
              <p:cNvSpPr>
                <a:spLocks noChangeArrowheads="1"/>
              </p:cNvSpPr>
              <p:nvPr/>
            </p:nvSpPr>
            <p:spPr bwMode="auto">
              <a:xfrm>
                <a:off x="5203826" y="1019175"/>
                <a:ext cx="230188" cy="227013"/>
              </a:xfrm>
              <a:prstGeom prst="ellipse">
                <a:avLst/>
              </a:pr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2">
                <a:extLst>
                  <a:ext uri="{FF2B5EF4-FFF2-40B4-BE49-F238E27FC236}">
                    <a16:creationId xmlns:a16="http://schemas.microsoft.com/office/drawing/2014/main" id="{28A0BC5E-4E6F-4219-8663-E5B67CBCB7F6}"/>
                  </a:ext>
                </a:extLst>
              </p:cNvPr>
              <p:cNvSpPr>
                <a:spLocks noEditPoints="1"/>
              </p:cNvSpPr>
              <p:nvPr/>
            </p:nvSpPr>
            <p:spPr bwMode="auto">
              <a:xfrm>
                <a:off x="5278438" y="1065213"/>
                <a:ext cx="73025" cy="136525"/>
              </a:xfrm>
              <a:custGeom>
                <a:avLst/>
                <a:gdLst>
                  <a:gd name="T0" fmla="*/ 701 w 768"/>
                  <a:gd name="T1" fmla="*/ 780 h 1440"/>
                  <a:gd name="T2" fmla="*/ 445 w 768"/>
                  <a:gd name="T3" fmla="*/ 635 h 1440"/>
                  <a:gd name="T4" fmla="*/ 445 w 768"/>
                  <a:gd name="T5" fmla="*/ 331 h 1440"/>
                  <a:gd name="T6" fmla="*/ 701 w 768"/>
                  <a:gd name="T7" fmla="*/ 410 h 1440"/>
                  <a:gd name="T8" fmla="*/ 701 w 768"/>
                  <a:gd name="T9" fmla="*/ 199 h 1440"/>
                  <a:gd name="T10" fmla="*/ 445 w 768"/>
                  <a:gd name="T11" fmla="*/ 146 h 1440"/>
                  <a:gd name="T12" fmla="*/ 445 w 768"/>
                  <a:gd name="T13" fmla="*/ 0 h 1440"/>
                  <a:gd name="T14" fmla="*/ 324 w 768"/>
                  <a:gd name="T15" fmla="*/ 0 h 1440"/>
                  <a:gd name="T16" fmla="*/ 324 w 768"/>
                  <a:gd name="T17" fmla="*/ 146 h 1440"/>
                  <a:gd name="T18" fmla="*/ 95 w 768"/>
                  <a:gd name="T19" fmla="*/ 251 h 1440"/>
                  <a:gd name="T20" fmla="*/ 0 w 768"/>
                  <a:gd name="T21" fmla="*/ 463 h 1440"/>
                  <a:gd name="T22" fmla="*/ 68 w 768"/>
                  <a:gd name="T23" fmla="*/ 661 h 1440"/>
                  <a:gd name="T24" fmla="*/ 324 w 768"/>
                  <a:gd name="T25" fmla="*/ 806 h 1440"/>
                  <a:gd name="T26" fmla="*/ 324 w 768"/>
                  <a:gd name="T27" fmla="*/ 1097 h 1440"/>
                  <a:gd name="T28" fmla="*/ 162 w 768"/>
                  <a:gd name="T29" fmla="*/ 1057 h 1440"/>
                  <a:gd name="T30" fmla="*/ 14 w 768"/>
                  <a:gd name="T31" fmla="*/ 991 h 1440"/>
                  <a:gd name="T32" fmla="*/ 14 w 768"/>
                  <a:gd name="T33" fmla="*/ 1203 h 1440"/>
                  <a:gd name="T34" fmla="*/ 324 w 768"/>
                  <a:gd name="T35" fmla="*/ 1282 h 1440"/>
                  <a:gd name="T36" fmla="*/ 324 w 768"/>
                  <a:gd name="T37" fmla="*/ 1440 h 1440"/>
                  <a:gd name="T38" fmla="*/ 445 w 768"/>
                  <a:gd name="T39" fmla="*/ 1440 h 1440"/>
                  <a:gd name="T40" fmla="*/ 445 w 768"/>
                  <a:gd name="T41" fmla="*/ 1282 h 1440"/>
                  <a:gd name="T42" fmla="*/ 688 w 768"/>
                  <a:gd name="T43" fmla="*/ 1176 h 1440"/>
                  <a:gd name="T44" fmla="*/ 768 w 768"/>
                  <a:gd name="T45" fmla="*/ 965 h 1440"/>
                  <a:gd name="T46" fmla="*/ 701 w 768"/>
                  <a:gd name="T47" fmla="*/ 780 h 1440"/>
                  <a:gd name="T48" fmla="*/ 324 w 768"/>
                  <a:gd name="T49" fmla="*/ 582 h 1440"/>
                  <a:gd name="T50" fmla="*/ 216 w 768"/>
                  <a:gd name="T51" fmla="*/ 450 h 1440"/>
                  <a:gd name="T52" fmla="*/ 324 w 768"/>
                  <a:gd name="T53" fmla="*/ 331 h 1440"/>
                  <a:gd name="T54" fmla="*/ 324 w 768"/>
                  <a:gd name="T55" fmla="*/ 582 h 1440"/>
                  <a:gd name="T56" fmla="*/ 445 w 768"/>
                  <a:gd name="T57" fmla="*/ 1097 h 1440"/>
                  <a:gd name="T58" fmla="*/ 445 w 768"/>
                  <a:gd name="T59" fmla="*/ 846 h 1440"/>
                  <a:gd name="T60" fmla="*/ 553 w 768"/>
                  <a:gd name="T61" fmla="*/ 978 h 1440"/>
                  <a:gd name="T62" fmla="*/ 445 w 768"/>
                  <a:gd name="T63" fmla="*/ 1097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8" h="1440">
                    <a:moveTo>
                      <a:pt x="701" y="780"/>
                    </a:moveTo>
                    <a:cubicBezTo>
                      <a:pt x="647" y="727"/>
                      <a:pt x="566" y="674"/>
                      <a:pt x="445" y="635"/>
                    </a:cubicBezTo>
                    <a:cubicBezTo>
                      <a:pt x="445" y="331"/>
                      <a:pt x="445" y="331"/>
                      <a:pt x="445" y="331"/>
                    </a:cubicBezTo>
                    <a:cubicBezTo>
                      <a:pt x="539" y="344"/>
                      <a:pt x="620" y="370"/>
                      <a:pt x="701" y="410"/>
                    </a:cubicBezTo>
                    <a:cubicBezTo>
                      <a:pt x="701" y="199"/>
                      <a:pt x="701" y="199"/>
                      <a:pt x="701" y="199"/>
                    </a:cubicBezTo>
                    <a:cubicBezTo>
                      <a:pt x="647" y="172"/>
                      <a:pt x="553" y="146"/>
                      <a:pt x="445" y="146"/>
                    </a:cubicBezTo>
                    <a:cubicBezTo>
                      <a:pt x="445" y="0"/>
                      <a:pt x="445" y="0"/>
                      <a:pt x="445" y="0"/>
                    </a:cubicBezTo>
                    <a:cubicBezTo>
                      <a:pt x="324" y="0"/>
                      <a:pt x="324" y="0"/>
                      <a:pt x="324" y="0"/>
                    </a:cubicBezTo>
                    <a:cubicBezTo>
                      <a:pt x="324" y="146"/>
                      <a:pt x="324" y="146"/>
                      <a:pt x="324" y="146"/>
                    </a:cubicBezTo>
                    <a:cubicBezTo>
                      <a:pt x="230" y="159"/>
                      <a:pt x="149" y="185"/>
                      <a:pt x="95" y="251"/>
                    </a:cubicBezTo>
                    <a:cubicBezTo>
                      <a:pt x="27" y="304"/>
                      <a:pt x="0" y="384"/>
                      <a:pt x="0" y="463"/>
                    </a:cubicBezTo>
                    <a:cubicBezTo>
                      <a:pt x="0" y="542"/>
                      <a:pt x="27" y="608"/>
                      <a:pt x="68" y="661"/>
                    </a:cubicBezTo>
                    <a:cubicBezTo>
                      <a:pt x="122" y="714"/>
                      <a:pt x="203" y="767"/>
                      <a:pt x="324" y="806"/>
                    </a:cubicBezTo>
                    <a:cubicBezTo>
                      <a:pt x="324" y="1097"/>
                      <a:pt x="324" y="1097"/>
                      <a:pt x="324" y="1097"/>
                    </a:cubicBezTo>
                    <a:cubicBezTo>
                      <a:pt x="270" y="1097"/>
                      <a:pt x="216" y="1084"/>
                      <a:pt x="162" y="1057"/>
                    </a:cubicBezTo>
                    <a:cubicBezTo>
                      <a:pt x="95" y="1031"/>
                      <a:pt x="41" y="1018"/>
                      <a:pt x="14" y="991"/>
                    </a:cubicBezTo>
                    <a:cubicBezTo>
                      <a:pt x="14" y="1203"/>
                      <a:pt x="14" y="1203"/>
                      <a:pt x="14" y="1203"/>
                    </a:cubicBezTo>
                    <a:cubicBezTo>
                      <a:pt x="108" y="1256"/>
                      <a:pt x="216" y="1282"/>
                      <a:pt x="324" y="1282"/>
                    </a:cubicBezTo>
                    <a:cubicBezTo>
                      <a:pt x="324" y="1440"/>
                      <a:pt x="324" y="1440"/>
                      <a:pt x="324" y="1440"/>
                    </a:cubicBezTo>
                    <a:cubicBezTo>
                      <a:pt x="445" y="1440"/>
                      <a:pt x="445" y="1440"/>
                      <a:pt x="445" y="1440"/>
                    </a:cubicBezTo>
                    <a:cubicBezTo>
                      <a:pt x="445" y="1282"/>
                      <a:pt x="445" y="1282"/>
                      <a:pt x="445" y="1282"/>
                    </a:cubicBezTo>
                    <a:cubicBezTo>
                      <a:pt x="553" y="1269"/>
                      <a:pt x="634" y="1229"/>
                      <a:pt x="688" y="1176"/>
                    </a:cubicBezTo>
                    <a:cubicBezTo>
                      <a:pt x="742" y="1123"/>
                      <a:pt x="768" y="1057"/>
                      <a:pt x="768" y="965"/>
                    </a:cubicBezTo>
                    <a:cubicBezTo>
                      <a:pt x="768" y="886"/>
                      <a:pt x="755" y="820"/>
                      <a:pt x="701" y="780"/>
                    </a:cubicBezTo>
                    <a:close/>
                    <a:moveTo>
                      <a:pt x="324" y="582"/>
                    </a:moveTo>
                    <a:cubicBezTo>
                      <a:pt x="243" y="542"/>
                      <a:pt x="216" y="502"/>
                      <a:pt x="216" y="450"/>
                    </a:cubicBezTo>
                    <a:cubicBezTo>
                      <a:pt x="216" y="384"/>
                      <a:pt x="243" y="344"/>
                      <a:pt x="324" y="331"/>
                    </a:cubicBezTo>
                    <a:lnTo>
                      <a:pt x="324" y="582"/>
                    </a:lnTo>
                    <a:close/>
                    <a:moveTo>
                      <a:pt x="445" y="1097"/>
                    </a:moveTo>
                    <a:cubicBezTo>
                      <a:pt x="445" y="846"/>
                      <a:pt x="445" y="846"/>
                      <a:pt x="445" y="846"/>
                    </a:cubicBezTo>
                    <a:cubicBezTo>
                      <a:pt x="512" y="886"/>
                      <a:pt x="553" y="925"/>
                      <a:pt x="553" y="978"/>
                    </a:cubicBezTo>
                    <a:cubicBezTo>
                      <a:pt x="553" y="1044"/>
                      <a:pt x="512" y="1084"/>
                      <a:pt x="445" y="1097"/>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3">
                <a:extLst>
                  <a:ext uri="{FF2B5EF4-FFF2-40B4-BE49-F238E27FC236}">
                    <a16:creationId xmlns:a16="http://schemas.microsoft.com/office/drawing/2014/main" id="{B981857A-39B2-40E0-BB18-C681528CDF5F}"/>
                  </a:ext>
                </a:extLst>
              </p:cNvPr>
              <p:cNvSpPr>
                <a:spLocks/>
              </p:cNvSpPr>
              <p:nvPr/>
            </p:nvSpPr>
            <p:spPr bwMode="auto">
              <a:xfrm>
                <a:off x="5419726" y="1131888"/>
                <a:ext cx="139700" cy="171450"/>
              </a:xfrm>
              <a:custGeom>
                <a:avLst/>
                <a:gdLst>
                  <a:gd name="T0" fmla="*/ 1472 w 1472"/>
                  <a:gd name="T1" fmla="*/ 40 h 1808"/>
                  <a:gd name="T2" fmla="*/ 1472 w 1472"/>
                  <a:gd name="T3" fmla="*/ 0 h 1808"/>
                  <a:gd name="T4" fmla="*/ 404 w 1472"/>
                  <a:gd name="T5" fmla="*/ 0 h 1808"/>
                  <a:gd name="T6" fmla="*/ 404 w 1472"/>
                  <a:gd name="T7" fmla="*/ 40 h 1808"/>
                  <a:gd name="T8" fmla="*/ 0 w 1472"/>
                  <a:gd name="T9" fmla="*/ 1043 h 1808"/>
                  <a:gd name="T10" fmla="*/ 756 w 1472"/>
                  <a:gd name="T11" fmla="*/ 1808 h 1808"/>
                  <a:gd name="T12" fmla="*/ 1472 w 1472"/>
                  <a:gd name="T13" fmla="*/ 40 h 1808"/>
                </a:gdLst>
                <a:ahLst/>
                <a:cxnLst>
                  <a:cxn ang="0">
                    <a:pos x="T0" y="T1"/>
                  </a:cxn>
                  <a:cxn ang="0">
                    <a:pos x="T2" y="T3"/>
                  </a:cxn>
                  <a:cxn ang="0">
                    <a:pos x="T4" y="T5"/>
                  </a:cxn>
                  <a:cxn ang="0">
                    <a:pos x="T6" y="T7"/>
                  </a:cxn>
                  <a:cxn ang="0">
                    <a:pos x="T8" y="T9"/>
                  </a:cxn>
                  <a:cxn ang="0">
                    <a:pos x="T10" y="T11"/>
                  </a:cxn>
                  <a:cxn ang="0">
                    <a:pos x="T12" y="T13"/>
                  </a:cxn>
                </a:cxnLst>
                <a:rect l="0" t="0" r="r" b="b"/>
                <a:pathLst>
                  <a:path w="1472" h="1808">
                    <a:moveTo>
                      <a:pt x="1472" y="40"/>
                    </a:moveTo>
                    <a:cubicBezTo>
                      <a:pt x="1472" y="27"/>
                      <a:pt x="1472" y="14"/>
                      <a:pt x="1472" y="0"/>
                    </a:cubicBezTo>
                    <a:cubicBezTo>
                      <a:pt x="404" y="0"/>
                      <a:pt x="404" y="0"/>
                      <a:pt x="404" y="0"/>
                    </a:cubicBezTo>
                    <a:cubicBezTo>
                      <a:pt x="404" y="14"/>
                      <a:pt x="404" y="27"/>
                      <a:pt x="404" y="40"/>
                    </a:cubicBezTo>
                    <a:cubicBezTo>
                      <a:pt x="404" y="436"/>
                      <a:pt x="248" y="792"/>
                      <a:pt x="0" y="1043"/>
                    </a:cubicBezTo>
                    <a:cubicBezTo>
                      <a:pt x="756" y="1808"/>
                      <a:pt x="756" y="1808"/>
                      <a:pt x="756" y="1808"/>
                    </a:cubicBezTo>
                    <a:cubicBezTo>
                      <a:pt x="1199" y="1360"/>
                      <a:pt x="1472" y="726"/>
                      <a:pt x="1472" y="40"/>
                    </a:cubicBezTo>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23CDDB22-371B-4268-B4C7-40C76F8BC6A2}"/>
                </a:ext>
                <a:ext uri="{C183D7F6-B498-43B3-948B-1728B52AA6E4}">
                  <adec:decorative xmlns:adec="http://schemas.microsoft.com/office/drawing/2017/decorative" val="1"/>
                </a:ext>
              </a:extLst>
            </p:cNvPr>
            <p:cNvGrpSpPr/>
            <p:nvPr/>
          </p:nvGrpSpPr>
          <p:grpSpPr>
            <a:xfrm>
              <a:off x="3998410" y="3992677"/>
              <a:ext cx="397448" cy="402560"/>
              <a:chOff x="3590926" y="3421063"/>
              <a:chExt cx="493713" cy="500063"/>
            </a:xfrm>
          </p:grpSpPr>
          <p:sp>
            <p:nvSpPr>
              <p:cNvPr id="49" name="Rectangle 25">
                <a:extLst>
                  <a:ext uri="{FF2B5EF4-FFF2-40B4-BE49-F238E27FC236}">
                    <a16:creationId xmlns:a16="http://schemas.microsoft.com/office/drawing/2014/main" id="{3FA78C05-2C55-4937-B513-F45BC7D1E08B}"/>
                  </a:ext>
                </a:extLst>
              </p:cNvPr>
              <p:cNvSpPr>
                <a:spLocks noChangeArrowheads="1"/>
              </p:cNvSpPr>
              <p:nvPr/>
            </p:nvSpPr>
            <p:spPr bwMode="auto">
              <a:xfrm>
                <a:off x="3740151" y="3421063"/>
                <a:ext cx="344488" cy="4445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Line 26">
                <a:extLst>
                  <a:ext uri="{FF2B5EF4-FFF2-40B4-BE49-F238E27FC236}">
                    <a16:creationId xmlns:a16="http://schemas.microsoft.com/office/drawing/2014/main" id="{874EE25A-D327-40E0-9DEB-F79625EF0FD7}"/>
                  </a:ext>
                </a:extLst>
              </p:cNvPr>
              <p:cNvSpPr>
                <a:spLocks noChangeShapeType="1"/>
              </p:cNvSpPr>
              <p:nvPr/>
            </p:nvSpPr>
            <p:spPr bwMode="auto">
              <a:xfrm>
                <a:off x="3784601" y="3482975"/>
                <a:ext cx="257175" cy="0"/>
              </a:xfrm>
              <a:prstGeom prst="line">
                <a:avLst/>
              </a:prstGeom>
              <a:noFill/>
              <a:ln w="38100" cap="flat">
                <a:solidFill>
                  <a:schemeClr val="bg1">
                    <a:lumMod val="9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27">
                <a:extLst>
                  <a:ext uri="{FF2B5EF4-FFF2-40B4-BE49-F238E27FC236}">
                    <a16:creationId xmlns:a16="http://schemas.microsoft.com/office/drawing/2014/main" id="{C634E9B7-F51E-4F10-9EEB-8ED93EAC1DF0}"/>
                  </a:ext>
                </a:extLst>
              </p:cNvPr>
              <p:cNvSpPr>
                <a:spLocks noChangeShapeType="1"/>
              </p:cNvSpPr>
              <p:nvPr/>
            </p:nvSpPr>
            <p:spPr bwMode="auto">
              <a:xfrm>
                <a:off x="3784601" y="3589338"/>
                <a:ext cx="257175" cy="0"/>
              </a:xfrm>
              <a:prstGeom prst="line">
                <a:avLst/>
              </a:prstGeom>
              <a:noFill/>
              <a:ln w="38100" cap="flat">
                <a:solidFill>
                  <a:schemeClr val="bg1">
                    <a:lumMod val="9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28">
                <a:extLst>
                  <a:ext uri="{FF2B5EF4-FFF2-40B4-BE49-F238E27FC236}">
                    <a16:creationId xmlns:a16="http://schemas.microsoft.com/office/drawing/2014/main" id="{C5B8C473-CC35-4AC4-A919-E9EE7D304DC4}"/>
                  </a:ext>
                </a:extLst>
              </p:cNvPr>
              <p:cNvSpPr>
                <a:spLocks noChangeShapeType="1"/>
              </p:cNvSpPr>
              <p:nvPr/>
            </p:nvSpPr>
            <p:spPr bwMode="auto">
              <a:xfrm>
                <a:off x="3784601" y="3694113"/>
                <a:ext cx="257175" cy="0"/>
              </a:xfrm>
              <a:prstGeom prst="line">
                <a:avLst/>
              </a:prstGeom>
              <a:noFill/>
              <a:ln w="38100" cap="flat">
                <a:solidFill>
                  <a:schemeClr val="bg1">
                    <a:lumMod val="9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29">
                <a:extLst>
                  <a:ext uri="{FF2B5EF4-FFF2-40B4-BE49-F238E27FC236}">
                    <a16:creationId xmlns:a16="http://schemas.microsoft.com/office/drawing/2014/main" id="{98478963-0538-4201-9D6E-6F94EA0AC8BB}"/>
                  </a:ext>
                </a:extLst>
              </p:cNvPr>
              <p:cNvSpPr>
                <a:spLocks noChangeShapeType="1"/>
              </p:cNvSpPr>
              <p:nvPr/>
            </p:nvSpPr>
            <p:spPr bwMode="auto">
              <a:xfrm>
                <a:off x="3784601" y="3798888"/>
                <a:ext cx="257175" cy="0"/>
              </a:xfrm>
              <a:prstGeom prst="line">
                <a:avLst/>
              </a:prstGeom>
              <a:noFill/>
              <a:ln w="38100" cap="flat">
                <a:solidFill>
                  <a:schemeClr val="bg1">
                    <a:lumMod val="9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Oval 30">
                <a:extLst>
                  <a:ext uri="{FF2B5EF4-FFF2-40B4-BE49-F238E27FC236}">
                    <a16:creationId xmlns:a16="http://schemas.microsoft.com/office/drawing/2014/main" id="{189697B0-8030-4940-AF7C-9842DEB29F97}"/>
                  </a:ext>
                </a:extLst>
              </p:cNvPr>
              <p:cNvSpPr>
                <a:spLocks noChangeArrowheads="1"/>
              </p:cNvSpPr>
              <p:nvPr/>
            </p:nvSpPr>
            <p:spPr bwMode="auto">
              <a:xfrm>
                <a:off x="3590926" y="3595688"/>
                <a:ext cx="325438" cy="325438"/>
              </a:xfrm>
              <a:prstGeom prst="ellipse">
                <a:avLst/>
              </a:pr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31">
                <a:extLst>
                  <a:ext uri="{FF2B5EF4-FFF2-40B4-BE49-F238E27FC236}">
                    <a16:creationId xmlns:a16="http://schemas.microsoft.com/office/drawing/2014/main" id="{5DF2A9EF-6A98-421A-B156-A63B91B81032}"/>
                  </a:ext>
                </a:extLst>
              </p:cNvPr>
              <p:cNvSpPr>
                <a:spLocks/>
              </p:cNvSpPr>
              <p:nvPr/>
            </p:nvSpPr>
            <p:spPr bwMode="auto">
              <a:xfrm>
                <a:off x="3613151" y="3616325"/>
                <a:ext cx="261938" cy="279400"/>
              </a:xfrm>
              <a:custGeom>
                <a:avLst/>
                <a:gdLst>
                  <a:gd name="T0" fmla="*/ 416 w 1375"/>
                  <a:gd name="T1" fmla="*/ 1289 h 1463"/>
                  <a:gd name="T2" fmla="*/ 174 w 1375"/>
                  <a:gd name="T3" fmla="*/ 417 h 1463"/>
                  <a:gd name="T4" fmla="*/ 1047 w 1375"/>
                  <a:gd name="T5" fmla="*/ 174 h 1463"/>
                  <a:gd name="T6" fmla="*/ 1373 w 1375"/>
                  <a:gd name="T7" fmla="*/ 739 h 1463"/>
                  <a:gd name="T8" fmla="*/ 1372 w 1375"/>
                  <a:gd name="T9" fmla="*/ 799 h 1463"/>
                  <a:gd name="T10" fmla="*/ 1252 w 1375"/>
                  <a:gd name="T11" fmla="*/ 798 h 1463"/>
                  <a:gd name="T12" fmla="*/ 1252 w 1375"/>
                  <a:gd name="T13" fmla="*/ 738 h 1463"/>
                  <a:gd name="T14" fmla="*/ 988 w 1375"/>
                  <a:gd name="T15" fmla="*/ 279 h 1463"/>
                  <a:gd name="T16" fmla="*/ 278 w 1375"/>
                  <a:gd name="T17" fmla="*/ 476 h 1463"/>
                  <a:gd name="T18" fmla="*/ 475 w 1375"/>
                  <a:gd name="T19" fmla="*/ 1185 h 1463"/>
                  <a:gd name="T20" fmla="*/ 1184 w 1375"/>
                  <a:gd name="T21" fmla="*/ 989 h 1463"/>
                  <a:gd name="T22" fmla="*/ 1184 w 1375"/>
                  <a:gd name="T23" fmla="*/ 989 h 1463"/>
                  <a:gd name="T24" fmla="*/ 1289 w 1375"/>
                  <a:gd name="T25" fmla="*/ 1048 h 1463"/>
                  <a:gd name="T26" fmla="*/ 1289 w 1375"/>
                  <a:gd name="T27" fmla="*/ 1048 h 1463"/>
                  <a:gd name="T28" fmla="*/ 416 w 1375"/>
                  <a:gd name="T29" fmla="*/ 1289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75" h="1463">
                    <a:moveTo>
                      <a:pt x="416" y="1289"/>
                    </a:moveTo>
                    <a:cubicBezTo>
                      <a:pt x="108" y="1115"/>
                      <a:pt x="0" y="724"/>
                      <a:pt x="174" y="417"/>
                    </a:cubicBezTo>
                    <a:cubicBezTo>
                      <a:pt x="348" y="109"/>
                      <a:pt x="740" y="0"/>
                      <a:pt x="1047" y="174"/>
                    </a:cubicBezTo>
                    <a:cubicBezTo>
                      <a:pt x="1250" y="289"/>
                      <a:pt x="1375" y="505"/>
                      <a:pt x="1373" y="739"/>
                    </a:cubicBezTo>
                    <a:cubicBezTo>
                      <a:pt x="1372" y="799"/>
                      <a:pt x="1372" y="799"/>
                      <a:pt x="1372" y="799"/>
                    </a:cubicBezTo>
                    <a:cubicBezTo>
                      <a:pt x="1252" y="798"/>
                      <a:pt x="1252" y="798"/>
                      <a:pt x="1252" y="798"/>
                    </a:cubicBezTo>
                    <a:cubicBezTo>
                      <a:pt x="1252" y="738"/>
                      <a:pt x="1252" y="738"/>
                      <a:pt x="1252" y="738"/>
                    </a:cubicBezTo>
                    <a:cubicBezTo>
                      <a:pt x="1254" y="548"/>
                      <a:pt x="1153" y="372"/>
                      <a:pt x="988" y="279"/>
                    </a:cubicBezTo>
                    <a:cubicBezTo>
                      <a:pt x="738" y="137"/>
                      <a:pt x="420" y="226"/>
                      <a:pt x="278" y="476"/>
                    </a:cubicBezTo>
                    <a:cubicBezTo>
                      <a:pt x="137" y="725"/>
                      <a:pt x="225" y="1043"/>
                      <a:pt x="475" y="1185"/>
                    </a:cubicBezTo>
                    <a:cubicBezTo>
                      <a:pt x="725" y="1326"/>
                      <a:pt x="1043" y="1238"/>
                      <a:pt x="1184" y="989"/>
                    </a:cubicBezTo>
                    <a:cubicBezTo>
                      <a:pt x="1184" y="989"/>
                      <a:pt x="1184" y="989"/>
                      <a:pt x="1184" y="989"/>
                    </a:cubicBezTo>
                    <a:cubicBezTo>
                      <a:pt x="1289" y="1048"/>
                      <a:pt x="1289" y="1048"/>
                      <a:pt x="1289" y="1048"/>
                    </a:cubicBezTo>
                    <a:cubicBezTo>
                      <a:pt x="1289" y="1048"/>
                      <a:pt x="1289" y="1048"/>
                      <a:pt x="1289" y="1048"/>
                    </a:cubicBezTo>
                    <a:cubicBezTo>
                      <a:pt x="1115" y="1355"/>
                      <a:pt x="723" y="1463"/>
                      <a:pt x="416" y="1289"/>
                    </a:cubicBezTo>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32">
                <a:extLst>
                  <a:ext uri="{FF2B5EF4-FFF2-40B4-BE49-F238E27FC236}">
                    <a16:creationId xmlns:a16="http://schemas.microsoft.com/office/drawing/2014/main" id="{0E9E5B92-C6E2-42D7-AED6-08E14D08E0A4}"/>
                  </a:ext>
                </a:extLst>
              </p:cNvPr>
              <p:cNvSpPr>
                <a:spLocks/>
              </p:cNvSpPr>
              <p:nvPr/>
            </p:nvSpPr>
            <p:spPr bwMode="auto">
              <a:xfrm>
                <a:off x="3813176" y="3719513"/>
                <a:ext cx="93663" cy="69850"/>
              </a:xfrm>
              <a:custGeom>
                <a:avLst/>
                <a:gdLst>
                  <a:gd name="T0" fmla="*/ 0 w 59"/>
                  <a:gd name="T1" fmla="*/ 23 h 44"/>
                  <a:gd name="T2" fmla="*/ 7 w 59"/>
                  <a:gd name="T3" fmla="*/ 11 h 44"/>
                  <a:gd name="T4" fmla="*/ 32 w 59"/>
                  <a:gd name="T5" fmla="*/ 25 h 44"/>
                  <a:gd name="T6" fmla="*/ 46 w 59"/>
                  <a:gd name="T7" fmla="*/ 0 h 44"/>
                  <a:gd name="T8" fmla="*/ 59 w 59"/>
                  <a:gd name="T9" fmla="*/ 7 h 44"/>
                  <a:gd name="T10" fmla="*/ 38 w 59"/>
                  <a:gd name="T11" fmla="*/ 44 h 44"/>
                  <a:gd name="T12" fmla="*/ 0 w 59"/>
                  <a:gd name="T13" fmla="*/ 23 h 44"/>
                </a:gdLst>
                <a:ahLst/>
                <a:cxnLst>
                  <a:cxn ang="0">
                    <a:pos x="T0" y="T1"/>
                  </a:cxn>
                  <a:cxn ang="0">
                    <a:pos x="T2" y="T3"/>
                  </a:cxn>
                  <a:cxn ang="0">
                    <a:pos x="T4" y="T5"/>
                  </a:cxn>
                  <a:cxn ang="0">
                    <a:pos x="T6" y="T7"/>
                  </a:cxn>
                  <a:cxn ang="0">
                    <a:pos x="T8" y="T9"/>
                  </a:cxn>
                  <a:cxn ang="0">
                    <a:pos x="T10" y="T11"/>
                  </a:cxn>
                  <a:cxn ang="0">
                    <a:pos x="T12" y="T13"/>
                  </a:cxn>
                </a:cxnLst>
                <a:rect l="0" t="0" r="r" b="b"/>
                <a:pathLst>
                  <a:path w="59" h="44">
                    <a:moveTo>
                      <a:pt x="0" y="23"/>
                    </a:moveTo>
                    <a:lnTo>
                      <a:pt x="7" y="11"/>
                    </a:lnTo>
                    <a:lnTo>
                      <a:pt x="32" y="25"/>
                    </a:lnTo>
                    <a:lnTo>
                      <a:pt x="46" y="0"/>
                    </a:lnTo>
                    <a:lnTo>
                      <a:pt x="59" y="7"/>
                    </a:lnTo>
                    <a:lnTo>
                      <a:pt x="38" y="44"/>
                    </a:lnTo>
                    <a:lnTo>
                      <a:pt x="0"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Line 33">
                <a:extLst>
                  <a:ext uri="{FF2B5EF4-FFF2-40B4-BE49-F238E27FC236}">
                    <a16:creationId xmlns:a16="http://schemas.microsoft.com/office/drawing/2014/main" id="{6254C79F-E9D9-459E-B5CA-4FBB41B18A5F}"/>
                  </a:ext>
                </a:extLst>
              </p:cNvPr>
              <p:cNvSpPr>
                <a:spLocks noChangeShapeType="1"/>
              </p:cNvSpPr>
              <p:nvPr/>
            </p:nvSpPr>
            <p:spPr bwMode="auto">
              <a:xfrm flipH="1">
                <a:off x="3659188" y="3675063"/>
                <a:ext cx="174625" cy="155575"/>
              </a:xfrm>
              <a:prstGeom prst="line">
                <a:avLst/>
              </a:prstGeom>
              <a:noFill/>
              <a:ln w="381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8A958E49-6119-4A36-927A-A8226ECA5D17}"/>
                </a:ext>
                <a:ext uri="{C183D7F6-B498-43B3-948B-1728B52AA6E4}">
                  <adec:decorative xmlns:adec="http://schemas.microsoft.com/office/drawing/2017/decorative" val="1"/>
                </a:ext>
              </a:extLst>
            </p:cNvPr>
            <p:cNvGrpSpPr/>
            <p:nvPr/>
          </p:nvGrpSpPr>
          <p:grpSpPr>
            <a:xfrm>
              <a:off x="7433584" y="2808002"/>
              <a:ext cx="350163" cy="350163"/>
              <a:chOff x="7858126" y="1949450"/>
              <a:chExt cx="434975" cy="434975"/>
            </a:xfrm>
          </p:grpSpPr>
          <p:sp>
            <p:nvSpPr>
              <p:cNvPr id="58" name="Freeform 34">
                <a:extLst>
                  <a:ext uri="{FF2B5EF4-FFF2-40B4-BE49-F238E27FC236}">
                    <a16:creationId xmlns:a16="http://schemas.microsoft.com/office/drawing/2014/main" id="{B11CDCCE-818C-4A29-8EAD-765A01BAC75C}"/>
                  </a:ext>
                </a:extLst>
              </p:cNvPr>
              <p:cNvSpPr>
                <a:spLocks/>
              </p:cNvSpPr>
              <p:nvPr/>
            </p:nvSpPr>
            <p:spPr bwMode="auto">
              <a:xfrm>
                <a:off x="7858126" y="2178050"/>
                <a:ext cx="206375" cy="206375"/>
              </a:xfrm>
              <a:custGeom>
                <a:avLst/>
                <a:gdLst>
                  <a:gd name="T0" fmla="*/ 130 w 130"/>
                  <a:gd name="T1" fmla="*/ 130 h 130"/>
                  <a:gd name="T2" fmla="*/ 0 w 130"/>
                  <a:gd name="T3" fmla="*/ 130 h 130"/>
                  <a:gd name="T4" fmla="*/ 0 w 130"/>
                  <a:gd name="T5" fmla="*/ 0 h 130"/>
                  <a:gd name="T6" fmla="*/ 130 w 130"/>
                  <a:gd name="T7" fmla="*/ 0 h 130"/>
                  <a:gd name="T8" fmla="*/ 130 w 130"/>
                  <a:gd name="T9" fmla="*/ 130 h 130"/>
                  <a:gd name="T10" fmla="*/ 130 w 130"/>
                  <a:gd name="T11" fmla="*/ 130 h 130"/>
                </a:gdLst>
                <a:ahLst/>
                <a:cxnLst>
                  <a:cxn ang="0">
                    <a:pos x="T0" y="T1"/>
                  </a:cxn>
                  <a:cxn ang="0">
                    <a:pos x="T2" y="T3"/>
                  </a:cxn>
                  <a:cxn ang="0">
                    <a:pos x="T4" y="T5"/>
                  </a:cxn>
                  <a:cxn ang="0">
                    <a:pos x="T6" y="T7"/>
                  </a:cxn>
                  <a:cxn ang="0">
                    <a:pos x="T8" y="T9"/>
                  </a:cxn>
                  <a:cxn ang="0">
                    <a:pos x="T10" y="T11"/>
                  </a:cxn>
                </a:cxnLst>
                <a:rect l="0" t="0" r="r" b="b"/>
                <a:pathLst>
                  <a:path w="130" h="130">
                    <a:moveTo>
                      <a:pt x="130" y="130"/>
                    </a:moveTo>
                    <a:lnTo>
                      <a:pt x="0" y="130"/>
                    </a:lnTo>
                    <a:lnTo>
                      <a:pt x="0" y="0"/>
                    </a:lnTo>
                    <a:lnTo>
                      <a:pt x="130" y="0"/>
                    </a:lnTo>
                    <a:lnTo>
                      <a:pt x="130" y="130"/>
                    </a:lnTo>
                    <a:lnTo>
                      <a:pt x="130" y="1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5">
                <a:extLst>
                  <a:ext uri="{FF2B5EF4-FFF2-40B4-BE49-F238E27FC236}">
                    <a16:creationId xmlns:a16="http://schemas.microsoft.com/office/drawing/2014/main" id="{F47AD7BA-BBA0-4943-9F0E-388AA68E9360}"/>
                  </a:ext>
                </a:extLst>
              </p:cNvPr>
              <p:cNvSpPr>
                <a:spLocks/>
              </p:cNvSpPr>
              <p:nvPr/>
            </p:nvSpPr>
            <p:spPr bwMode="auto">
              <a:xfrm>
                <a:off x="7858126" y="1949450"/>
                <a:ext cx="434975" cy="434975"/>
              </a:xfrm>
              <a:custGeom>
                <a:avLst/>
                <a:gdLst>
                  <a:gd name="T0" fmla="*/ 274 w 274"/>
                  <a:gd name="T1" fmla="*/ 0 h 274"/>
                  <a:gd name="T2" fmla="*/ 274 w 274"/>
                  <a:gd name="T3" fmla="*/ 0 h 274"/>
                  <a:gd name="T4" fmla="*/ 274 w 274"/>
                  <a:gd name="T5" fmla="*/ 0 h 274"/>
                  <a:gd name="T6" fmla="*/ 144 w 274"/>
                  <a:gd name="T7" fmla="*/ 0 h 274"/>
                  <a:gd name="T8" fmla="*/ 144 w 274"/>
                  <a:gd name="T9" fmla="*/ 0 h 274"/>
                  <a:gd name="T10" fmla="*/ 0 w 274"/>
                  <a:gd name="T11" fmla="*/ 0 h 274"/>
                  <a:gd name="T12" fmla="*/ 0 w 274"/>
                  <a:gd name="T13" fmla="*/ 130 h 274"/>
                  <a:gd name="T14" fmla="*/ 144 w 274"/>
                  <a:gd name="T15" fmla="*/ 130 h 274"/>
                  <a:gd name="T16" fmla="*/ 144 w 274"/>
                  <a:gd name="T17" fmla="*/ 274 h 274"/>
                  <a:gd name="T18" fmla="*/ 274 w 274"/>
                  <a:gd name="T19" fmla="*/ 274 h 274"/>
                  <a:gd name="T20" fmla="*/ 274 w 274"/>
                  <a:gd name="T21" fmla="*/ 130 h 274"/>
                  <a:gd name="T22" fmla="*/ 274 w 274"/>
                  <a:gd name="T23" fmla="*/ 130 h 274"/>
                  <a:gd name="T24" fmla="*/ 274 w 274"/>
                  <a:gd name="T25" fmla="*/ 0 h 274"/>
                  <a:gd name="T26" fmla="*/ 274 w 274"/>
                  <a:gd name="T2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4" h="274">
                    <a:moveTo>
                      <a:pt x="274" y="0"/>
                    </a:moveTo>
                    <a:lnTo>
                      <a:pt x="274" y="0"/>
                    </a:lnTo>
                    <a:lnTo>
                      <a:pt x="274" y="0"/>
                    </a:lnTo>
                    <a:lnTo>
                      <a:pt x="144" y="0"/>
                    </a:lnTo>
                    <a:lnTo>
                      <a:pt x="144" y="0"/>
                    </a:lnTo>
                    <a:lnTo>
                      <a:pt x="0" y="0"/>
                    </a:lnTo>
                    <a:lnTo>
                      <a:pt x="0" y="130"/>
                    </a:lnTo>
                    <a:lnTo>
                      <a:pt x="144" y="130"/>
                    </a:lnTo>
                    <a:lnTo>
                      <a:pt x="144" y="274"/>
                    </a:lnTo>
                    <a:lnTo>
                      <a:pt x="274" y="274"/>
                    </a:lnTo>
                    <a:lnTo>
                      <a:pt x="274" y="130"/>
                    </a:lnTo>
                    <a:lnTo>
                      <a:pt x="274" y="130"/>
                    </a:lnTo>
                    <a:lnTo>
                      <a:pt x="274" y="0"/>
                    </a:lnTo>
                    <a:lnTo>
                      <a:pt x="27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descr="Icon">
              <a:extLst>
                <a:ext uri="{FF2B5EF4-FFF2-40B4-BE49-F238E27FC236}">
                  <a16:creationId xmlns:a16="http://schemas.microsoft.com/office/drawing/2014/main" id="{1353B4A7-58B0-4D64-A841-6DAD6D290754}"/>
                </a:ext>
              </a:extLst>
            </p:cNvPr>
            <p:cNvGrpSpPr/>
            <p:nvPr/>
          </p:nvGrpSpPr>
          <p:grpSpPr>
            <a:xfrm>
              <a:off x="7530709" y="3969674"/>
              <a:ext cx="509908" cy="504797"/>
              <a:chOff x="7978776" y="3392488"/>
              <a:chExt cx="633412" cy="627063"/>
            </a:xfrm>
          </p:grpSpPr>
          <p:sp>
            <p:nvSpPr>
              <p:cNvPr id="60" name="Freeform 36">
                <a:extLst>
                  <a:ext uri="{FF2B5EF4-FFF2-40B4-BE49-F238E27FC236}">
                    <a16:creationId xmlns:a16="http://schemas.microsoft.com/office/drawing/2014/main" id="{7D43DDD9-8AED-4BAB-BA7E-3C227F99881D}"/>
                  </a:ext>
                </a:extLst>
              </p:cNvPr>
              <p:cNvSpPr>
                <a:spLocks noEditPoints="1"/>
              </p:cNvSpPr>
              <p:nvPr/>
            </p:nvSpPr>
            <p:spPr bwMode="auto">
              <a:xfrm>
                <a:off x="8148638" y="3413125"/>
                <a:ext cx="463550" cy="409575"/>
              </a:xfrm>
              <a:custGeom>
                <a:avLst/>
                <a:gdLst>
                  <a:gd name="T0" fmla="*/ 1222 w 2440"/>
                  <a:gd name="T1" fmla="*/ 308 h 2152"/>
                  <a:gd name="T2" fmla="*/ 1505 w 2440"/>
                  <a:gd name="T3" fmla="*/ 363 h 2152"/>
                  <a:gd name="T4" fmla="*/ 1926 w 2440"/>
                  <a:gd name="T5" fmla="*/ 774 h 2152"/>
                  <a:gd name="T6" fmla="*/ 1936 w 2440"/>
                  <a:gd name="T7" fmla="*/ 1362 h 2152"/>
                  <a:gd name="T8" fmla="*/ 1647 w 2440"/>
                  <a:gd name="T9" fmla="*/ 1718 h 2152"/>
                  <a:gd name="T10" fmla="*/ 1443 w 2440"/>
                  <a:gd name="T11" fmla="*/ 1814 h 2152"/>
                  <a:gd name="T12" fmla="*/ 1219 w 2440"/>
                  <a:gd name="T13" fmla="*/ 1845 h 2152"/>
                  <a:gd name="T14" fmla="*/ 936 w 2440"/>
                  <a:gd name="T15" fmla="*/ 1792 h 2152"/>
                  <a:gd name="T16" fmla="*/ 515 w 2440"/>
                  <a:gd name="T17" fmla="*/ 1381 h 2152"/>
                  <a:gd name="T18" fmla="*/ 505 w 2440"/>
                  <a:gd name="T19" fmla="*/ 793 h 2152"/>
                  <a:gd name="T20" fmla="*/ 794 w 2440"/>
                  <a:gd name="T21" fmla="*/ 438 h 2152"/>
                  <a:gd name="T22" fmla="*/ 998 w 2440"/>
                  <a:gd name="T23" fmla="*/ 342 h 2152"/>
                  <a:gd name="T24" fmla="*/ 1222 w 2440"/>
                  <a:gd name="T25" fmla="*/ 308 h 2152"/>
                  <a:gd name="T26" fmla="*/ 1222 w 2440"/>
                  <a:gd name="T27" fmla="*/ 308 h 2152"/>
                  <a:gd name="T28" fmla="*/ 1222 w 2440"/>
                  <a:gd name="T29" fmla="*/ 308 h 2152"/>
                  <a:gd name="T30" fmla="*/ 1222 w 2440"/>
                  <a:gd name="T31" fmla="*/ 0 h 2152"/>
                  <a:gd name="T32" fmla="*/ 219 w 2440"/>
                  <a:gd name="T33" fmla="*/ 680 h 2152"/>
                  <a:gd name="T34" fmla="*/ 823 w 2440"/>
                  <a:gd name="T35" fmla="*/ 2076 h 2152"/>
                  <a:gd name="T36" fmla="*/ 1219 w 2440"/>
                  <a:gd name="T37" fmla="*/ 2152 h 2152"/>
                  <a:gd name="T38" fmla="*/ 2219 w 2440"/>
                  <a:gd name="T39" fmla="*/ 1475 h 2152"/>
                  <a:gd name="T40" fmla="*/ 1618 w 2440"/>
                  <a:gd name="T41" fmla="*/ 77 h 2152"/>
                  <a:gd name="T42" fmla="*/ 1222 w 2440"/>
                  <a:gd name="T43" fmla="*/ 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0" h="2152">
                    <a:moveTo>
                      <a:pt x="1222" y="308"/>
                    </a:moveTo>
                    <a:cubicBezTo>
                      <a:pt x="1318" y="308"/>
                      <a:pt x="1414" y="327"/>
                      <a:pt x="1505" y="363"/>
                    </a:cubicBezTo>
                    <a:cubicBezTo>
                      <a:pt x="1695" y="440"/>
                      <a:pt x="1847" y="587"/>
                      <a:pt x="1926" y="774"/>
                    </a:cubicBezTo>
                    <a:cubicBezTo>
                      <a:pt x="2008" y="964"/>
                      <a:pt x="2010" y="1173"/>
                      <a:pt x="1936" y="1362"/>
                    </a:cubicBezTo>
                    <a:cubicBezTo>
                      <a:pt x="1876" y="1509"/>
                      <a:pt x="1777" y="1631"/>
                      <a:pt x="1647" y="1718"/>
                    </a:cubicBezTo>
                    <a:cubicBezTo>
                      <a:pt x="1585" y="1759"/>
                      <a:pt x="1515" y="1790"/>
                      <a:pt x="1443" y="1814"/>
                    </a:cubicBezTo>
                    <a:cubicBezTo>
                      <a:pt x="1371" y="1835"/>
                      <a:pt x="1296" y="1845"/>
                      <a:pt x="1219" y="1845"/>
                    </a:cubicBezTo>
                    <a:cubicBezTo>
                      <a:pt x="1123" y="1845"/>
                      <a:pt x="1027" y="1828"/>
                      <a:pt x="936" y="1792"/>
                    </a:cubicBezTo>
                    <a:cubicBezTo>
                      <a:pt x="746" y="1715"/>
                      <a:pt x="594" y="1569"/>
                      <a:pt x="515" y="1381"/>
                    </a:cubicBezTo>
                    <a:cubicBezTo>
                      <a:pt x="433" y="1192"/>
                      <a:pt x="431" y="983"/>
                      <a:pt x="505" y="793"/>
                    </a:cubicBezTo>
                    <a:cubicBezTo>
                      <a:pt x="565" y="647"/>
                      <a:pt x="664" y="524"/>
                      <a:pt x="794" y="438"/>
                    </a:cubicBezTo>
                    <a:cubicBezTo>
                      <a:pt x="856" y="397"/>
                      <a:pt x="926" y="363"/>
                      <a:pt x="998" y="342"/>
                    </a:cubicBezTo>
                    <a:cubicBezTo>
                      <a:pt x="1070" y="320"/>
                      <a:pt x="1145" y="308"/>
                      <a:pt x="1222" y="308"/>
                    </a:cubicBezTo>
                    <a:cubicBezTo>
                      <a:pt x="1222" y="308"/>
                      <a:pt x="1222" y="308"/>
                      <a:pt x="1222" y="308"/>
                    </a:cubicBezTo>
                    <a:cubicBezTo>
                      <a:pt x="1222" y="308"/>
                      <a:pt x="1222" y="308"/>
                      <a:pt x="1222" y="308"/>
                    </a:cubicBezTo>
                    <a:moveTo>
                      <a:pt x="1222" y="0"/>
                    </a:moveTo>
                    <a:cubicBezTo>
                      <a:pt x="794" y="0"/>
                      <a:pt x="388" y="257"/>
                      <a:pt x="219" y="680"/>
                    </a:cubicBezTo>
                    <a:cubicBezTo>
                      <a:pt x="0" y="1230"/>
                      <a:pt x="270" y="1857"/>
                      <a:pt x="823" y="2076"/>
                    </a:cubicBezTo>
                    <a:cubicBezTo>
                      <a:pt x="952" y="2128"/>
                      <a:pt x="1087" y="2152"/>
                      <a:pt x="1219" y="2152"/>
                    </a:cubicBezTo>
                    <a:cubicBezTo>
                      <a:pt x="1647" y="2152"/>
                      <a:pt x="2053" y="1898"/>
                      <a:pt x="2219" y="1475"/>
                    </a:cubicBezTo>
                    <a:cubicBezTo>
                      <a:pt x="2440" y="925"/>
                      <a:pt x="2171" y="298"/>
                      <a:pt x="1618" y="77"/>
                    </a:cubicBezTo>
                    <a:cubicBezTo>
                      <a:pt x="1489" y="27"/>
                      <a:pt x="1354" y="0"/>
                      <a:pt x="1222" y="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37">
                <a:extLst>
                  <a:ext uri="{FF2B5EF4-FFF2-40B4-BE49-F238E27FC236}">
                    <a16:creationId xmlns:a16="http://schemas.microsoft.com/office/drawing/2014/main" id="{23011FF1-266E-46A8-B018-296CF9B53DA7}"/>
                  </a:ext>
                </a:extLst>
              </p:cNvPr>
              <p:cNvSpPr>
                <a:spLocks/>
              </p:cNvSpPr>
              <p:nvPr/>
            </p:nvSpPr>
            <p:spPr bwMode="auto">
              <a:xfrm>
                <a:off x="8428038" y="3392488"/>
                <a:ext cx="61913" cy="53975"/>
              </a:xfrm>
              <a:custGeom>
                <a:avLst/>
                <a:gdLst>
                  <a:gd name="T0" fmla="*/ 31 w 39"/>
                  <a:gd name="T1" fmla="*/ 34 h 34"/>
                  <a:gd name="T2" fmla="*/ 0 w 39"/>
                  <a:gd name="T3" fmla="*/ 23 h 34"/>
                  <a:gd name="T4" fmla="*/ 9 w 39"/>
                  <a:gd name="T5" fmla="*/ 0 h 34"/>
                  <a:gd name="T6" fmla="*/ 39 w 39"/>
                  <a:gd name="T7" fmla="*/ 12 h 34"/>
                  <a:gd name="T8" fmla="*/ 31 w 39"/>
                  <a:gd name="T9" fmla="*/ 34 h 34"/>
                </a:gdLst>
                <a:ahLst/>
                <a:cxnLst>
                  <a:cxn ang="0">
                    <a:pos x="T0" y="T1"/>
                  </a:cxn>
                  <a:cxn ang="0">
                    <a:pos x="T2" y="T3"/>
                  </a:cxn>
                  <a:cxn ang="0">
                    <a:pos x="T4" y="T5"/>
                  </a:cxn>
                  <a:cxn ang="0">
                    <a:pos x="T6" y="T7"/>
                  </a:cxn>
                  <a:cxn ang="0">
                    <a:pos x="T8" y="T9"/>
                  </a:cxn>
                </a:cxnLst>
                <a:rect l="0" t="0" r="r" b="b"/>
                <a:pathLst>
                  <a:path w="39" h="34">
                    <a:moveTo>
                      <a:pt x="31" y="34"/>
                    </a:moveTo>
                    <a:lnTo>
                      <a:pt x="0" y="23"/>
                    </a:lnTo>
                    <a:lnTo>
                      <a:pt x="9" y="0"/>
                    </a:lnTo>
                    <a:lnTo>
                      <a:pt x="39" y="12"/>
                    </a:lnTo>
                    <a:lnTo>
                      <a:pt x="31"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8">
                <a:extLst>
                  <a:ext uri="{FF2B5EF4-FFF2-40B4-BE49-F238E27FC236}">
                    <a16:creationId xmlns:a16="http://schemas.microsoft.com/office/drawing/2014/main" id="{02EB3D0C-2CA8-4727-8DFC-517DACC67DF4}"/>
                  </a:ext>
                </a:extLst>
              </p:cNvPr>
              <p:cNvSpPr>
                <a:spLocks/>
              </p:cNvSpPr>
              <p:nvPr/>
            </p:nvSpPr>
            <p:spPr bwMode="auto">
              <a:xfrm>
                <a:off x="8269288" y="3787775"/>
                <a:ext cx="63500" cy="55563"/>
              </a:xfrm>
              <a:custGeom>
                <a:avLst/>
                <a:gdLst>
                  <a:gd name="T0" fmla="*/ 31 w 40"/>
                  <a:gd name="T1" fmla="*/ 35 h 35"/>
                  <a:gd name="T2" fmla="*/ 0 w 40"/>
                  <a:gd name="T3" fmla="*/ 23 h 35"/>
                  <a:gd name="T4" fmla="*/ 9 w 40"/>
                  <a:gd name="T5" fmla="*/ 0 h 35"/>
                  <a:gd name="T6" fmla="*/ 40 w 40"/>
                  <a:gd name="T7" fmla="*/ 12 h 35"/>
                  <a:gd name="T8" fmla="*/ 31 w 40"/>
                  <a:gd name="T9" fmla="*/ 35 h 35"/>
                </a:gdLst>
                <a:ahLst/>
                <a:cxnLst>
                  <a:cxn ang="0">
                    <a:pos x="T0" y="T1"/>
                  </a:cxn>
                  <a:cxn ang="0">
                    <a:pos x="T2" y="T3"/>
                  </a:cxn>
                  <a:cxn ang="0">
                    <a:pos x="T4" y="T5"/>
                  </a:cxn>
                  <a:cxn ang="0">
                    <a:pos x="T6" y="T7"/>
                  </a:cxn>
                  <a:cxn ang="0">
                    <a:pos x="T8" y="T9"/>
                  </a:cxn>
                </a:cxnLst>
                <a:rect l="0" t="0" r="r" b="b"/>
                <a:pathLst>
                  <a:path w="40" h="35">
                    <a:moveTo>
                      <a:pt x="31" y="35"/>
                    </a:moveTo>
                    <a:lnTo>
                      <a:pt x="0" y="23"/>
                    </a:lnTo>
                    <a:lnTo>
                      <a:pt x="9" y="0"/>
                    </a:lnTo>
                    <a:lnTo>
                      <a:pt x="40" y="12"/>
                    </a:lnTo>
                    <a:lnTo>
                      <a:pt x="31"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9">
                <a:extLst>
                  <a:ext uri="{FF2B5EF4-FFF2-40B4-BE49-F238E27FC236}">
                    <a16:creationId xmlns:a16="http://schemas.microsoft.com/office/drawing/2014/main" id="{1FF8A1DD-FDBF-4884-96EB-2C94A82071B8}"/>
                  </a:ext>
                </a:extLst>
              </p:cNvPr>
              <p:cNvSpPr>
                <a:spLocks/>
              </p:cNvSpPr>
              <p:nvPr/>
            </p:nvSpPr>
            <p:spPr bwMode="auto">
              <a:xfrm>
                <a:off x="8551863" y="3665538"/>
                <a:ext cx="52388" cy="63500"/>
              </a:xfrm>
              <a:custGeom>
                <a:avLst/>
                <a:gdLst>
                  <a:gd name="T0" fmla="*/ 33 w 33"/>
                  <a:gd name="T1" fmla="*/ 9 h 40"/>
                  <a:gd name="T2" fmla="*/ 22 w 33"/>
                  <a:gd name="T3" fmla="*/ 40 h 40"/>
                  <a:gd name="T4" fmla="*/ 0 w 33"/>
                  <a:gd name="T5" fmla="*/ 31 h 40"/>
                  <a:gd name="T6" fmla="*/ 11 w 33"/>
                  <a:gd name="T7" fmla="*/ 0 h 40"/>
                  <a:gd name="T8" fmla="*/ 33 w 33"/>
                  <a:gd name="T9" fmla="*/ 9 h 40"/>
                </a:gdLst>
                <a:ahLst/>
                <a:cxnLst>
                  <a:cxn ang="0">
                    <a:pos x="T0" y="T1"/>
                  </a:cxn>
                  <a:cxn ang="0">
                    <a:pos x="T2" y="T3"/>
                  </a:cxn>
                  <a:cxn ang="0">
                    <a:pos x="T4" y="T5"/>
                  </a:cxn>
                  <a:cxn ang="0">
                    <a:pos x="T6" y="T7"/>
                  </a:cxn>
                  <a:cxn ang="0">
                    <a:pos x="T8" y="T9"/>
                  </a:cxn>
                </a:cxnLst>
                <a:rect l="0" t="0" r="r" b="b"/>
                <a:pathLst>
                  <a:path w="33" h="40">
                    <a:moveTo>
                      <a:pt x="33" y="9"/>
                    </a:moveTo>
                    <a:lnTo>
                      <a:pt x="22" y="40"/>
                    </a:lnTo>
                    <a:lnTo>
                      <a:pt x="0" y="31"/>
                    </a:lnTo>
                    <a:lnTo>
                      <a:pt x="11"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0">
                <a:extLst>
                  <a:ext uri="{FF2B5EF4-FFF2-40B4-BE49-F238E27FC236}">
                    <a16:creationId xmlns:a16="http://schemas.microsoft.com/office/drawing/2014/main" id="{ABF47D21-4585-4087-8458-EBC9235F14F5}"/>
                  </a:ext>
                </a:extLst>
              </p:cNvPr>
              <p:cNvSpPr>
                <a:spLocks/>
              </p:cNvSpPr>
              <p:nvPr/>
            </p:nvSpPr>
            <p:spPr bwMode="auto">
              <a:xfrm>
                <a:off x="8154988" y="3506788"/>
                <a:ext cx="55563" cy="63500"/>
              </a:xfrm>
              <a:custGeom>
                <a:avLst/>
                <a:gdLst>
                  <a:gd name="T0" fmla="*/ 35 w 35"/>
                  <a:gd name="T1" fmla="*/ 9 h 40"/>
                  <a:gd name="T2" fmla="*/ 23 w 35"/>
                  <a:gd name="T3" fmla="*/ 40 h 40"/>
                  <a:gd name="T4" fmla="*/ 0 w 35"/>
                  <a:gd name="T5" fmla="*/ 31 h 40"/>
                  <a:gd name="T6" fmla="*/ 12 w 35"/>
                  <a:gd name="T7" fmla="*/ 0 h 40"/>
                  <a:gd name="T8" fmla="*/ 35 w 35"/>
                  <a:gd name="T9" fmla="*/ 9 h 40"/>
                </a:gdLst>
                <a:ahLst/>
                <a:cxnLst>
                  <a:cxn ang="0">
                    <a:pos x="T0" y="T1"/>
                  </a:cxn>
                  <a:cxn ang="0">
                    <a:pos x="T2" y="T3"/>
                  </a:cxn>
                  <a:cxn ang="0">
                    <a:pos x="T4" y="T5"/>
                  </a:cxn>
                  <a:cxn ang="0">
                    <a:pos x="T6" y="T7"/>
                  </a:cxn>
                  <a:cxn ang="0">
                    <a:pos x="T8" y="T9"/>
                  </a:cxn>
                </a:cxnLst>
                <a:rect l="0" t="0" r="r" b="b"/>
                <a:pathLst>
                  <a:path w="35" h="40">
                    <a:moveTo>
                      <a:pt x="35" y="9"/>
                    </a:moveTo>
                    <a:lnTo>
                      <a:pt x="23" y="40"/>
                    </a:lnTo>
                    <a:lnTo>
                      <a:pt x="0" y="31"/>
                    </a:lnTo>
                    <a:lnTo>
                      <a:pt x="12" y="0"/>
                    </a:lnTo>
                    <a:lnTo>
                      <a:pt x="35"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1">
                <a:extLst>
                  <a:ext uri="{FF2B5EF4-FFF2-40B4-BE49-F238E27FC236}">
                    <a16:creationId xmlns:a16="http://schemas.microsoft.com/office/drawing/2014/main" id="{C2461019-C2D2-4C56-9604-273C6D344B47}"/>
                  </a:ext>
                </a:extLst>
              </p:cNvPr>
              <p:cNvSpPr>
                <a:spLocks/>
              </p:cNvSpPr>
              <p:nvPr/>
            </p:nvSpPr>
            <p:spPr bwMode="auto">
              <a:xfrm>
                <a:off x="8156576" y="3670300"/>
                <a:ext cx="57150" cy="63500"/>
              </a:xfrm>
              <a:custGeom>
                <a:avLst/>
                <a:gdLst>
                  <a:gd name="T0" fmla="*/ 22 w 36"/>
                  <a:gd name="T1" fmla="*/ 0 h 40"/>
                  <a:gd name="T2" fmla="*/ 36 w 36"/>
                  <a:gd name="T3" fmla="*/ 30 h 40"/>
                  <a:gd name="T4" fmla="*/ 13 w 36"/>
                  <a:gd name="T5" fmla="*/ 40 h 40"/>
                  <a:gd name="T6" fmla="*/ 0 w 36"/>
                  <a:gd name="T7" fmla="*/ 10 h 40"/>
                  <a:gd name="T8" fmla="*/ 22 w 36"/>
                  <a:gd name="T9" fmla="*/ 0 h 40"/>
                </a:gdLst>
                <a:ahLst/>
                <a:cxnLst>
                  <a:cxn ang="0">
                    <a:pos x="T0" y="T1"/>
                  </a:cxn>
                  <a:cxn ang="0">
                    <a:pos x="T2" y="T3"/>
                  </a:cxn>
                  <a:cxn ang="0">
                    <a:pos x="T4" y="T5"/>
                  </a:cxn>
                  <a:cxn ang="0">
                    <a:pos x="T6" y="T7"/>
                  </a:cxn>
                  <a:cxn ang="0">
                    <a:pos x="T8" y="T9"/>
                  </a:cxn>
                </a:cxnLst>
                <a:rect l="0" t="0" r="r" b="b"/>
                <a:pathLst>
                  <a:path w="36" h="40">
                    <a:moveTo>
                      <a:pt x="22" y="0"/>
                    </a:moveTo>
                    <a:lnTo>
                      <a:pt x="36" y="30"/>
                    </a:lnTo>
                    <a:lnTo>
                      <a:pt x="13" y="40"/>
                    </a:lnTo>
                    <a:lnTo>
                      <a:pt x="0" y="10"/>
                    </a:lnTo>
                    <a:lnTo>
                      <a:pt x="2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2">
                <a:extLst>
                  <a:ext uri="{FF2B5EF4-FFF2-40B4-BE49-F238E27FC236}">
                    <a16:creationId xmlns:a16="http://schemas.microsoft.com/office/drawing/2014/main" id="{29FEB7B6-FAD3-4134-AA44-A7317A8F0734}"/>
                  </a:ext>
                </a:extLst>
              </p:cNvPr>
              <p:cNvSpPr>
                <a:spLocks/>
              </p:cNvSpPr>
              <p:nvPr/>
            </p:nvSpPr>
            <p:spPr bwMode="auto">
              <a:xfrm>
                <a:off x="8547101" y="3502025"/>
                <a:ext cx="55563" cy="63500"/>
              </a:xfrm>
              <a:custGeom>
                <a:avLst/>
                <a:gdLst>
                  <a:gd name="T0" fmla="*/ 23 w 35"/>
                  <a:gd name="T1" fmla="*/ 0 h 40"/>
                  <a:gd name="T2" fmla="*/ 35 w 35"/>
                  <a:gd name="T3" fmla="*/ 30 h 40"/>
                  <a:gd name="T4" fmla="*/ 14 w 35"/>
                  <a:gd name="T5" fmla="*/ 40 h 40"/>
                  <a:gd name="T6" fmla="*/ 0 w 35"/>
                  <a:gd name="T7" fmla="*/ 9 h 40"/>
                  <a:gd name="T8" fmla="*/ 23 w 35"/>
                  <a:gd name="T9" fmla="*/ 0 h 40"/>
                </a:gdLst>
                <a:ahLst/>
                <a:cxnLst>
                  <a:cxn ang="0">
                    <a:pos x="T0" y="T1"/>
                  </a:cxn>
                  <a:cxn ang="0">
                    <a:pos x="T2" y="T3"/>
                  </a:cxn>
                  <a:cxn ang="0">
                    <a:pos x="T4" y="T5"/>
                  </a:cxn>
                  <a:cxn ang="0">
                    <a:pos x="T6" y="T7"/>
                  </a:cxn>
                  <a:cxn ang="0">
                    <a:pos x="T8" y="T9"/>
                  </a:cxn>
                </a:cxnLst>
                <a:rect l="0" t="0" r="r" b="b"/>
                <a:pathLst>
                  <a:path w="35" h="40">
                    <a:moveTo>
                      <a:pt x="23" y="0"/>
                    </a:moveTo>
                    <a:lnTo>
                      <a:pt x="35" y="30"/>
                    </a:lnTo>
                    <a:lnTo>
                      <a:pt x="14" y="40"/>
                    </a:lnTo>
                    <a:lnTo>
                      <a:pt x="0" y="9"/>
                    </a:lnTo>
                    <a:lnTo>
                      <a:pt x="2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43">
                <a:extLst>
                  <a:ext uri="{FF2B5EF4-FFF2-40B4-BE49-F238E27FC236}">
                    <a16:creationId xmlns:a16="http://schemas.microsoft.com/office/drawing/2014/main" id="{5D30C8DF-DBA6-411C-BCC5-CD4BB96E7BBE}"/>
                  </a:ext>
                </a:extLst>
              </p:cNvPr>
              <p:cNvSpPr>
                <a:spLocks/>
              </p:cNvSpPr>
              <p:nvPr/>
            </p:nvSpPr>
            <p:spPr bwMode="auto">
              <a:xfrm>
                <a:off x="8432801" y="3786188"/>
                <a:ext cx="61913" cy="55563"/>
              </a:xfrm>
              <a:custGeom>
                <a:avLst/>
                <a:gdLst>
                  <a:gd name="T0" fmla="*/ 0 w 39"/>
                  <a:gd name="T1" fmla="*/ 13 h 35"/>
                  <a:gd name="T2" fmla="*/ 30 w 39"/>
                  <a:gd name="T3" fmla="*/ 0 h 35"/>
                  <a:gd name="T4" fmla="*/ 39 w 39"/>
                  <a:gd name="T5" fmla="*/ 22 h 35"/>
                  <a:gd name="T6" fmla="*/ 10 w 39"/>
                  <a:gd name="T7" fmla="*/ 35 h 35"/>
                  <a:gd name="T8" fmla="*/ 0 w 39"/>
                  <a:gd name="T9" fmla="*/ 13 h 35"/>
                </a:gdLst>
                <a:ahLst/>
                <a:cxnLst>
                  <a:cxn ang="0">
                    <a:pos x="T0" y="T1"/>
                  </a:cxn>
                  <a:cxn ang="0">
                    <a:pos x="T2" y="T3"/>
                  </a:cxn>
                  <a:cxn ang="0">
                    <a:pos x="T4" y="T5"/>
                  </a:cxn>
                  <a:cxn ang="0">
                    <a:pos x="T6" y="T7"/>
                  </a:cxn>
                  <a:cxn ang="0">
                    <a:pos x="T8" y="T9"/>
                  </a:cxn>
                </a:cxnLst>
                <a:rect l="0" t="0" r="r" b="b"/>
                <a:pathLst>
                  <a:path w="39" h="35">
                    <a:moveTo>
                      <a:pt x="0" y="13"/>
                    </a:moveTo>
                    <a:lnTo>
                      <a:pt x="30" y="0"/>
                    </a:lnTo>
                    <a:lnTo>
                      <a:pt x="39" y="22"/>
                    </a:lnTo>
                    <a:lnTo>
                      <a:pt x="10" y="35"/>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4">
                <a:extLst>
                  <a:ext uri="{FF2B5EF4-FFF2-40B4-BE49-F238E27FC236}">
                    <a16:creationId xmlns:a16="http://schemas.microsoft.com/office/drawing/2014/main" id="{D05AC9F7-9669-4D40-AEE9-C0D5EC9C2F44}"/>
                  </a:ext>
                </a:extLst>
              </p:cNvPr>
              <p:cNvSpPr>
                <a:spLocks/>
              </p:cNvSpPr>
              <p:nvPr/>
            </p:nvSpPr>
            <p:spPr bwMode="auto">
              <a:xfrm>
                <a:off x="8262938" y="3394075"/>
                <a:ext cx="65088" cy="57150"/>
              </a:xfrm>
              <a:custGeom>
                <a:avLst/>
                <a:gdLst>
                  <a:gd name="T0" fmla="*/ 0 w 41"/>
                  <a:gd name="T1" fmla="*/ 13 h 36"/>
                  <a:gd name="T2" fmla="*/ 31 w 41"/>
                  <a:gd name="T3" fmla="*/ 0 h 36"/>
                  <a:gd name="T4" fmla="*/ 41 w 41"/>
                  <a:gd name="T5" fmla="*/ 23 h 36"/>
                  <a:gd name="T6" fmla="*/ 11 w 41"/>
                  <a:gd name="T7" fmla="*/ 36 h 36"/>
                  <a:gd name="T8" fmla="*/ 0 w 41"/>
                  <a:gd name="T9" fmla="*/ 13 h 36"/>
                </a:gdLst>
                <a:ahLst/>
                <a:cxnLst>
                  <a:cxn ang="0">
                    <a:pos x="T0" y="T1"/>
                  </a:cxn>
                  <a:cxn ang="0">
                    <a:pos x="T2" y="T3"/>
                  </a:cxn>
                  <a:cxn ang="0">
                    <a:pos x="T4" y="T5"/>
                  </a:cxn>
                  <a:cxn ang="0">
                    <a:pos x="T6" y="T7"/>
                  </a:cxn>
                  <a:cxn ang="0">
                    <a:pos x="T8" y="T9"/>
                  </a:cxn>
                </a:cxnLst>
                <a:rect l="0" t="0" r="r" b="b"/>
                <a:pathLst>
                  <a:path w="41" h="36">
                    <a:moveTo>
                      <a:pt x="0" y="13"/>
                    </a:moveTo>
                    <a:lnTo>
                      <a:pt x="31" y="0"/>
                    </a:lnTo>
                    <a:lnTo>
                      <a:pt x="41" y="23"/>
                    </a:lnTo>
                    <a:lnTo>
                      <a:pt x="11" y="36"/>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5">
                <a:extLst>
                  <a:ext uri="{FF2B5EF4-FFF2-40B4-BE49-F238E27FC236}">
                    <a16:creationId xmlns:a16="http://schemas.microsoft.com/office/drawing/2014/main" id="{97D9CAB5-820B-4171-BD53-7AFF3E9A811E}"/>
                  </a:ext>
                </a:extLst>
              </p:cNvPr>
              <p:cNvSpPr>
                <a:spLocks noEditPoints="1"/>
              </p:cNvSpPr>
              <p:nvPr/>
            </p:nvSpPr>
            <p:spPr bwMode="auto">
              <a:xfrm>
                <a:off x="7996238" y="3767138"/>
                <a:ext cx="236538" cy="233363"/>
              </a:xfrm>
              <a:custGeom>
                <a:avLst/>
                <a:gdLst>
                  <a:gd name="T0" fmla="*/ 619 w 1240"/>
                  <a:gd name="T1" fmla="*/ 308 h 1232"/>
                  <a:gd name="T2" fmla="*/ 836 w 1240"/>
                  <a:gd name="T3" fmla="*/ 397 h 1232"/>
                  <a:gd name="T4" fmla="*/ 927 w 1240"/>
                  <a:gd name="T5" fmla="*/ 612 h 1232"/>
                  <a:gd name="T6" fmla="*/ 841 w 1240"/>
                  <a:gd name="T7" fmla="*/ 831 h 1232"/>
                  <a:gd name="T8" fmla="*/ 624 w 1240"/>
                  <a:gd name="T9" fmla="*/ 924 h 1232"/>
                  <a:gd name="T10" fmla="*/ 619 w 1240"/>
                  <a:gd name="T11" fmla="*/ 924 h 1232"/>
                  <a:gd name="T12" fmla="*/ 403 w 1240"/>
                  <a:gd name="T13" fmla="*/ 835 h 1232"/>
                  <a:gd name="T14" fmla="*/ 311 w 1240"/>
                  <a:gd name="T15" fmla="*/ 621 h 1232"/>
                  <a:gd name="T16" fmla="*/ 400 w 1240"/>
                  <a:gd name="T17" fmla="*/ 402 h 1232"/>
                  <a:gd name="T18" fmla="*/ 617 w 1240"/>
                  <a:gd name="T19" fmla="*/ 308 h 1232"/>
                  <a:gd name="T20" fmla="*/ 619 w 1240"/>
                  <a:gd name="T21" fmla="*/ 308 h 1232"/>
                  <a:gd name="T22" fmla="*/ 619 w 1240"/>
                  <a:gd name="T23" fmla="*/ 308 h 1232"/>
                  <a:gd name="T24" fmla="*/ 619 w 1240"/>
                  <a:gd name="T25" fmla="*/ 308 h 1232"/>
                  <a:gd name="T26" fmla="*/ 619 w 1240"/>
                  <a:gd name="T27" fmla="*/ 0 h 1232"/>
                  <a:gd name="T28" fmla="*/ 612 w 1240"/>
                  <a:gd name="T29" fmla="*/ 0 h 1232"/>
                  <a:gd name="T30" fmla="*/ 3 w 1240"/>
                  <a:gd name="T31" fmla="*/ 624 h 1232"/>
                  <a:gd name="T32" fmla="*/ 619 w 1240"/>
                  <a:gd name="T33" fmla="*/ 1232 h 1232"/>
                  <a:gd name="T34" fmla="*/ 629 w 1240"/>
                  <a:gd name="T35" fmla="*/ 1232 h 1232"/>
                  <a:gd name="T36" fmla="*/ 1236 w 1240"/>
                  <a:gd name="T37" fmla="*/ 609 h 1232"/>
                  <a:gd name="T38" fmla="*/ 619 w 1240"/>
                  <a:gd name="T39" fmla="*/ 0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0" h="1232">
                    <a:moveTo>
                      <a:pt x="619" y="308"/>
                    </a:moveTo>
                    <a:cubicBezTo>
                      <a:pt x="701" y="308"/>
                      <a:pt x="778" y="340"/>
                      <a:pt x="836" y="397"/>
                    </a:cubicBezTo>
                    <a:cubicBezTo>
                      <a:pt x="894" y="455"/>
                      <a:pt x="927" y="532"/>
                      <a:pt x="927" y="612"/>
                    </a:cubicBezTo>
                    <a:cubicBezTo>
                      <a:pt x="930" y="696"/>
                      <a:pt x="899" y="773"/>
                      <a:pt x="841" y="831"/>
                    </a:cubicBezTo>
                    <a:cubicBezTo>
                      <a:pt x="783" y="891"/>
                      <a:pt x="706" y="924"/>
                      <a:pt x="624" y="924"/>
                    </a:cubicBezTo>
                    <a:cubicBezTo>
                      <a:pt x="622" y="924"/>
                      <a:pt x="622" y="924"/>
                      <a:pt x="619" y="924"/>
                    </a:cubicBezTo>
                    <a:cubicBezTo>
                      <a:pt x="537" y="924"/>
                      <a:pt x="463" y="893"/>
                      <a:pt x="403" y="835"/>
                    </a:cubicBezTo>
                    <a:cubicBezTo>
                      <a:pt x="345" y="778"/>
                      <a:pt x="313" y="703"/>
                      <a:pt x="311" y="621"/>
                    </a:cubicBezTo>
                    <a:cubicBezTo>
                      <a:pt x="311" y="539"/>
                      <a:pt x="342" y="460"/>
                      <a:pt x="400" y="402"/>
                    </a:cubicBezTo>
                    <a:cubicBezTo>
                      <a:pt x="458" y="342"/>
                      <a:pt x="535" y="311"/>
                      <a:pt x="617" y="308"/>
                    </a:cubicBezTo>
                    <a:cubicBezTo>
                      <a:pt x="617" y="308"/>
                      <a:pt x="619" y="308"/>
                      <a:pt x="619" y="308"/>
                    </a:cubicBezTo>
                    <a:cubicBezTo>
                      <a:pt x="619" y="308"/>
                      <a:pt x="619" y="308"/>
                      <a:pt x="619" y="308"/>
                    </a:cubicBezTo>
                    <a:cubicBezTo>
                      <a:pt x="619" y="308"/>
                      <a:pt x="619" y="308"/>
                      <a:pt x="619" y="308"/>
                    </a:cubicBezTo>
                    <a:moveTo>
                      <a:pt x="619" y="0"/>
                    </a:moveTo>
                    <a:cubicBezTo>
                      <a:pt x="617" y="0"/>
                      <a:pt x="614" y="0"/>
                      <a:pt x="612" y="0"/>
                    </a:cubicBezTo>
                    <a:cubicBezTo>
                      <a:pt x="273" y="5"/>
                      <a:pt x="0" y="284"/>
                      <a:pt x="3" y="624"/>
                    </a:cubicBezTo>
                    <a:cubicBezTo>
                      <a:pt x="8" y="963"/>
                      <a:pt x="282" y="1232"/>
                      <a:pt x="619" y="1232"/>
                    </a:cubicBezTo>
                    <a:cubicBezTo>
                      <a:pt x="622" y="1232"/>
                      <a:pt x="626" y="1232"/>
                      <a:pt x="629" y="1232"/>
                    </a:cubicBezTo>
                    <a:cubicBezTo>
                      <a:pt x="968" y="1228"/>
                      <a:pt x="1240" y="949"/>
                      <a:pt x="1236" y="609"/>
                    </a:cubicBezTo>
                    <a:cubicBezTo>
                      <a:pt x="1233" y="272"/>
                      <a:pt x="956" y="0"/>
                      <a:pt x="619"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46">
                <a:extLst>
                  <a:ext uri="{FF2B5EF4-FFF2-40B4-BE49-F238E27FC236}">
                    <a16:creationId xmlns:a16="http://schemas.microsoft.com/office/drawing/2014/main" id="{F5EC1908-51F8-4E6D-968F-5E9B3508A3F4}"/>
                  </a:ext>
                </a:extLst>
              </p:cNvPr>
              <p:cNvSpPr>
                <a:spLocks/>
              </p:cNvSpPr>
              <p:nvPr/>
            </p:nvSpPr>
            <p:spPr bwMode="auto">
              <a:xfrm>
                <a:off x="8099426" y="3746500"/>
                <a:ext cx="28575" cy="23813"/>
              </a:xfrm>
              <a:custGeom>
                <a:avLst/>
                <a:gdLst>
                  <a:gd name="T0" fmla="*/ 18 w 18"/>
                  <a:gd name="T1" fmla="*/ 14 h 15"/>
                  <a:gd name="T2" fmla="*/ 0 w 18"/>
                  <a:gd name="T3" fmla="*/ 15 h 15"/>
                  <a:gd name="T4" fmla="*/ 0 w 18"/>
                  <a:gd name="T5" fmla="*/ 0 h 15"/>
                  <a:gd name="T6" fmla="*/ 18 w 18"/>
                  <a:gd name="T7" fmla="*/ 0 h 15"/>
                  <a:gd name="T8" fmla="*/ 18 w 18"/>
                  <a:gd name="T9" fmla="*/ 14 h 15"/>
                </a:gdLst>
                <a:ahLst/>
                <a:cxnLst>
                  <a:cxn ang="0">
                    <a:pos x="T0" y="T1"/>
                  </a:cxn>
                  <a:cxn ang="0">
                    <a:pos x="T2" y="T3"/>
                  </a:cxn>
                  <a:cxn ang="0">
                    <a:pos x="T4" y="T5"/>
                  </a:cxn>
                  <a:cxn ang="0">
                    <a:pos x="T6" y="T7"/>
                  </a:cxn>
                  <a:cxn ang="0">
                    <a:pos x="T8" y="T9"/>
                  </a:cxn>
                </a:cxnLst>
                <a:rect l="0" t="0" r="r" b="b"/>
                <a:pathLst>
                  <a:path w="18" h="15">
                    <a:moveTo>
                      <a:pt x="18" y="14"/>
                    </a:moveTo>
                    <a:lnTo>
                      <a:pt x="0" y="15"/>
                    </a:lnTo>
                    <a:lnTo>
                      <a:pt x="0" y="0"/>
                    </a:lnTo>
                    <a:lnTo>
                      <a:pt x="18" y="0"/>
                    </a:lnTo>
                    <a:lnTo>
                      <a:pt x="18"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Rectangle 47">
                <a:extLst>
                  <a:ext uri="{FF2B5EF4-FFF2-40B4-BE49-F238E27FC236}">
                    <a16:creationId xmlns:a16="http://schemas.microsoft.com/office/drawing/2014/main" id="{613F0230-E94C-4A59-95D7-2F88AC027523}"/>
                  </a:ext>
                </a:extLst>
              </p:cNvPr>
              <p:cNvSpPr>
                <a:spLocks noChangeArrowheads="1"/>
              </p:cNvSpPr>
              <p:nvPr/>
            </p:nvSpPr>
            <p:spPr bwMode="auto">
              <a:xfrm>
                <a:off x="8104188" y="3995738"/>
                <a:ext cx="30163" cy="2381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48">
                <a:extLst>
                  <a:ext uri="{FF2B5EF4-FFF2-40B4-BE49-F238E27FC236}">
                    <a16:creationId xmlns:a16="http://schemas.microsoft.com/office/drawing/2014/main" id="{1680244C-6918-4954-9589-2FCF1DF64242}"/>
                  </a:ext>
                </a:extLst>
              </p:cNvPr>
              <p:cNvSpPr>
                <a:spLocks/>
              </p:cNvSpPr>
              <p:nvPr/>
            </p:nvSpPr>
            <p:spPr bwMode="auto">
              <a:xfrm>
                <a:off x="8226426" y="3868738"/>
                <a:ext cx="28575" cy="28575"/>
              </a:xfrm>
              <a:custGeom>
                <a:avLst/>
                <a:gdLst>
                  <a:gd name="T0" fmla="*/ 16 w 18"/>
                  <a:gd name="T1" fmla="*/ 0 h 18"/>
                  <a:gd name="T2" fmla="*/ 18 w 18"/>
                  <a:gd name="T3" fmla="*/ 18 h 18"/>
                  <a:gd name="T4" fmla="*/ 0 w 18"/>
                  <a:gd name="T5" fmla="*/ 18 h 18"/>
                  <a:gd name="T6" fmla="*/ 0 w 18"/>
                  <a:gd name="T7" fmla="*/ 0 h 18"/>
                  <a:gd name="T8" fmla="*/ 16 w 18"/>
                  <a:gd name="T9" fmla="*/ 0 h 18"/>
                </a:gdLst>
                <a:ahLst/>
                <a:cxnLst>
                  <a:cxn ang="0">
                    <a:pos x="T0" y="T1"/>
                  </a:cxn>
                  <a:cxn ang="0">
                    <a:pos x="T2" y="T3"/>
                  </a:cxn>
                  <a:cxn ang="0">
                    <a:pos x="T4" y="T5"/>
                  </a:cxn>
                  <a:cxn ang="0">
                    <a:pos x="T6" y="T7"/>
                  </a:cxn>
                  <a:cxn ang="0">
                    <a:pos x="T8" y="T9"/>
                  </a:cxn>
                </a:cxnLst>
                <a:rect l="0" t="0" r="r" b="b"/>
                <a:pathLst>
                  <a:path w="18" h="18">
                    <a:moveTo>
                      <a:pt x="16" y="0"/>
                    </a:moveTo>
                    <a:lnTo>
                      <a:pt x="18" y="18"/>
                    </a:lnTo>
                    <a:lnTo>
                      <a:pt x="0" y="18"/>
                    </a:lnTo>
                    <a:lnTo>
                      <a:pt x="0" y="0"/>
                    </a:lnTo>
                    <a:lnTo>
                      <a:pt x="16"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Rectangle 49">
                <a:extLst>
                  <a:ext uri="{FF2B5EF4-FFF2-40B4-BE49-F238E27FC236}">
                    <a16:creationId xmlns:a16="http://schemas.microsoft.com/office/drawing/2014/main" id="{DF2D1173-B057-409A-97B9-E0DEE413EA8D}"/>
                  </a:ext>
                </a:extLst>
              </p:cNvPr>
              <p:cNvSpPr>
                <a:spLocks noChangeArrowheads="1"/>
              </p:cNvSpPr>
              <p:nvPr/>
            </p:nvSpPr>
            <p:spPr bwMode="auto">
              <a:xfrm>
                <a:off x="7978776" y="3868738"/>
                <a:ext cx="23813" cy="285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50">
                <a:extLst>
                  <a:ext uri="{FF2B5EF4-FFF2-40B4-BE49-F238E27FC236}">
                    <a16:creationId xmlns:a16="http://schemas.microsoft.com/office/drawing/2014/main" id="{5DEE3ABC-13AE-4BDB-8F99-76535ED0B287}"/>
                  </a:ext>
                </a:extLst>
              </p:cNvPr>
              <p:cNvSpPr>
                <a:spLocks/>
              </p:cNvSpPr>
              <p:nvPr/>
            </p:nvSpPr>
            <p:spPr bwMode="auto">
              <a:xfrm>
                <a:off x="8008938" y="3954463"/>
                <a:ext cx="38100" cy="34925"/>
              </a:xfrm>
              <a:custGeom>
                <a:avLst/>
                <a:gdLst>
                  <a:gd name="T0" fmla="*/ 10 w 24"/>
                  <a:gd name="T1" fmla="*/ 0 h 22"/>
                  <a:gd name="T2" fmla="*/ 24 w 24"/>
                  <a:gd name="T3" fmla="*/ 12 h 22"/>
                  <a:gd name="T4" fmla="*/ 14 w 24"/>
                  <a:gd name="T5" fmla="*/ 22 h 22"/>
                  <a:gd name="T6" fmla="*/ 0 w 24"/>
                  <a:gd name="T7" fmla="*/ 9 h 22"/>
                  <a:gd name="T8" fmla="*/ 10 w 24"/>
                  <a:gd name="T9" fmla="*/ 0 h 22"/>
                </a:gdLst>
                <a:ahLst/>
                <a:cxnLst>
                  <a:cxn ang="0">
                    <a:pos x="T0" y="T1"/>
                  </a:cxn>
                  <a:cxn ang="0">
                    <a:pos x="T2" y="T3"/>
                  </a:cxn>
                  <a:cxn ang="0">
                    <a:pos x="T4" y="T5"/>
                  </a:cxn>
                  <a:cxn ang="0">
                    <a:pos x="T6" y="T7"/>
                  </a:cxn>
                  <a:cxn ang="0">
                    <a:pos x="T8" y="T9"/>
                  </a:cxn>
                </a:cxnLst>
                <a:rect l="0" t="0" r="r" b="b"/>
                <a:pathLst>
                  <a:path w="24" h="22">
                    <a:moveTo>
                      <a:pt x="10" y="0"/>
                    </a:moveTo>
                    <a:lnTo>
                      <a:pt x="24" y="12"/>
                    </a:lnTo>
                    <a:lnTo>
                      <a:pt x="14" y="22"/>
                    </a:lnTo>
                    <a:lnTo>
                      <a:pt x="0" y="9"/>
                    </a:lnTo>
                    <a:lnTo>
                      <a:pt x="1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51">
                <a:extLst>
                  <a:ext uri="{FF2B5EF4-FFF2-40B4-BE49-F238E27FC236}">
                    <a16:creationId xmlns:a16="http://schemas.microsoft.com/office/drawing/2014/main" id="{A5675C3F-D98A-45E8-808A-558734412906}"/>
                  </a:ext>
                </a:extLst>
              </p:cNvPr>
              <p:cNvSpPr>
                <a:spLocks/>
              </p:cNvSpPr>
              <p:nvPr/>
            </p:nvSpPr>
            <p:spPr bwMode="auto">
              <a:xfrm>
                <a:off x="8186738" y="3776663"/>
                <a:ext cx="34925" cy="34925"/>
              </a:xfrm>
              <a:custGeom>
                <a:avLst/>
                <a:gdLst>
                  <a:gd name="T0" fmla="*/ 9 w 22"/>
                  <a:gd name="T1" fmla="*/ 0 h 22"/>
                  <a:gd name="T2" fmla="*/ 22 w 22"/>
                  <a:gd name="T3" fmla="*/ 13 h 22"/>
                  <a:gd name="T4" fmla="*/ 13 w 22"/>
                  <a:gd name="T5" fmla="*/ 22 h 22"/>
                  <a:gd name="T6" fmla="*/ 0 w 22"/>
                  <a:gd name="T7" fmla="*/ 10 h 22"/>
                  <a:gd name="T8" fmla="*/ 9 w 22"/>
                  <a:gd name="T9" fmla="*/ 0 h 22"/>
                </a:gdLst>
                <a:ahLst/>
                <a:cxnLst>
                  <a:cxn ang="0">
                    <a:pos x="T0" y="T1"/>
                  </a:cxn>
                  <a:cxn ang="0">
                    <a:pos x="T2" y="T3"/>
                  </a:cxn>
                  <a:cxn ang="0">
                    <a:pos x="T4" y="T5"/>
                  </a:cxn>
                  <a:cxn ang="0">
                    <a:pos x="T6" y="T7"/>
                  </a:cxn>
                  <a:cxn ang="0">
                    <a:pos x="T8" y="T9"/>
                  </a:cxn>
                </a:cxnLst>
                <a:rect l="0" t="0" r="r" b="b"/>
                <a:pathLst>
                  <a:path w="22" h="22">
                    <a:moveTo>
                      <a:pt x="9" y="0"/>
                    </a:moveTo>
                    <a:lnTo>
                      <a:pt x="22" y="13"/>
                    </a:lnTo>
                    <a:lnTo>
                      <a:pt x="13" y="22"/>
                    </a:lnTo>
                    <a:lnTo>
                      <a:pt x="0" y="10"/>
                    </a:lnTo>
                    <a:lnTo>
                      <a:pt x="9"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2">
                <a:extLst>
                  <a:ext uri="{FF2B5EF4-FFF2-40B4-BE49-F238E27FC236}">
                    <a16:creationId xmlns:a16="http://schemas.microsoft.com/office/drawing/2014/main" id="{C36E28DA-B5AF-4438-891B-7CA437141630}"/>
                  </a:ext>
                </a:extLst>
              </p:cNvPr>
              <p:cNvSpPr>
                <a:spLocks/>
              </p:cNvSpPr>
              <p:nvPr/>
            </p:nvSpPr>
            <p:spPr bwMode="auto">
              <a:xfrm>
                <a:off x="8186738" y="3951288"/>
                <a:ext cx="38100" cy="36513"/>
              </a:xfrm>
              <a:custGeom>
                <a:avLst/>
                <a:gdLst>
                  <a:gd name="T0" fmla="*/ 0 w 24"/>
                  <a:gd name="T1" fmla="*/ 13 h 23"/>
                  <a:gd name="T2" fmla="*/ 14 w 24"/>
                  <a:gd name="T3" fmla="*/ 0 h 23"/>
                  <a:gd name="T4" fmla="*/ 24 w 24"/>
                  <a:gd name="T5" fmla="*/ 10 h 23"/>
                  <a:gd name="T6" fmla="*/ 11 w 24"/>
                  <a:gd name="T7" fmla="*/ 23 h 23"/>
                  <a:gd name="T8" fmla="*/ 0 w 24"/>
                  <a:gd name="T9" fmla="*/ 13 h 23"/>
                </a:gdLst>
                <a:ahLst/>
                <a:cxnLst>
                  <a:cxn ang="0">
                    <a:pos x="T0" y="T1"/>
                  </a:cxn>
                  <a:cxn ang="0">
                    <a:pos x="T2" y="T3"/>
                  </a:cxn>
                  <a:cxn ang="0">
                    <a:pos x="T4" y="T5"/>
                  </a:cxn>
                  <a:cxn ang="0">
                    <a:pos x="T6" y="T7"/>
                  </a:cxn>
                  <a:cxn ang="0">
                    <a:pos x="T8" y="T9"/>
                  </a:cxn>
                </a:cxnLst>
                <a:rect l="0" t="0" r="r" b="b"/>
                <a:pathLst>
                  <a:path w="24" h="23">
                    <a:moveTo>
                      <a:pt x="0" y="13"/>
                    </a:moveTo>
                    <a:lnTo>
                      <a:pt x="14" y="0"/>
                    </a:lnTo>
                    <a:lnTo>
                      <a:pt x="24" y="10"/>
                    </a:lnTo>
                    <a:lnTo>
                      <a:pt x="11" y="23"/>
                    </a:lnTo>
                    <a:lnTo>
                      <a:pt x="0" y="1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3">
                <a:extLst>
                  <a:ext uri="{FF2B5EF4-FFF2-40B4-BE49-F238E27FC236}">
                    <a16:creationId xmlns:a16="http://schemas.microsoft.com/office/drawing/2014/main" id="{59734B7A-2950-41BF-BADE-5344D6AD6D28}"/>
                  </a:ext>
                </a:extLst>
              </p:cNvPr>
              <p:cNvSpPr>
                <a:spLocks/>
              </p:cNvSpPr>
              <p:nvPr/>
            </p:nvSpPr>
            <p:spPr bwMode="auto">
              <a:xfrm>
                <a:off x="8005763" y="3778250"/>
                <a:ext cx="39688" cy="36513"/>
              </a:xfrm>
              <a:custGeom>
                <a:avLst/>
                <a:gdLst>
                  <a:gd name="T0" fmla="*/ 0 w 25"/>
                  <a:gd name="T1" fmla="*/ 14 h 23"/>
                  <a:gd name="T2" fmla="*/ 15 w 25"/>
                  <a:gd name="T3" fmla="*/ 0 h 23"/>
                  <a:gd name="T4" fmla="*/ 25 w 25"/>
                  <a:gd name="T5" fmla="*/ 11 h 23"/>
                  <a:gd name="T6" fmla="*/ 11 w 25"/>
                  <a:gd name="T7" fmla="*/ 23 h 23"/>
                  <a:gd name="T8" fmla="*/ 0 w 25"/>
                  <a:gd name="T9" fmla="*/ 14 h 23"/>
                </a:gdLst>
                <a:ahLst/>
                <a:cxnLst>
                  <a:cxn ang="0">
                    <a:pos x="T0" y="T1"/>
                  </a:cxn>
                  <a:cxn ang="0">
                    <a:pos x="T2" y="T3"/>
                  </a:cxn>
                  <a:cxn ang="0">
                    <a:pos x="T4" y="T5"/>
                  </a:cxn>
                  <a:cxn ang="0">
                    <a:pos x="T6" y="T7"/>
                  </a:cxn>
                  <a:cxn ang="0">
                    <a:pos x="T8" y="T9"/>
                  </a:cxn>
                </a:cxnLst>
                <a:rect l="0" t="0" r="r" b="b"/>
                <a:pathLst>
                  <a:path w="25" h="23">
                    <a:moveTo>
                      <a:pt x="0" y="14"/>
                    </a:moveTo>
                    <a:lnTo>
                      <a:pt x="15" y="0"/>
                    </a:lnTo>
                    <a:lnTo>
                      <a:pt x="25" y="11"/>
                    </a:lnTo>
                    <a:lnTo>
                      <a:pt x="11" y="23"/>
                    </a:lnTo>
                    <a:lnTo>
                      <a:pt x="0"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4">
                <a:extLst>
                  <a:ext uri="{FF2B5EF4-FFF2-40B4-BE49-F238E27FC236}">
                    <a16:creationId xmlns:a16="http://schemas.microsoft.com/office/drawing/2014/main" id="{1A37B55F-1BB9-4D70-B470-21530E7FB759}"/>
                  </a:ext>
                </a:extLst>
              </p:cNvPr>
              <p:cNvSpPr>
                <a:spLocks noEditPoints="1"/>
              </p:cNvSpPr>
              <p:nvPr/>
            </p:nvSpPr>
            <p:spPr bwMode="auto">
              <a:xfrm>
                <a:off x="8318501" y="3500438"/>
                <a:ext cx="122238" cy="234950"/>
              </a:xfrm>
              <a:custGeom>
                <a:avLst/>
                <a:gdLst>
                  <a:gd name="T0" fmla="*/ 640 w 640"/>
                  <a:gd name="T1" fmla="*/ 830 h 1240"/>
                  <a:gd name="T2" fmla="*/ 571 w 640"/>
                  <a:gd name="T3" fmla="*/ 1008 h 1240"/>
                  <a:gd name="T4" fmla="*/ 371 w 640"/>
                  <a:gd name="T5" fmla="*/ 1091 h 1240"/>
                  <a:gd name="T6" fmla="*/ 371 w 640"/>
                  <a:gd name="T7" fmla="*/ 1238 h 1240"/>
                  <a:gd name="T8" fmla="*/ 270 w 640"/>
                  <a:gd name="T9" fmla="*/ 1240 h 1240"/>
                  <a:gd name="T10" fmla="*/ 270 w 640"/>
                  <a:gd name="T11" fmla="*/ 1098 h 1240"/>
                  <a:gd name="T12" fmla="*/ 17 w 640"/>
                  <a:gd name="T13" fmla="*/ 1035 h 1240"/>
                  <a:gd name="T14" fmla="*/ 17 w 640"/>
                  <a:gd name="T15" fmla="*/ 846 h 1240"/>
                  <a:gd name="T16" fmla="*/ 132 w 640"/>
                  <a:gd name="T17" fmla="*/ 904 h 1240"/>
                  <a:gd name="T18" fmla="*/ 270 w 640"/>
                  <a:gd name="T19" fmla="*/ 938 h 1240"/>
                  <a:gd name="T20" fmla="*/ 270 w 640"/>
                  <a:gd name="T21" fmla="*/ 692 h 1240"/>
                  <a:gd name="T22" fmla="*/ 60 w 640"/>
                  <a:gd name="T23" fmla="*/ 571 h 1240"/>
                  <a:gd name="T24" fmla="*/ 0 w 640"/>
                  <a:gd name="T25" fmla="*/ 397 h 1240"/>
                  <a:gd name="T26" fmla="*/ 74 w 640"/>
                  <a:gd name="T27" fmla="*/ 216 h 1240"/>
                  <a:gd name="T28" fmla="*/ 270 w 640"/>
                  <a:gd name="T29" fmla="*/ 129 h 1240"/>
                  <a:gd name="T30" fmla="*/ 270 w 640"/>
                  <a:gd name="T31" fmla="*/ 3 h 1240"/>
                  <a:gd name="T32" fmla="*/ 371 w 640"/>
                  <a:gd name="T33" fmla="*/ 0 h 1240"/>
                  <a:gd name="T34" fmla="*/ 371 w 640"/>
                  <a:gd name="T35" fmla="*/ 124 h 1240"/>
                  <a:gd name="T36" fmla="*/ 578 w 640"/>
                  <a:gd name="T37" fmla="*/ 172 h 1240"/>
                  <a:gd name="T38" fmla="*/ 578 w 640"/>
                  <a:gd name="T39" fmla="*/ 356 h 1240"/>
                  <a:gd name="T40" fmla="*/ 371 w 640"/>
                  <a:gd name="T41" fmla="*/ 283 h 1240"/>
                  <a:gd name="T42" fmla="*/ 371 w 640"/>
                  <a:gd name="T43" fmla="*/ 539 h 1240"/>
                  <a:gd name="T44" fmla="*/ 578 w 640"/>
                  <a:gd name="T45" fmla="*/ 663 h 1240"/>
                  <a:gd name="T46" fmla="*/ 640 w 640"/>
                  <a:gd name="T47" fmla="*/ 830 h 1240"/>
                  <a:gd name="T48" fmla="*/ 270 w 640"/>
                  <a:gd name="T49" fmla="*/ 501 h 1240"/>
                  <a:gd name="T50" fmla="*/ 270 w 640"/>
                  <a:gd name="T51" fmla="*/ 288 h 1240"/>
                  <a:gd name="T52" fmla="*/ 177 w 640"/>
                  <a:gd name="T53" fmla="*/ 385 h 1240"/>
                  <a:gd name="T54" fmla="*/ 270 w 640"/>
                  <a:gd name="T55" fmla="*/ 501 h 1240"/>
                  <a:gd name="T56" fmla="*/ 464 w 640"/>
                  <a:gd name="T57" fmla="*/ 837 h 1240"/>
                  <a:gd name="T58" fmla="*/ 371 w 640"/>
                  <a:gd name="T59" fmla="*/ 728 h 1240"/>
                  <a:gd name="T60" fmla="*/ 371 w 640"/>
                  <a:gd name="T61" fmla="*/ 931 h 1240"/>
                  <a:gd name="T62" fmla="*/ 464 w 640"/>
                  <a:gd name="T63" fmla="*/ 837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0" h="1240">
                    <a:moveTo>
                      <a:pt x="640" y="830"/>
                    </a:moveTo>
                    <a:cubicBezTo>
                      <a:pt x="640" y="902"/>
                      <a:pt x="617" y="962"/>
                      <a:pt x="571" y="1008"/>
                    </a:cubicBezTo>
                    <a:cubicBezTo>
                      <a:pt x="523" y="1054"/>
                      <a:pt x="459" y="1081"/>
                      <a:pt x="371" y="1091"/>
                    </a:cubicBezTo>
                    <a:cubicBezTo>
                      <a:pt x="371" y="1238"/>
                      <a:pt x="371" y="1238"/>
                      <a:pt x="371" y="1238"/>
                    </a:cubicBezTo>
                    <a:cubicBezTo>
                      <a:pt x="270" y="1240"/>
                      <a:pt x="270" y="1240"/>
                      <a:pt x="270" y="1240"/>
                    </a:cubicBezTo>
                    <a:cubicBezTo>
                      <a:pt x="270" y="1098"/>
                      <a:pt x="270" y="1098"/>
                      <a:pt x="270" y="1098"/>
                    </a:cubicBezTo>
                    <a:cubicBezTo>
                      <a:pt x="177" y="1095"/>
                      <a:pt x="94" y="1076"/>
                      <a:pt x="17" y="1035"/>
                    </a:cubicBezTo>
                    <a:cubicBezTo>
                      <a:pt x="17" y="846"/>
                      <a:pt x="17" y="846"/>
                      <a:pt x="17" y="846"/>
                    </a:cubicBezTo>
                    <a:cubicBezTo>
                      <a:pt x="41" y="868"/>
                      <a:pt x="79" y="888"/>
                      <a:pt x="132" y="904"/>
                    </a:cubicBezTo>
                    <a:cubicBezTo>
                      <a:pt x="184" y="924"/>
                      <a:pt x="232" y="933"/>
                      <a:pt x="270" y="938"/>
                    </a:cubicBezTo>
                    <a:cubicBezTo>
                      <a:pt x="270" y="692"/>
                      <a:pt x="270" y="692"/>
                      <a:pt x="270" y="692"/>
                    </a:cubicBezTo>
                    <a:cubicBezTo>
                      <a:pt x="172" y="656"/>
                      <a:pt x="101" y="614"/>
                      <a:pt x="60" y="571"/>
                    </a:cubicBezTo>
                    <a:cubicBezTo>
                      <a:pt x="20" y="525"/>
                      <a:pt x="0" y="469"/>
                      <a:pt x="0" y="397"/>
                    </a:cubicBezTo>
                    <a:cubicBezTo>
                      <a:pt x="0" y="324"/>
                      <a:pt x="24" y="264"/>
                      <a:pt x="74" y="216"/>
                    </a:cubicBezTo>
                    <a:cubicBezTo>
                      <a:pt x="125" y="165"/>
                      <a:pt x="189" y="138"/>
                      <a:pt x="270" y="129"/>
                    </a:cubicBezTo>
                    <a:cubicBezTo>
                      <a:pt x="270" y="3"/>
                      <a:pt x="270" y="3"/>
                      <a:pt x="270" y="3"/>
                    </a:cubicBezTo>
                    <a:cubicBezTo>
                      <a:pt x="371" y="0"/>
                      <a:pt x="371" y="0"/>
                      <a:pt x="371" y="0"/>
                    </a:cubicBezTo>
                    <a:cubicBezTo>
                      <a:pt x="371" y="124"/>
                      <a:pt x="371" y="124"/>
                      <a:pt x="371" y="124"/>
                    </a:cubicBezTo>
                    <a:cubicBezTo>
                      <a:pt x="466" y="129"/>
                      <a:pt x="531" y="145"/>
                      <a:pt x="578" y="172"/>
                    </a:cubicBezTo>
                    <a:cubicBezTo>
                      <a:pt x="578" y="356"/>
                      <a:pt x="578" y="356"/>
                      <a:pt x="578" y="356"/>
                    </a:cubicBezTo>
                    <a:cubicBezTo>
                      <a:pt x="516" y="317"/>
                      <a:pt x="449" y="291"/>
                      <a:pt x="371" y="283"/>
                    </a:cubicBezTo>
                    <a:cubicBezTo>
                      <a:pt x="371" y="539"/>
                      <a:pt x="371" y="539"/>
                      <a:pt x="371" y="539"/>
                    </a:cubicBezTo>
                    <a:cubicBezTo>
                      <a:pt x="469" y="573"/>
                      <a:pt x="535" y="617"/>
                      <a:pt x="578" y="663"/>
                    </a:cubicBezTo>
                    <a:cubicBezTo>
                      <a:pt x="619" y="706"/>
                      <a:pt x="640" y="762"/>
                      <a:pt x="640" y="830"/>
                    </a:cubicBezTo>
                    <a:close/>
                    <a:moveTo>
                      <a:pt x="270" y="501"/>
                    </a:moveTo>
                    <a:cubicBezTo>
                      <a:pt x="270" y="288"/>
                      <a:pt x="270" y="288"/>
                      <a:pt x="270" y="288"/>
                    </a:cubicBezTo>
                    <a:cubicBezTo>
                      <a:pt x="208" y="298"/>
                      <a:pt x="177" y="332"/>
                      <a:pt x="177" y="385"/>
                    </a:cubicBezTo>
                    <a:cubicBezTo>
                      <a:pt x="177" y="433"/>
                      <a:pt x="208" y="472"/>
                      <a:pt x="270" y="501"/>
                    </a:cubicBezTo>
                    <a:close/>
                    <a:moveTo>
                      <a:pt x="464" y="837"/>
                    </a:moveTo>
                    <a:cubicBezTo>
                      <a:pt x="464" y="793"/>
                      <a:pt x="435" y="757"/>
                      <a:pt x="371" y="728"/>
                    </a:cubicBezTo>
                    <a:cubicBezTo>
                      <a:pt x="371" y="931"/>
                      <a:pt x="371" y="931"/>
                      <a:pt x="371" y="931"/>
                    </a:cubicBezTo>
                    <a:cubicBezTo>
                      <a:pt x="435" y="921"/>
                      <a:pt x="464" y="892"/>
                      <a:pt x="464" y="83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descr="Icon">
              <a:extLst>
                <a:ext uri="{FF2B5EF4-FFF2-40B4-BE49-F238E27FC236}">
                  <a16:creationId xmlns:a16="http://schemas.microsoft.com/office/drawing/2014/main" id="{9A4104B5-250E-4126-B924-A8E3FD1C89F6}"/>
                </a:ext>
              </a:extLst>
            </p:cNvPr>
            <p:cNvGrpSpPr/>
            <p:nvPr/>
          </p:nvGrpSpPr>
          <p:grpSpPr>
            <a:xfrm>
              <a:off x="5827179" y="5473840"/>
              <a:ext cx="389780" cy="380835"/>
              <a:chOff x="5862638" y="5260975"/>
              <a:chExt cx="484188" cy="473076"/>
            </a:xfrm>
          </p:grpSpPr>
          <p:sp>
            <p:nvSpPr>
              <p:cNvPr id="79" name="Freeform 55">
                <a:extLst>
                  <a:ext uri="{FF2B5EF4-FFF2-40B4-BE49-F238E27FC236}">
                    <a16:creationId xmlns:a16="http://schemas.microsoft.com/office/drawing/2014/main" id="{052C6704-BFED-4697-AC9F-AE4FD8342F2F}"/>
                  </a:ext>
                </a:extLst>
              </p:cNvPr>
              <p:cNvSpPr>
                <a:spLocks/>
              </p:cNvSpPr>
              <p:nvPr/>
            </p:nvSpPr>
            <p:spPr bwMode="auto">
              <a:xfrm>
                <a:off x="5907088" y="5260975"/>
                <a:ext cx="204788" cy="139700"/>
              </a:xfrm>
              <a:custGeom>
                <a:avLst/>
                <a:gdLst>
                  <a:gd name="T0" fmla="*/ 1071 w 1074"/>
                  <a:gd name="T1" fmla="*/ 232 h 731"/>
                  <a:gd name="T2" fmla="*/ 1074 w 1074"/>
                  <a:gd name="T3" fmla="*/ 232 h 731"/>
                  <a:gd name="T4" fmla="*/ 1074 w 1074"/>
                  <a:gd name="T5" fmla="*/ 0 h 731"/>
                  <a:gd name="T6" fmla="*/ 0 w 1074"/>
                  <a:gd name="T7" fmla="*/ 618 h 731"/>
                  <a:gd name="T8" fmla="*/ 199 w 1074"/>
                  <a:gd name="T9" fmla="*/ 731 h 731"/>
                  <a:gd name="T10" fmla="*/ 1071 w 1074"/>
                  <a:gd name="T11" fmla="*/ 232 h 731"/>
                </a:gdLst>
                <a:ahLst/>
                <a:cxnLst>
                  <a:cxn ang="0">
                    <a:pos x="T0" y="T1"/>
                  </a:cxn>
                  <a:cxn ang="0">
                    <a:pos x="T2" y="T3"/>
                  </a:cxn>
                  <a:cxn ang="0">
                    <a:pos x="T4" y="T5"/>
                  </a:cxn>
                  <a:cxn ang="0">
                    <a:pos x="T6" y="T7"/>
                  </a:cxn>
                  <a:cxn ang="0">
                    <a:pos x="T8" y="T9"/>
                  </a:cxn>
                  <a:cxn ang="0">
                    <a:pos x="T10" y="T11"/>
                  </a:cxn>
                </a:cxnLst>
                <a:rect l="0" t="0" r="r" b="b"/>
                <a:pathLst>
                  <a:path w="1074" h="731">
                    <a:moveTo>
                      <a:pt x="1071" y="232"/>
                    </a:moveTo>
                    <a:cubicBezTo>
                      <a:pt x="1072" y="232"/>
                      <a:pt x="1073" y="232"/>
                      <a:pt x="1074" y="232"/>
                    </a:cubicBezTo>
                    <a:lnTo>
                      <a:pt x="1074" y="0"/>
                    </a:lnTo>
                    <a:cubicBezTo>
                      <a:pt x="618" y="0"/>
                      <a:pt x="228" y="224"/>
                      <a:pt x="0" y="618"/>
                    </a:cubicBezTo>
                    <a:lnTo>
                      <a:pt x="199" y="731"/>
                    </a:lnTo>
                    <a:cubicBezTo>
                      <a:pt x="373" y="433"/>
                      <a:pt x="699" y="232"/>
                      <a:pt x="1071" y="23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56">
                <a:extLst>
                  <a:ext uri="{FF2B5EF4-FFF2-40B4-BE49-F238E27FC236}">
                    <a16:creationId xmlns:a16="http://schemas.microsoft.com/office/drawing/2014/main" id="{D3B6F0BE-B1D1-41CE-96A9-264DB54AE9F5}"/>
                  </a:ext>
                </a:extLst>
              </p:cNvPr>
              <p:cNvSpPr>
                <a:spLocks/>
              </p:cNvSpPr>
              <p:nvPr/>
            </p:nvSpPr>
            <p:spPr bwMode="auto">
              <a:xfrm>
                <a:off x="5862638" y="5378450"/>
                <a:ext cx="80963" cy="236538"/>
              </a:xfrm>
              <a:custGeom>
                <a:avLst/>
                <a:gdLst>
                  <a:gd name="T0" fmla="*/ 429 w 429"/>
                  <a:gd name="T1" fmla="*/ 115 h 1243"/>
                  <a:gd name="T2" fmla="*/ 229 w 429"/>
                  <a:gd name="T3" fmla="*/ 0 h 1243"/>
                  <a:gd name="T4" fmla="*/ 229 w 429"/>
                  <a:gd name="T5" fmla="*/ 1243 h 1243"/>
                  <a:gd name="T6" fmla="*/ 428 w 429"/>
                  <a:gd name="T7" fmla="*/ 1128 h 1243"/>
                  <a:gd name="T8" fmla="*/ 292 w 429"/>
                  <a:gd name="T9" fmla="*/ 622 h 1243"/>
                  <a:gd name="T10" fmla="*/ 429 w 429"/>
                  <a:gd name="T11" fmla="*/ 115 h 1243"/>
                </a:gdLst>
                <a:ahLst/>
                <a:cxnLst>
                  <a:cxn ang="0">
                    <a:pos x="T0" y="T1"/>
                  </a:cxn>
                  <a:cxn ang="0">
                    <a:pos x="T2" y="T3"/>
                  </a:cxn>
                  <a:cxn ang="0">
                    <a:pos x="T4" y="T5"/>
                  </a:cxn>
                  <a:cxn ang="0">
                    <a:pos x="T6" y="T7"/>
                  </a:cxn>
                  <a:cxn ang="0">
                    <a:pos x="T8" y="T9"/>
                  </a:cxn>
                  <a:cxn ang="0">
                    <a:pos x="T10" y="T11"/>
                  </a:cxn>
                </a:cxnLst>
                <a:rect l="0" t="0" r="r" b="b"/>
                <a:pathLst>
                  <a:path w="429" h="1243">
                    <a:moveTo>
                      <a:pt x="429" y="115"/>
                    </a:moveTo>
                    <a:lnTo>
                      <a:pt x="229" y="0"/>
                    </a:lnTo>
                    <a:cubicBezTo>
                      <a:pt x="0" y="396"/>
                      <a:pt x="0" y="847"/>
                      <a:pt x="229" y="1243"/>
                    </a:cubicBezTo>
                    <a:lnTo>
                      <a:pt x="428" y="1128"/>
                    </a:lnTo>
                    <a:cubicBezTo>
                      <a:pt x="341" y="980"/>
                      <a:pt x="292" y="806"/>
                      <a:pt x="292" y="622"/>
                    </a:cubicBezTo>
                    <a:cubicBezTo>
                      <a:pt x="292" y="437"/>
                      <a:pt x="342" y="264"/>
                      <a:pt x="429" y="115"/>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57">
                <a:extLst>
                  <a:ext uri="{FF2B5EF4-FFF2-40B4-BE49-F238E27FC236}">
                    <a16:creationId xmlns:a16="http://schemas.microsoft.com/office/drawing/2014/main" id="{CD2D277A-A8B6-404B-B08E-8E554D535F7C}"/>
                  </a:ext>
                </a:extLst>
              </p:cNvPr>
              <p:cNvSpPr>
                <a:spLocks/>
              </p:cNvSpPr>
              <p:nvPr/>
            </p:nvSpPr>
            <p:spPr bwMode="auto">
              <a:xfrm>
                <a:off x="5907088" y="5595938"/>
                <a:ext cx="204788" cy="138113"/>
              </a:xfrm>
              <a:custGeom>
                <a:avLst/>
                <a:gdLst>
                  <a:gd name="T0" fmla="*/ 1071 w 1074"/>
                  <a:gd name="T1" fmla="*/ 500 h 731"/>
                  <a:gd name="T2" fmla="*/ 198 w 1074"/>
                  <a:gd name="T3" fmla="*/ 0 h 731"/>
                  <a:gd name="T4" fmla="*/ 0 w 1074"/>
                  <a:gd name="T5" fmla="*/ 114 h 731"/>
                  <a:gd name="T6" fmla="*/ 1074 w 1074"/>
                  <a:gd name="T7" fmla="*/ 731 h 731"/>
                  <a:gd name="T8" fmla="*/ 1074 w 1074"/>
                  <a:gd name="T9" fmla="*/ 500 h 731"/>
                  <a:gd name="T10" fmla="*/ 1071 w 1074"/>
                  <a:gd name="T11" fmla="*/ 500 h 731"/>
                </a:gdLst>
                <a:ahLst/>
                <a:cxnLst>
                  <a:cxn ang="0">
                    <a:pos x="T0" y="T1"/>
                  </a:cxn>
                  <a:cxn ang="0">
                    <a:pos x="T2" y="T3"/>
                  </a:cxn>
                  <a:cxn ang="0">
                    <a:pos x="T4" y="T5"/>
                  </a:cxn>
                  <a:cxn ang="0">
                    <a:pos x="T6" y="T7"/>
                  </a:cxn>
                  <a:cxn ang="0">
                    <a:pos x="T8" y="T9"/>
                  </a:cxn>
                  <a:cxn ang="0">
                    <a:pos x="T10" y="T11"/>
                  </a:cxn>
                </a:cxnLst>
                <a:rect l="0" t="0" r="r" b="b"/>
                <a:pathLst>
                  <a:path w="1074" h="731">
                    <a:moveTo>
                      <a:pt x="1071" y="500"/>
                    </a:moveTo>
                    <a:cubicBezTo>
                      <a:pt x="698" y="500"/>
                      <a:pt x="373" y="299"/>
                      <a:pt x="198" y="0"/>
                    </a:cubicBezTo>
                    <a:lnTo>
                      <a:pt x="0" y="114"/>
                    </a:lnTo>
                    <a:cubicBezTo>
                      <a:pt x="228" y="507"/>
                      <a:pt x="618" y="731"/>
                      <a:pt x="1074" y="731"/>
                    </a:cubicBezTo>
                    <a:lnTo>
                      <a:pt x="1074" y="500"/>
                    </a:lnTo>
                    <a:cubicBezTo>
                      <a:pt x="1072" y="500"/>
                      <a:pt x="1071" y="500"/>
                      <a:pt x="1071" y="50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58">
                <a:extLst>
                  <a:ext uri="{FF2B5EF4-FFF2-40B4-BE49-F238E27FC236}">
                    <a16:creationId xmlns:a16="http://schemas.microsoft.com/office/drawing/2014/main" id="{B7A62C2B-B90F-465E-80E9-1E46ABD4B3C5}"/>
                  </a:ext>
                </a:extLst>
              </p:cNvPr>
              <p:cNvSpPr>
                <a:spLocks/>
              </p:cNvSpPr>
              <p:nvPr/>
            </p:nvSpPr>
            <p:spPr bwMode="auto">
              <a:xfrm>
                <a:off x="6110288" y="5260975"/>
                <a:ext cx="236538" cy="473075"/>
              </a:xfrm>
              <a:custGeom>
                <a:avLst/>
                <a:gdLst>
                  <a:gd name="T0" fmla="*/ 1241 w 1241"/>
                  <a:gd name="T1" fmla="*/ 1240 h 2480"/>
                  <a:gd name="T2" fmla="*/ 0 w 1241"/>
                  <a:gd name="T3" fmla="*/ 0 h 2480"/>
                  <a:gd name="T4" fmla="*/ 0 w 1241"/>
                  <a:gd name="T5" fmla="*/ 233 h 2480"/>
                  <a:gd name="T6" fmla="*/ 1008 w 1241"/>
                  <a:gd name="T7" fmla="*/ 1240 h 2480"/>
                  <a:gd name="T8" fmla="*/ 0 w 1241"/>
                  <a:gd name="T9" fmla="*/ 2248 h 2480"/>
                  <a:gd name="T10" fmla="*/ 0 w 1241"/>
                  <a:gd name="T11" fmla="*/ 2480 h 2480"/>
                  <a:gd name="T12" fmla="*/ 1241 w 1241"/>
                  <a:gd name="T13" fmla="*/ 1240 h 2480"/>
                </a:gdLst>
                <a:ahLst/>
                <a:cxnLst>
                  <a:cxn ang="0">
                    <a:pos x="T0" y="T1"/>
                  </a:cxn>
                  <a:cxn ang="0">
                    <a:pos x="T2" y="T3"/>
                  </a:cxn>
                  <a:cxn ang="0">
                    <a:pos x="T4" y="T5"/>
                  </a:cxn>
                  <a:cxn ang="0">
                    <a:pos x="T6" y="T7"/>
                  </a:cxn>
                  <a:cxn ang="0">
                    <a:pos x="T8" y="T9"/>
                  </a:cxn>
                  <a:cxn ang="0">
                    <a:pos x="T10" y="T11"/>
                  </a:cxn>
                  <a:cxn ang="0">
                    <a:pos x="T12" y="T13"/>
                  </a:cxn>
                </a:cxnLst>
                <a:rect l="0" t="0" r="r" b="b"/>
                <a:pathLst>
                  <a:path w="1241" h="2480">
                    <a:moveTo>
                      <a:pt x="1241" y="1240"/>
                    </a:moveTo>
                    <a:cubicBezTo>
                      <a:pt x="1241" y="555"/>
                      <a:pt x="685" y="0"/>
                      <a:pt x="0" y="0"/>
                    </a:cubicBezTo>
                    <a:lnTo>
                      <a:pt x="0" y="233"/>
                    </a:lnTo>
                    <a:cubicBezTo>
                      <a:pt x="557" y="234"/>
                      <a:pt x="1008" y="685"/>
                      <a:pt x="1008" y="1240"/>
                    </a:cubicBezTo>
                    <a:cubicBezTo>
                      <a:pt x="1008" y="1796"/>
                      <a:pt x="557" y="2247"/>
                      <a:pt x="0" y="2248"/>
                    </a:cubicBezTo>
                    <a:lnTo>
                      <a:pt x="0" y="2480"/>
                    </a:lnTo>
                    <a:cubicBezTo>
                      <a:pt x="685" y="2480"/>
                      <a:pt x="1241" y="1925"/>
                      <a:pt x="1241" y="124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59">
                <a:extLst>
                  <a:ext uri="{FF2B5EF4-FFF2-40B4-BE49-F238E27FC236}">
                    <a16:creationId xmlns:a16="http://schemas.microsoft.com/office/drawing/2014/main" id="{63FF327F-2976-458D-B6AF-9DB1D3C1C8A1}"/>
                  </a:ext>
                </a:extLst>
              </p:cNvPr>
              <p:cNvSpPr>
                <a:spLocks noEditPoints="1"/>
              </p:cNvSpPr>
              <p:nvPr/>
            </p:nvSpPr>
            <p:spPr bwMode="auto">
              <a:xfrm>
                <a:off x="6051551" y="5384800"/>
                <a:ext cx="117475" cy="225425"/>
              </a:xfrm>
              <a:custGeom>
                <a:avLst/>
                <a:gdLst>
                  <a:gd name="T0" fmla="*/ 447 w 618"/>
                  <a:gd name="T1" fmla="*/ 798 h 1182"/>
                  <a:gd name="T2" fmla="*/ 355 w 618"/>
                  <a:gd name="T3" fmla="*/ 695 h 1182"/>
                  <a:gd name="T4" fmla="*/ 355 w 618"/>
                  <a:gd name="T5" fmla="*/ 891 h 1182"/>
                  <a:gd name="T6" fmla="*/ 447 w 618"/>
                  <a:gd name="T7" fmla="*/ 798 h 1182"/>
                  <a:gd name="T8" fmla="*/ 261 w 618"/>
                  <a:gd name="T9" fmla="*/ 477 h 1182"/>
                  <a:gd name="T10" fmla="*/ 261 w 618"/>
                  <a:gd name="T11" fmla="*/ 271 h 1182"/>
                  <a:gd name="T12" fmla="*/ 171 w 618"/>
                  <a:gd name="T13" fmla="*/ 365 h 1182"/>
                  <a:gd name="T14" fmla="*/ 261 w 618"/>
                  <a:gd name="T15" fmla="*/ 477 h 1182"/>
                  <a:gd name="T16" fmla="*/ 618 w 618"/>
                  <a:gd name="T17" fmla="*/ 789 h 1182"/>
                  <a:gd name="T18" fmla="*/ 551 w 618"/>
                  <a:gd name="T19" fmla="*/ 962 h 1182"/>
                  <a:gd name="T20" fmla="*/ 355 w 618"/>
                  <a:gd name="T21" fmla="*/ 1042 h 1182"/>
                  <a:gd name="T22" fmla="*/ 355 w 618"/>
                  <a:gd name="T23" fmla="*/ 1182 h 1182"/>
                  <a:gd name="T24" fmla="*/ 261 w 618"/>
                  <a:gd name="T25" fmla="*/ 1182 h 1182"/>
                  <a:gd name="T26" fmla="*/ 261 w 618"/>
                  <a:gd name="T27" fmla="*/ 1046 h 1182"/>
                  <a:gd name="T28" fmla="*/ 17 w 618"/>
                  <a:gd name="T29" fmla="*/ 987 h 1182"/>
                  <a:gd name="T30" fmla="*/ 17 w 618"/>
                  <a:gd name="T31" fmla="*/ 808 h 1182"/>
                  <a:gd name="T32" fmla="*/ 128 w 618"/>
                  <a:gd name="T33" fmla="*/ 863 h 1182"/>
                  <a:gd name="T34" fmla="*/ 260 w 618"/>
                  <a:gd name="T35" fmla="*/ 894 h 1182"/>
                  <a:gd name="T36" fmla="*/ 260 w 618"/>
                  <a:gd name="T37" fmla="*/ 658 h 1182"/>
                  <a:gd name="T38" fmla="*/ 59 w 618"/>
                  <a:gd name="T39" fmla="*/ 542 h 1182"/>
                  <a:gd name="T40" fmla="*/ 0 w 618"/>
                  <a:gd name="T41" fmla="*/ 376 h 1182"/>
                  <a:gd name="T42" fmla="*/ 73 w 618"/>
                  <a:gd name="T43" fmla="*/ 203 h 1182"/>
                  <a:gd name="T44" fmla="*/ 260 w 618"/>
                  <a:gd name="T45" fmla="*/ 120 h 1182"/>
                  <a:gd name="T46" fmla="*/ 260 w 618"/>
                  <a:gd name="T47" fmla="*/ 0 h 1182"/>
                  <a:gd name="T48" fmla="*/ 354 w 618"/>
                  <a:gd name="T49" fmla="*/ 0 h 1182"/>
                  <a:gd name="T50" fmla="*/ 354 w 618"/>
                  <a:gd name="T51" fmla="*/ 118 h 1182"/>
                  <a:gd name="T52" fmla="*/ 557 w 618"/>
                  <a:gd name="T53" fmla="*/ 162 h 1182"/>
                  <a:gd name="T54" fmla="*/ 557 w 618"/>
                  <a:gd name="T55" fmla="*/ 336 h 1182"/>
                  <a:gd name="T56" fmla="*/ 354 w 618"/>
                  <a:gd name="T57" fmla="*/ 269 h 1182"/>
                  <a:gd name="T58" fmla="*/ 354 w 618"/>
                  <a:gd name="T59" fmla="*/ 514 h 1182"/>
                  <a:gd name="T60" fmla="*/ 557 w 618"/>
                  <a:gd name="T61" fmla="*/ 630 h 1182"/>
                  <a:gd name="T62" fmla="*/ 618 w 618"/>
                  <a:gd name="T63" fmla="*/ 789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8" h="1182">
                    <a:moveTo>
                      <a:pt x="447" y="798"/>
                    </a:moveTo>
                    <a:cubicBezTo>
                      <a:pt x="447" y="757"/>
                      <a:pt x="416" y="722"/>
                      <a:pt x="355" y="695"/>
                    </a:cubicBezTo>
                    <a:lnTo>
                      <a:pt x="355" y="891"/>
                    </a:lnTo>
                    <a:cubicBezTo>
                      <a:pt x="416" y="881"/>
                      <a:pt x="447" y="850"/>
                      <a:pt x="447" y="798"/>
                    </a:cubicBezTo>
                    <a:close/>
                    <a:moveTo>
                      <a:pt x="261" y="477"/>
                    </a:moveTo>
                    <a:lnTo>
                      <a:pt x="261" y="271"/>
                    </a:lnTo>
                    <a:cubicBezTo>
                      <a:pt x="201" y="282"/>
                      <a:pt x="171" y="313"/>
                      <a:pt x="171" y="365"/>
                    </a:cubicBezTo>
                    <a:cubicBezTo>
                      <a:pt x="172" y="411"/>
                      <a:pt x="201" y="448"/>
                      <a:pt x="261" y="477"/>
                    </a:cubicBezTo>
                    <a:close/>
                    <a:moveTo>
                      <a:pt x="618" y="789"/>
                    </a:moveTo>
                    <a:cubicBezTo>
                      <a:pt x="618" y="861"/>
                      <a:pt x="595" y="919"/>
                      <a:pt x="551" y="962"/>
                    </a:cubicBezTo>
                    <a:cubicBezTo>
                      <a:pt x="506" y="1005"/>
                      <a:pt x="441" y="1032"/>
                      <a:pt x="355" y="1042"/>
                    </a:cubicBezTo>
                    <a:lnTo>
                      <a:pt x="355" y="1182"/>
                    </a:lnTo>
                    <a:lnTo>
                      <a:pt x="261" y="1182"/>
                    </a:lnTo>
                    <a:lnTo>
                      <a:pt x="261" y="1046"/>
                    </a:lnTo>
                    <a:cubicBezTo>
                      <a:pt x="173" y="1045"/>
                      <a:pt x="91" y="1026"/>
                      <a:pt x="17" y="987"/>
                    </a:cubicBezTo>
                    <a:lnTo>
                      <a:pt x="17" y="808"/>
                    </a:lnTo>
                    <a:cubicBezTo>
                      <a:pt x="41" y="826"/>
                      <a:pt x="77" y="845"/>
                      <a:pt x="128" y="863"/>
                    </a:cubicBezTo>
                    <a:cubicBezTo>
                      <a:pt x="179" y="881"/>
                      <a:pt x="223" y="891"/>
                      <a:pt x="260" y="894"/>
                    </a:cubicBezTo>
                    <a:lnTo>
                      <a:pt x="260" y="658"/>
                    </a:lnTo>
                    <a:cubicBezTo>
                      <a:pt x="166" y="623"/>
                      <a:pt x="98" y="584"/>
                      <a:pt x="59" y="542"/>
                    </a:cubicBezTo>
                    <a:cubicBezTo>
                      <a:pt x="20" y="500"/>
                      <a:pt x="0" y="445"/>
                      <a:pt x="0" y="376"/>
                    </a:cubicBezTo>
                    <a:cubicBezTo>
                      <a:pt x="0" y="308"/>
                      <a:pt x="24" y="250"/>
                      <a:pt x="73" y="203"/>
                    </a:cubicBezTo>
                    <a:cubicBezTo>
                      <a:pt x="121" y="156"/>
                      <a:pt x="184" y="128"/>
                      <a:pt x="260" y="120"/>
                    </a:cubicBezTo>
                    <a:lnTo>
                      <a:pt x="260" y="0"/>
                    </a:lnTo>
                    <a:lnTo>
                      <a:pt x="354" y="0"/>
                    </a:lnTo>
                    <a:lnTo>
                      <a:pt x="354" y="118"/>
                    </a:lnTo>
                    <a:cubicBezTo>
                      <a:pt x="445" y="122"/>
                      <a:pt x="512" y="136"/>
                      <a:pt x="557" y="162"/>
                    </a:cubicBezTo>
                    <a:lnTo>
                      <a:pt x="557" y="336"/>
                    </a:lnTo>
                    <a:cubicBezTo>
                      <a:pt x="497" y="300"/>
                      <a:pt x="429" y="278"/>
                      <a:pt x="354" y="269"/>
                    </a:cubicBezTo>
                    <a:lnTo>
                      <a:pt x="354" y="514"/>
                    </a:lnTo>
                    <a:cubicBezTo>
                      <a:pt x="449" y="549"/>
                      <a:pt x="517" y="588"/>
                      <a:pt x="557" y="630"/>
                    </a:cubicBezTo>
                    <a:cubicBezTo>
                      <a:pt x="598" y="674"/>
                      <a:pt x="618" y="726"/>
                      <a:pt x="618" y="78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07351A81-0CBA-4069-A7C0-978BBDC41B58}"/>
                </a:ext>
                <a:ext uri="{C183D7F6-B498-43B3-948B-1728B52AA6E4}">
                  <adec:decorative xmlns:adec="http://schemas.microsoft.com/office/drawing/2017/decorative" val="1"/>
                </a:ext>
              </a:extLst>
            </p:cNvPr>
            <p:cNvGrpSpPr/>
            <p:nvPr/>
          </p:nvGrpSpPr>
          <p:grpSpPr>
            <a:xfrm>
              <a:off x="4721739" y="5025274"/>
              <a:ext cx="350163" cy="348885"/>
              <a:chOff x="4489451" y="4703763"/>
              <a:chExt cx="434975" cy="433388"/>
            </a:xfrm>
          </p:grpSpPr>
          <p:sp>
            <p:nvSpPr>
              <p:cNvPr id="84" name="Freeform 60">
                <a:extLst>
                  <a:ext uri="{FF2B5EF4-FFF2-40B4-BE49-F238E27FC236}">
                    <a16:creationId xmlns:a16="http://schemas.microsoft.com/office/drawing/2014/main" id="{D2462463-1E55-4DBF-B2A9-96A85ADD828D}"/>
                  </a:ext>
                </a:extLst>
              </p:cNvPr>
              <p:cNvSpPr>
                <a:spLocks noEditPoints="1"/>
              </p:cNvSpPr>
              <p:nvPr/>
            </p:nvSpPr>
            <p:spPr bwMode="auto">
              <a:xfrm>
                <a:off x="4489451" y="4703763"/>
                <a:ext cx="434975" cy="433388"/>
              </a:xfrm>
              <a:custGeom>
                <a:avLst/>
                <a:gdLst>
                  <a:gd name="T0" fmla="*/ 2282 w 2282"/>
                  <a:gd name="T1" fmla="*/ 1257 h 2274"/>
                  <a:gd name="T2" fmla="*/ 2282 w 2282"/>
                  <a:gd name="T3" fmla="*/ 1017 h 2274"/>
                  <a:gd name="T4" fmla="*/ 2034 w 2282"/>
                  <a:gd name="T5" fmla="*/ 1017 h 2274"/>
                  <a:gd name="T6" fmla="*/ 1858 w 2282"/>
                  <a:gd name="T7" fmla="*/ 592 h 2274"/>
                  <a:gd name="T8" fmla="*/ 2033 w 2282"/>
                  <a:gd name="T9" fmla="*/ 417 h 2274"/>
                  <a:gd name="T10" fmla="*/ 1863 w 2282"/>
                  <a:gd name="T11" fmla="*/ 248 h 2274"/>
                  <a:gd name="T12" fmla="*/ 1688 w 2282"/>
                  <a:gd name="T13" fmla="*/ 423 h 2274"/>
                  <a:gd name="T14" fmla="*/ 1261 w 2282"/>
                  <a:gd name="T15" fmla="*/ 247 h 2274"/>
                  <a:gd name="T16" fmla="*/ 1261 w 2282"/>
                  <a:gd name="T17" fmla="*/ 0 h 2274"/>
                  <a:gd name="T18" fmla="*/ 1021 w 2282"/>
                  <a:gd name="T19" fmla="*/ 0 h 2274"/>
                  <a:gd name="T20" fmla="*/ 1021 w 2282"/>
                  <a:gd name="T21" fmla="*/ 247 h 2274"/>
                  <a:gd name="T22" fmla="*/ 595 w 2282"/>
                  <a:gd name="T23" fmla="*/ 423 h 2274"/>
                  <a:gd name="T24" fmla="*/ 419 w 2282"/>
                  <a:gd name="T25" fmla="*/ 248 h 2274"/>
                  <a:gd name="T26" fmla="*/ 250 w 2282"/>
                  <a:gd name="T27" fmla="*/ 417 h 2274"/>
                  <a:gd name="T28" fmla="*/ 425 w 2282"/>
                  <a:gd name="T29" fmla="*/ 592 h 2274"/>
                  <a:gd name="T30" fmla="*/ 248 w 2282"/>
                  <a:gd name="T31" fmla="*/ 1017 h 2274"/>
                  <a:gd name="T32" fmla="*/ 0 w 2282"/>
                  <a:gd name="T33" fmla="*/ 1017 h 2274"/>
                  <a:gd name="T34" fmla="*/ 0 w 2282"/>
                  <a:gd name="T35" fmla="*/ 1257 h 2274"/>
                  <a:gd name="T36" fmla="*/ 248 w 2282"/>
                  <a:gd name="T37" fmla="*/ 1257 h 2274"/>
                  <a:gd name="T38" fmla="*/ 504 w 2282"/>
                  <a:gd name="T39" fmla="*/ 1772 h 2274"/>
                  <a:gd name="T40" fmla="*/ 1021 w 2282"/>
                  <a:gd name="T41" fmla="*/ 2027 h 2274"/>
                  <a:gd name="T42" fmla="*/ 1021 w 2282"/>
                  <a:gd name="T43" fmla="*/ 2274 h 2274"/>
                  <a:gd name="T44" fmla="*/ 1261 w 2282"/>
                  <a:gd name="T45" fmla="*/ 2274 h 2274"/>
                  <a:gd name="T46" fmla="*/ 1261 w 2282"/>
                  <a:gd name="T47" fmla="*/ 2027 h 2274"/>
                  <a:gd name="T48" fmla="*/ 1688 w 2282"/>
                  <a:gd name="T49" fmla="*/ 1851 h 2274"/>
                  <a:gd name="T50" fmla="*/ 1863 w 2282"/>
                  <a:gd name="T51" fmla="*/ 2026 h 2274"/>
                  <a:gd name="T52" fmla="*/ 2033 w 2282"/>
                  <a:gd name="T53" fmla="*/ 1857 h 2274"/>
                  <a:gd name="T54" fmla="*/ 1858 w 2282"/>
                  <a:gd name="T55" fmla="*/ 1682 h 2274"/>
                  <a:gd name="T56" fmla="*/ 2034 w 2282"/>
                  <a:gd name="T57" fmla="*/ 1257 h 2274"/>
                  <a:gd name="T58" fmla="*/ 2282 w 2282"/>
                  <a:gd name="T59" fmla="*/ 1257 h 2274"/>
                  <a:gd name="T60" fmla="*/ 2282 w 2282"/>
                  <a:gd name="T61" fmla="*/ 1257 h 2274"/>
                  <a:gd name="T62" fmla="*/ 480 w 2282"/>
                  <a:gd name="T63" fmla="*/ 1137 h 2274"/>
                  <a:gd name="T64" fmla="*/ 630 w 2282"/>
                  <a:gd name="T65" fmla="*/ 719 h 2274"/>
                  <a:gd name="T66" fmla="*/ 1012 w 2282"/>
                  <a:gd name="T67" fmla="*/ 491 h 2274"/>
                  <a:gd name="T68" fmla="*/ 1453 w 2282"/>
                  <a:gd name="T69" fmla="*/ 557 h 2274"/>
                  <a:gd name="T70" fmla="*/ 1752 w 2282"/>
                  <a:gd name="T71" fmla="*/ 885 h 2274"/>
                  <a:gd name="T72" fmla="*/ 1773 w 2282"/>
                  <a:gd name="T73" fmla="*/ 1329 h 2274"/>
                  <a:gd name="T74" fmla="*/ 1508 w 2282"/>
                  <a:gd name="T75" fmla="*/ 1685 h 2274"/>
                  <a:gd name="T76" fmla="*/ 1076 w 2282"/>
                  <a:gd name="T77" fmla="*/ 1793 h 2274"/>
                  <a:gd name="T78" fmla="*/ 673 w 2282"/>
                  <a:gd name="T79" fmla="*/ 1603 h 2274"/>
                  <a:gd name="T80" fmla="*/ 530 w 2282"/>
                  <a:gd name="T81" fmla="*/ 1389 h 2274"/>
                  <a:gd name="T82" fmla="*/ 480 w 2282"/>
                  <a:gd name="T83" fmla="*/ 1137 h 2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2" h="2274">
                    <a:moveTo>
                      <a:pt x="2282" y="1257"/>
                    </a:moveTo>
                    <a:lnTo>
                      <a:pt x="2282" y="1017"/>
                    </a:lnTo>
                    <a:lnTo>
                      <a:pt x="2034" y="1017"/>
                    </a:lnTo>
                    <a:cubicBezTo>
                      <a:pt x="2014" y="863"/>
                      <a:pt x="1953" y="716"/>
                      <a:pt x="1858" y="592"/>
                    </a:cubicBezTo>
                    <a:lnTo>
                      <a:pt x="2033" y="417"/>
                    </a:lnTo>
                    <a:lnTo>
                      <a:pt x="1863" y="248"/>
                    </a:lnTo>
                    <a:lnTo>
                      <a:pt x="1688" y="423"/>
                    </a:lnTo>
                    <a:cubicBezTo>
                      <a:pt x="1563" y="328"/>
                      <a:pt x="1416" y="267"/>
                      <a:pt x="1261" y="247"/>
                    </a:cubicBezTo>
                    <a:lnTo>
                      <a:pt x="1261" y="0"/>
                    </a:lnTo>
                    <a:lnTo>
                      <a:pt x="1021" y="0"/>
                    </a:lnTo>
                    <a:lnTo>
                      <a:pt x="1021" y="247"/>
                    </a:lnTo>
                    <a:cubicBezTo>
                      <a:pt x="866" y="267"/>
                      <a:pt x="719" y="328"/>
                      <a:pt x="595" y="423"/>
                    </a:cubicBezTo>
                    <a:lnTo>
                      <a:pt x="419" y="248"/>
                    </a:lnTo>
                    <a:lnTo>
                      <a:pt x="250" y="417"/>
                    </a:lnTo>
                    <a:lnTo>
                      <a:pt x="425" y="592"/>
                    </a:lnTo>
                    <a:cubicBezTo>
                      <a:pt x="330" y="716"/>
                      <a:pt x="269" y="863"/>
                      <a:pt x="248" y="1017"/>
                    </a:cubicBezTo>
                    <a:lnTo>
                      <a:pt x="0" y="1017"/>
                    </a:lnTo>
                    <a:lnTo>
                      <a:pt x="0" y="1257"/>
                    </a:lnTo>
                    <a:lnTo>
                      <a:pt x="248" y="1257"/>
                    </a:lnTo>
                    <a:cubicBezTo>
                      <a:pt x="274" y="1451"/>
                      <a:pt x="364" y="1633"/>
                      <a:pt x="504" y="1772"/>
                    </a:cubicBezTo>
                    <a:cubicBezTo>
                      <a:pt x="644" y="1911"/>
                      <a:pt x="825" y="2001"/>
                      <a:pt x="1021" y="2027"/>
                    </a:cubicBezTo>
                    <a:lnTo>
                      <a:pt x="1021" y="2274"/>
                    </a:lnTo>
                    <a:lnTo>
                      <a:pt x="1261" y="2274"/>
                    </a:lnTo>
                    <a:lnTo>
                      <a:pt x="1261" y="2027"/>
                    </a:lnTo>
                    <a:cubicBezTo>
                      <a:pt x="1416" y="2007"/>
                      <a:pt x="1563" y="1946"/>
                      <a:pt x="1688" y="1851"/>
                    </a:cubicBezTo>
                    <a:lnTo>
                      <a:pt x="1863" y="2026"/>
                    </a:lnTo>
                    <a:lnTo>
                      <a:pt x="2033" y="1857"/>
                    </a:lnTo>
                    <a:lnTo>
                      <a:pt x="1858" y="1682"/>
                    </a:lnTo>
                    <a:cubicBezTo>
                      <a:pt x="1953" y="1558"/>
                      <a:pt x="2014" y="1411"/>
                      <a:pt x="2034" y="1257"/>
                    </a:cubicBezTo>
                    <a:lnTo>
                      <a:pt x="2282" y="1257"/>
                    </a:lnTo>
                    <a:lnTo>
                      <a:pt x="2282" y="1257"/>
                    </a:lnTo>
                    <a:close/>
                    <a:moveTo>
                      <a:pt x="480" y="1137"/>
                    </a:moveTo>
                    <a:cubicBezTo>
                      <a:pt x="480" y="985"/>
                      <a:pt x="533" y="837"/>
                      <a:pt x="630" y="719"/>
                    </a:cubicBezTo>
                    <a:cubicBezTo>
                      <a:pt x="728" y="602"/>
                      <a:pt x="862" y="521"/>
                      <a:pt x="1012" y="491"/>
                    </a:cubicBezTo>
                    <a:cubicBezTo>
                      <a:pt x="1162" y="462"/>
                      <a:pt x="1318" y="485"/>
                      <a:pt x="1453" y="557"/>
                    </a:cubicBezTo>
                    <a:cubicBezTo>
                      <a:pt x="1587" y="628"/>
                      <a:pt x="1693" y="745"/>
                      <a:pt x="1752" y="885"/>
                    </a:cubicBezTo>
                    <a:cubicBezTo>
                      <a:pt x="1810" y="1026"/>
                      <a:pt x="1818" y="1183"/>
                      <a:pt x="1773" y="1329"/>
                    </a:cubicBezTo>
                    <a:cubicBezTo>
                      <a:pt x="1729" y="1474"/>
                      <a:pt x="1635" y="1600"/>
                      <a:pt x="1508" y="1685"/>
                    </a:cubicBezTo>
                    <a:cubicBezTo>
                      <a:pt x="1381" y="1770"/>
                      <a:pt x="1228" y="1808"/>
                      <a:pt x="1076" y="1793"/>
                    </a:cubicBezTo>
                    <a:cubicBezTo>
                      <a:pt x="924" y="1778"/>
                      <a:pt x="782" y="1711"/>
                      <a:pt x="673" y="1603"/>
                    </a:cubicBezTo>
                    <a:cubicBezTo>
                      <a:pt x="612" y="1542"/>
                      <a:pt x="563" y="1469"/>
                      <a:pt x="530" y="1389"/>
                    </a:cubicBezTo>
                    <a:cubicBezTo>
                      <a:pt x="497" y="1309"/>
                      <a:pt x="480" y="1223"/>
                      <a:pt x="480" y="1137"/>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1">
                <a:extLst>
                  <a:ext uri="{FF2B5EF4-FFF2-40B4-BE49-F238E27FC236}">
                    <a16:creationId xmlns:a16="http://schemas.microsoft.com/office/drawing/2014/main" id="{87F3356E-BAF9-4AD4-82D7-C8E5B72F006D}"/>
                  </a:ext>
                </a:extLst>
              </p:cNvPr>
              <p:cNvSpPr>
                <a:spLocks noEditPoints="1"/>
              </p:cNvSpPr>
              <p:nvPr/>
            </p:nvSpPr>
            <p:spPr bwMode="auto">
              <a:xfrm>
                <a:off x="4502151" y="4819650"/>
                <a:ext cx="304800" cy="303213"/>
              </a:xfrm>
              <a:custGeom>
                <a:avLst/>
                <a:gdLst>
                  <a:gd name="T0" fmla="*/ 1307 w 1603"/>
                  <a:gd name="T1" fmla="*/ 569 h 1595"/>
                  <a:gd name="T2" fmla="*/ 1032 w 1603"/>
                  <a:gd name="T3" fmla="*/ 295 h 1595"/>
                  <a:gd name="T4" fmla="*/ 1279 w 1603"/>
                  <a:gd name="T5" fmla="*/ 49 h 1595"/>
                  <a:gd name="T6" fmla="*/ 987 w 1603"/>
                  <a:gd name="T7" fmla="*/ 19 h 1595"/>
                  <a:gd name="T8" fmla="*/ 727 w 1603"/>
                  <a:gd name="T9" fmla="*/ 154 h 1595"/>
                  <a:gd name="T10" fmla="*/ 585 w 1603"/>
                  <a:gd name="T11" fmla="*/ 410 h 1595"/>
                  <a:gd name="T12" fmla="*/ 607 w 1603"/>
                  <a:gd name="T13" fmla="*/ 700 h 1595"/>
                  <a:gd name="T14" fmla="*/ 60 w 1603"/>
                  <a:gd name="T15" fmla="*/ 1245 h 1595"/>
                  <a:gd name="T16" fmla="*/ 0 w 1603"/>
                  <a:gd name="T17" fmla="*/ 1390 h 1595"/>
                  <a:gd name="T18" fmla="*/ 60 w 1603"/>
                  <a:gd name="T19" fmla="*/ 1535 h 1595"/>
                  <a:gd name="T20" fmla="*/ 206 w 1603"/>
                  <a:gd name="T21" fmla="*/ 1595 h 1595"/>
                  <a:gd name="T22" fmla="*/ 352 w 1603"/>
                  <a:gd name="T23" fmla="*/ 1535 h 1595"/>
                  <a:gd name="T24" fmla="*/ 899 w 1603"/>
                  <a:gd name="T25" fmla="*/ 991 h 1595"/>
                  <a:gd name="T26" fmla="*/ 1192 w 1603"/>
                  <a:gd name="T27" fmla="*/ 1013 h 1595"/>
                  <a:gd name="T28" fmla="*/ 1448 w 1603"/>
                  <a:gd name="T29" fmla="*/ 872 h 1595"/>
                  <a:gd name="T30" fmla="*/ 1584 w 1603"/>
                  <a:gd name="T31" fmla="*/ 613 h 1595"/>
                  <a:gd name="T32" fmla="*/ 1554 w 1603"/>
                  <a:gd name="T33" fmla="*/ 323 h 1595"/>
                  <a:gd name="T34" fmla="*/ 1307 w 1603"/>
                  <a:gd name="T35" fmla="*/ 569 h 1595"/>
                  <a:gd name="T36" fmla="*/ 280 w 1603"/>
                  <a:gd name="T37" fmla="*/ 1462 h 1595"/>
                  <a:gd name="T38" fmla="*/ 227 w 1603"/>
                  <a:gd name="T39" fmla="*/ 1490 h 1595"/>
                  <a:gd name="T40" fmla="*/ 168 w 1603"/>
                  <a:gd name="T41" fmla="*/ 1484 h 1595"/>
                  <a:gd name="T42" fmla="*/ 121 w 1603"/>
                  <a:gd name="T43" fmla="*/ 1446 h 1595"/>
                  <a:gd name="T44" fmla="*/ 104 w 1603"/>
                  <a:gd name="T45" fmla="*/ 1390 h 1595"/>
                  <a:gd name="T46" fmla="*/ 121 w 1603"/>
                  <a:gd name="T47" fmla="*/ 1333 h 1595"/>
                  <a:gd name="T48" fmla="*/ 168 w 1603"/>
                  <a:gd name="T49" fmla="*/ 1295 h 1595"/>
                  <a:gd name="T50" fmla="*/ 227 w 1603"/>
                  <a:gd name="T51" fmla="*/ 1289 h 1595"/>
                  <a:gd name="T52" fmla="*/ 280 w 1603"/>
                  <a:gd name="T53" fmla="*/ 1317 h 1595"/>
                  <a:gd name="T54" fmla="*/ 310 w 1603"/>
                  <a:gd name="T55" fmla="*/ 1390 h 1595"/>
                  <a:gd name="T56" fmla="*/ 280 w 1603"/>
                  <a:gd name="T57" fmla="*/ 1462 h 1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03" h="1595">
                    <a:moveTo>
                      <a:pt x="1307" y="569"/>
                    </a:moveTo>
                    <a:lnTo>
                      <a:pt x="1032" y="295"/>
                    </a:lnTo>
                    <a:lnTo>
                      <a:pt x="1279" y="49"/>
                    </a:lnTo>
                    <a:cubicBezTo>
                      <a:pt x="1187" y="11"/>
                      <a:pt x="1085" y="0"/>
                      <a:pt x="987" y="19"/>
                    </a:cubicBezTo>
                    <a:cubicBezTo>
                      <a:pt x="889" y="38"/>
                      <a:pt x="799" y="85"/>
                      <a:pt x="727" y="154"/>
                    </a:cubicBezTo>
                    <a:cubicBezTo>
                      <a:pt x="655" y="223"/>
                      <a:pt x="606" y="312"/>
                      <a:pt x="585" y="410"/>
                    </a:cubicBezTo>
                    <a:cubicBezTo>
                      <a:pt x="563" y="507"/>
                      <a:pt x="571" y="608"/>
                      <a:pt x="607" y="700"/>
                    </a:cubicBezTo>
                    <a:lnTo>
                      <a:pt x="60" y="1245"/>
                    </a:lnTo>
                    <a:cubicBezTo>
                      <a:pt x="22" y="1283"/>
                      <a:pt x="0" y="1336"/>
                      <a:pt x="0" y="1390"/>
                    </a:cubicBezTo>
                    <a:cubicBezTo>
                      <a:pt x="0" y="1444"/>
                      <a:pt x="22" y="1496"/>
                      <a:pt x="60" y="1535"/>
                    </a:cubicBezTo>
                    <a:cubicBezTo>
                      <a:pt x="99" y="1574"/>
                      <a:pt x="151" y="1595"/>
                      <a:pt x="206" y="1595"/>
                    </a:cubicBezTo>
                    <a:cubicBezTo>
                      <a:pt x="261" y="1595"/>
                      <a:pt x="313" y="1574"/>
                      <a:pt x="352" y="1535"/>
                    </a:cubicBezTo>
                    <a:lnTo>
                      <a:pt x="899" y="991"/>
                    </a:lnTo>
                    <a:cubicBezTo>
                      <a:pt x="992" y="1027"/>
                      <a:pt x="1094" y="1035"/>
                      <a:pt x="1192" y="1013"/>
                    </a:cubicBezTo>
                    <a:cubicBezTo>
                      <a:pt x="1289" y="992"/>
                      <a:pt x="1378" y="943"/>
                      <a:pt x="1448" y="872"/>
                    </a:cubicBezTo>
                    <a:cubicBezTo>
                      <a:pt x="1518" y="801"/>
                      <a:pt x="1565" y="710"/>
                      <a:pt x="1584" y="613"/>
                    </a:cubicBezTo>
                    <a:cubicBezTo>
                      <a:pt x="1603" y="516"/>
                      <a:pt x="1593" y="415"/>
                      <a:pt x="1554" y="323"/>
                    </a:cubicBezTo>
                    <a:lnTo>
                      <a:pt x="1307" y="569"/>
                    </a:lnTo>
                    <a:close/>
                    <a:moveTo>
                      <a:pt x="280" y="1462"/>
                    </a:moveTo>
                    <a:cubicBezTo>
                      <a:pt x="265" y="1476"/>
                      <a:pt x="247" y="1486"/>
                      <a:pt x="227" y="1490"/>
                    </a:cubicBezTo>
                    <a:cubicBezTo>
                      <a:pt x="207" y="1494"/>
                      <a:pt x="186" y="1492"/>
                      <a:pt x="168" y="1484"/>
                    </a:cubicBezTo>
                    <a:cubicBezTo>
                      <a:pt x="149" y="1476"/>
                      <a:pt x="133" y="1463"/>
                      <a:pt x="121" y="1446"/>
                    </a:cubicBezTo>
                    <a:cubicBezTo>
                      <a:pt x="110" y="1430"/>
                      <a:pt x="104" y="1410"/>
                      <a:pt x="104" y="1390"/>
                    </a:cubicBezTo>
                    <a:cubicBezTo>
                      <a:pt x="104" y="1369"/>
                      <a:pt x="110" y="1350"/>
                      <a:pt x="121" y="1333"/>
                    </a:cubicBezTo>
                    <a:cubicBezTo>
                      <a:pt x="133" y="1316"/>
                      <a:pt x="149" y="1303"/>
                      <a:pt x="168" y="1295"/>
                    </a:cubicBezTo>
                    <a:cubicBezTo>
                      <a:pt x="186" y="1288"/>
                      <a:pt x="207" y="1286"/>
                      <a:pt x="227" y="1289"/>
                    </a:cubicBezTo>
                    <a:cubicBezTo>
                      <a:pt x="247" y="1293"/>
                      <a:pt x="265" y="1303"/>
                      <a:pt x="280" y="1317"/>
                    </a:cubicBezTo>
                    <a:cubicBezTo>
                      <a:pt x="299" y="1336"/>
                      <a:pt x="310" y="1362"/>
                      <a:pt x="310" y="1390"/>
                    </a:cubicBezTo>
                    <a:cubicBezTo>
                      <a:pt x="310" y="1417"/>
                      <a:pt x="299" y="1443"/>
                      <a:pt x="280" y="1462"/>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2" name="Freeform 68">
              <a:extLst>
                <a:ext uri="{FF2B5EF4-FFF2-40B4-BE49-F238E27FC236}">
                  <a16:creationId xmlns:a16="http://schemas.microsoft.com/office/drawing/2014/main" id="{2FB12777-5D19-4DCF-B827-AD1796487D49}"/>
                </a:ext>
                <a:ext uri="{C183D7F6-B498-43B3-948B-1728B52AA6E4}">
                  <adec:decorative xmlns:adec="http://schemas.microsoft.com/office/drawing/2017/decorative" val="1"/>
                </a:ext>
              </a:extLst>
            </p:cNvPr>
            <p:cNvSpPr>
              <a:spLocks/>
            </p:cNvSpPr>
            <p:nvPr/>
          </p:nvSpPr>
          <p:spPr bwMode="auto">
            <a:xfrm>
              <a:off x="4835624" y="3776021"/>
              <a:ext cx="2358834" cy="1182120"/>
            </a:xfrm>
            <a:custGeom>
              <a:avLst/>
              <a:gdLst>
                <a:gd name="T0" fmla="*/ 0 w 14552"/>
                <a:gd name="T1" fmla="*/ 0 h 7288"/>
                <a:gd name="T2" fmla="*/ 14552 w 14552"/>
                <a:gd name="T3" fmla="*/ 0 h 7288"/>
                <a:gd name="T4" fmla="*/ 14515 w 14552"/>
                <a:gd name="T5" fmla="*/ 746 h 7288"/>
                <a:gd name="T6" fmla="*/ 7276 w 14552"/>
                <a:gd name="T7" fmla="*/ 7288 h 7288"/>
                <a:gd name="T8" fmla="*/ 38 w 14552"/>
                <a:gd name="T9" fmla="*/ 746 h 7288"/>
                <a:gd name="T10" fmla="*/ 0 w 14552"/>
                <a:gd name="T11" fmla="*/ 0 h 7288"/>
              </a:gdLst>
              <a:ahLst/>
              <a:cxnLst>
                <a:cxn ang="0">
                  <a:pos x="T0" y="T1"/>
                </a:cxn>
                <a:cxn ang="0">
                  <a:pos x="T2" y="T3"/>
                </a:cxn>
                <a:cxn ang="0">
                  <a:pos x="T4" y="T5"/>
                </a:cxn>
                <a:cxn ang="0">
                  <a:pos x="T6" y="T7"/>
                </a:cxn>
                <a:cxn ang="0">
                  <a:pos x="T8" y="T9"/>
                </a:cxn>
                <a:cxn ang="0">
                  <a:pos x="T10" y="T11"/>
                </a:cxn>
              </a:cxnLst>
              <a:rect l="0" t="0" r="r" b="b"/>
              <a:pathLst>
                <a:path w="14552" h="7288">
                  <a:moveTo>
                    <a:pt x="0" y="0"/>
                  </a:moveTo>
                  <a:lnTo>
                    <a:pt x="14552" y="0"/>
                  </a:lnTo>
                  <a:lnTo>
                    <a:pt x="14515" y="746"/>
                  </a:lnTo>
                  <a:cubicBezTo>
                    <a:pt x="14142" y="4421"/>
                    <a:pt x="11044" y="7288"/>
                    <a:pt x="7276" y="7288"/>
                  </a:cubicBezTo>
                  <a:cubicBezTo>
                    <a:pt x="3509" y="7288"/>
                    <a:pt x="411" y="4421"/>
                    <a:pt x="38" y="746"/>
                  </a:cubicBezTo>
                  <a:lnTo>
                    <a:pt x="0" y="0"/>
                  </a:lnTo>
                  <a:close/>
                </a:path>
              </a:pathLst>
            </a:custGeom>
            <a:solidFill>
              <a:schemeClr val="accent2"/>
            </a:solidFill>
            <a:ln w="762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70">
              <a:extLst>
                <a:ext uri="{FF2B5EF4-FFF2-40B4-BE49-F238E27FC236}">
                  <a16:creationId xmlns:a16="http://schemas.microsoft.com/office/drawing/2014/main" id="{B1B945E0-965E-476E-9A2C-8F7AB45CDE3C}"/>
                </a:ext>
                <a:ext uri="{C183D7F6-B498-43B3-948B-1728B52AA6E4}">
                  <adec:decorative xmlns:adec="http://schemas.microsoft.com/office/drawing/2017/decorative" val="1"/>
                </a:ext>
              </a:extLst>
            </p:cNvPr>
            <p:cNvSpPr>
              <a:spLocks/>
            </p:cNvSpPr>
            <p:nvPr/>
          </p:nvSpPr>
          <p:spPr bwMode="auto">
            <a:xfrm>
              <a:off x="4838218" y="2611976"/>
              <a:ext cx="2349812" cy="1172892"/>
            </a:xfrm>
            <a:custGeom>
              <a:avLst/>
              <a:gdLst>
                <a:gd name="T0" fmla="*/ 14576 w 14576"/>
                <a:gd name="T1" fmla="*/ 7280 h 7280"/>
                <a:gd name="T2" fmla="*/ 0 w 14576"/>
                <a:gd name="T3" fmla="*/ 7280 h 7280"/>
                <a:gd name="T4" fmla="*/ 38 w 14576"/>
                <a:gd name="T5" fmla="*/ 6536 h 7280"/>
                <a:gd name="T6" fmla="*/ 7288 w 14576"/>
                <a:gd name="T7" fmla="*/ 0 h 7280"/>
                <a:gd name="T8" fmla="*/ 14539 w 14576"/>
                <a:gd name="T9" fmla="*/ 6536 h 7280"/>
                <a:gd name="T10" fmla="*/ 14576 w 14576"/>
                <a:gd name="T11" fmla="*/ 7280 h 7280"/>
              </a:gdLst>
              <a:ahLst/>
              <a:cxnLst>
                <a:cxn ang="0">
                  <a:pos x="T0" y="T1"/>
                </a:cxn>
                <a:cxn ang="0">
                  <a:pos x="T2" y="T3"/>
                </a:cxn>
                <a:cxn ang="0">
                  <a:pos x="T4" y="T5"/>
                </a:cxn>
                <a:cxn ang="0">
                  <a:pos x="T6" y="T7"/>
                </a:cxn>
                <a:cxn ang="0">
                  <a:pos x="T8" y="T9"/>
                </a:cxn>
                <a:cxn ang="0">
                  <a:pos x="T10" y="T11"/>
                </a:cxn>
              </a:cxnLst>
              <a:rect l="0" t="0" r="r" b="b"/>
              <a:pathLst>
                <a:path w="14576" h="7280">
                  <a:moveTo>
                    <a:pt x="14576" y="7280"/>
                  </a:moveTo>
                  <a:lnTo>
                    <a:pt x="0" y="7280"/>
                  </a:lnTo>
                  <a:lnTo>
                    <a:pt x="38" y="6536"/>
                  </a:lnTo>
                  <a:cubicBezTo>
                    <a:pt x="411" y="2865"/>
                    <a:pt x="3515" y="0"/>
                    <a:pt x="7288" y="0"/>
                  </a:cubicBezTo>
                  <a:cubicBezTo>
                    <a:pt x="11062" y="0"/>
                    <a:pt x="14166" y="2865"/>
                    <a:pt x="14539" y="6536"/>
                  </a:cubicBezTo>
                  <a:lnTo>
                    <a:pt x="14576" y="7280"/>
                  </a:lnTo>
                  <a:close/>
                </a:path>
              </a:pathLst>
            </a:custGeom>
            <a:solidFill>
              <a:schemeClr val="accent1"/>
            </a:solidFill>
            <a:ln w="762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0">
              <a:extLst>
                <a:ext uri="{FF2B5EF4-FFF2-40B4-BE49-F238E27FC236}">
                  <a16:creationId xmlns:a16="http://schemas.microsoft.com/office/drawing/2014/main" id="{256F25C6-B1AB-BC4A-A81B-7F94F0495CF1}"/>
                </a:ext>
                <a:ext uri="{C183D7F6-B498-43B3-948B-1728B52AA6E4}">
                  <adec:decorative xmlns:adec="http://schemas.microsoft.com/office/drawing/2017/decorative" val="1"/>
                </a:ext>
              </a:extLst>
            </p:cNvPr>
            <p:cNvSpPr/>
            <p:nvPr/>
          </p:nvSpPr>
          <p:spPr>
            <a:xfrm>
              <a:off x="4287113" y="2925903"/>
              <a:ext cx="328248" cy="239437"/>
            </a:xfrm>
            <a:custGeom>
              <a:avLst/>
              <a:gdLst>
                <a:gd name="connsiteX0" fmla="*/ 76514 w 328248"/>
                <a:gd name="connsiteY0" fmla="*/ 116624 h 239437"/>
                <a:gd name="connsiteX1" fmla="*/ 0 w 328248"/>
                <a:gd name="connsiteY1" fmla="*/ 91610 h 239437"/>
                <a:gd name="connsiteX2" fmla="*/ 0 w 328248"/>
                <a:gd name="connsiteY2" fmla="*/ 239438 h 239437"/>
                <a:gd name="connsiteX3" fmla="*/ 328249 w 328248"/>
                <a:gd name="connsiteY3" fmla="*/ 239438 h 239437"/>
                <a:gd name="connsiteX4" fmla="*/ 328249 w 328248"/>
                <a:gd name="connsiteY4" fmla="*/ 0 h 239437"/>
                <a:gd name="connsiteX5" fmla="*/ 211607 w 328248"/>
                <a:gd name="connsiteY5" fmla="*/ 515 h 239437"/>
                <a:gd name="connsiteX6" fmla="*/ 204511 w 328248"/>
                <a:gd name="connsiteY6" fmla="*/ 7543 h 239437"/>
                <a:gd name="connsiteX7" fmla="*/ 76514 w 328248"/>
                <a:gd name="connsiteY7" fmla="*/ 116624 h 23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248" h="239437">
                  <a:moveTo>
                    <a:pt x="76514" y="116624"/>
                  </a:moveTo>
                  <a:cubicBezTo>
                    <a:pt x="47870" y="116624"/>
                    <a:pt x="21419" y="107341"/>
                    <a:pt x="0" y="91610"/>
                  </a:cubicBezTo>
                  <a:lnTo>
                    <a:pt x="0" y="239438"/>
                  </a:lnTo>
                  <a:lnTo>
                    <a:pt x="328249" y="239438"/>
                  </a:lnTo>
                  <a:lnTo>
                    <a:pt x="328249" y="0"/>
                  </a:lnTo>
                  <a:lnTo>
                    <a:pt x="211607" y="515"/>
                  </a:lnTo>
                  <a:lnTo>
                    <a:pt x="204511" y="7543"/>
                  </a:lnTo>
                  <a:cubicBezTo>
                    <a:pt x="194704" y="69368"/>
                    <a:pt x="141157" y="116624"/>
                    <a:pt x="76514" y="116624"/>
                  </a:cubicBezTo>
                  <a:close/>
                </a:path>
              </a:pathLst>
            </a:custGeom>
            <a:solidFill>
              <a:srgbClr val="0078D4"/>
            </a:solidFill>
            <a:ln w="7581"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323B2855-6FD9-2D4E-8AC8-C0268BC974AE}"/>
                </a:ext>
                <a:ext uri="{C183D7F6-B498-43B3-948B-1728B52AA6E4}">
                  <adec:decorative xmlns:adec="http://schemas.microsoft.com/office/drawing/2017/decorative" val="1"/>
                </a:ext>
              </a:extLst>
            </p:cNvPr>
            <p:cNvSpPr/>
            <p:nvPr/>
          </p:nvSpPr>
          <p:spPr>
            <a:xfrm>
              <a:off x="4487303" y="2874385"/>
              <a:ext cx="127996" cy="59053"/>
            </a:xfrm>
            <a:custGeom>
              <a:avLst/>
              <a:gdLst>
                <a:gd name="connsiteX0" fmla="*/ 0 w 127996"/>
                <a:gd name="connsiteY0" fmla="*/ 0 h 59053"/>
                <a:gd name="connsiteX1" fmla="*/ 4388 w 127996"/>
                <a:gd name="connsiteY1" fmla="*/ 18954 h 59053"/>
                <a:gd name="connsiteX2" fmla="*/ 5871 w 127996"/>
                <a:gd name="connsiteY2" fmla="*/ 38682 h 59053"/>
                <a:gd name="connsiteX3" fmla="*/ 4258 w 127996"/>
                <a:gd name="connsiteY3" fmla="*/ 59054 h 59053"/>
                <a:gd name="connsiteX4" fmla="*/ 127997 w 127996"/>
                <a:gd name="connsiteY4" fmla="*/ 59054 h 59053"/>
                <a:gd name="connsiteX5" fmla="*/ 127997 w 127996"/>
                <a:gd name="connsiteY5" fmla="*/ 193 h 59053"/>
                <a:gd name="connsiteX6" fmla="*/ 0 w 127996"/>
                <a:gd name="connsiteY6" fmla="*/ 0 h 5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996" h="59053">
                  <a:moveTo>
                    <a:pt x="0" y="0"/>
                  </a:moveTo>
                  <a:cubicBezTo>
                    <a:pt x="1936" y="6124"/>
                    <a:pt x="3420" y="12443"/>
                    <a:pt x="4388" y="18954"/>
                  </a:cubicBezTo>
                  <a:cubicBezTo>
                    <a:pt x="5355" y="25401"/>
                    <a:pt x="5871" y="31977"/>
                    <a:pt x="5871" y="38682"/>
                  </a:cubicBezTo>
                  <a:cubicBezTo>
                    <a:pt x="5871" y="45580"/>
                    <a:pt x="5291" y="52413"/>
                    <a:pt x="4258" y="59054"/>
                  </a:cubicBezTo>
                  <a:lnTo>
                    <a:pt x="127997" y="59054"/>
                  </a:lnTo>
                  <a:lnTo>
                    <a:pt x="127997" y="193"/>
                  </a:lnTo>
                  <a:lnTo>
                    <a:pt x="0" y="0"/>
                  </a:lnTo>
                  <a:close/>
                </a:path>
              </a:pathLst>
            </a:custGeom>
            <a:solidFill>
              <a:schemeClr val="tx1"/>
            </a:solidFill>
            <a:ln w="7581"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4F4099-697C-2847-A23B-D786854142DB}"/>
                </a:ext>
                <a:ext uri="{C183D7F6-B498-43B3-948B-1728B52AA6E4}">
                  <adec:decorative xmlns:adec="http://schemas.microsoft.com/office/drawing/2017/decorative" val="1"/>
                </a:ext>
              </a:extLst>
            </p:cNvPr>
            <p:cNvSpPr/>
            <p:nvPr/>
          </p:nvSpPr>
          <p:spPr>
            <a:xfrm>
              <a:off x="4247760" y="2797288"/>
              <a:ext cx="231735" cy="231573"/>
            </a:xfrm>
            <a:custGeom>
              <a:avLst/>
              <a:gdLst>
                <a:gd name="connsiteX0" fmla="*/ 115868 w 231735"/>
                <a:gd name="connsiteY0" fmla="*/ 231573 h 231573"/>
                <a:gd name="connsiteX1" fmla="*/ 231735 w 231735"/>
                <a:gd name="connsiteY1" fmla="*/ 115787 h 231573"/>
                <a:gd name="connsiteX2" fmla="*/ 115868 w 231735"/>
                <a:gd name="connsiteY2" fmla="*/ 0 h 231573"/>
                <a:gd name="connsiteX3" fmla="*/ 0 w 231735"/>
                <a:gd name="connsiteY3" fmla="*/ 115787 h 231573"/>
                <a:gd name="connsiteX4" fmla="*/ 115868 w 231735"/>
                <a:gd name="connsiteY4" fmla="*/ 231573 h 231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35" h="231573">
                  <a:moveTo>
                    <a:pt x="115868" y="231573"/>
                  </a:moveTo>
                  <a:cubicBezTo>
                    <a:pt x="179860" y="231573"/>
                    <a:pt x="231735" y="179734"/>
                    <a:pt x="231735" y="115787"/>
                  </a:cubicBezTo>
                  <a:cubicBezTo>
                    <a:pt x="231735" y="51839"/>
                    <a:pt x="179860" y="0"/>
                    <a:pt x="115868" y="0"/>
                  </a:cubicBezTo>
                  <a:cubicBezTo>
                    <a:pt x="51876" y="0"/>
                    <a:pt x="0" y="51839"/>
                    <a:pt x="0" y="115787"/>
                  </a:cubicBezTo>
                  <a:cubicBezTo>
                    <a:pt x="0" y="179734"/>
                    <a:pt x="51876" y="231573"/>
                    <a:pt x="115868" y="231573"/>
                  </a:cubicBezTo>
                  <a:close/>
                </a:path>
              </a:pathLst>
            </a:custGeom>
            <a:solidFill>
              <a:schemeClr val="tx1"/>
            </a:solidFill>
            <a:ln w="758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162CBB35-B89D-D146-B44E-EEB5F3C62B70}"/>
                </a:ext>
                <a:ext uri="{C183D7F6-B498-43B3-948B-1728B52AA6E4}">
                  <adec:decorative xmlns:adec="http://schemas.microsoft.com/office/drawing/2017/decorative" val="1"/>
                </a:ext>
              </a:extLst>
            </p:cNvPr>
            <p:cNvSpPr/>
            <p:nvPr/>
          </p:nvSpPr>
          <p:spPr>
            <a:xfrm>
              <a:off x="4363817" y="2825922"/>
              <a:ext cx="19612" cy="106116"/>
            </a:xfrm>
            <a:custGeom>
              <a:avLst/>
              <a:gdLst>
                <a:gd name="connsiteX0" fmla="*/ 19613 w 19612"/>
                <a:gd name="connsiteY0" fmla="*/ 0 h 106116"/>
                <a:gd name="connsiteX1" fmla="*/ 0 w 19612"/>
                <a:gd name="connsiteY1" fmla="*/ 0 h 106116"/>
                <a:gd name="connsiteX2" fmla="*/ 0 w 19612"/>
                <a:gd name="connsiteY2" fmla="*/ 106116 h 106116"/>
                <a:gd name="connsiteX3" fmla="*/ 19613 w 19612"/>
                <a:gd name="connsiteY3" fmla="*/ 106116 h 106116"/>
                <a:gd name="connsiteX4" fmla="*/ 19613 w 19612"/>
                <a:gd name="connsiteY4" fmla="*/ 0 h 106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12" h="106116">
                  <a:moveTo>
                    <a:pt x="19613" y="0"/>
                  </a:moveTo>
                  <a:lnTo>
                    <a:pt x="0" y="0"/>
                  </a:lnTo>
                  <a:lnTo>
                    <a:pt x="0" y="106116"/>
                  </a:lnTo>
                  <a:lnTo>
                    <a:pt x="19613" y="106116"/>
                  </a:lnTo>
                  <a:lnTo>
                    <a:pt x="19613" y="0"/>
                  </a:lnTo>
                  <a:close/>
                </a:path>
              </a:pathLst>
            </a:custGeom>
            <a:solidFill>
              <a:schemeClr val="bg1">
                <a:lumMod val="95000"/>
              </a:schemeClr>
            </a:solidFill>
            <a:ln w="758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E8A2FE74-160F-184A-8C03-870349439C02}"/>
                </a:ext>
                <a:ext uri="{C183D7F6-B498-43B3-948B-1728B52AA6E4}">
                  <adec:decorative xmlns:adec="http://schemas.microsoft.com/office/drawing/2017/decorative" val="1"/>
                </a:ext>
              </a:extLst>
            </p:cNvPr>
            <p:cNvSpPr/>
            <p:nvPr/>
          </p:nvSpPr>
          <p:spPr>
            <a:xfrm>
              <a:off x="4276424" y="2912415"/>
              <a:ext cx="106965" cy="19598"/>
            </a:xfrm>
            <a:custGeom>
              <a:avLst/>
              <a:gdLst>
                <a:gd name="connsiteX0" fmla="*/ 0 w 106965"/>
                <a:gd name="connsiteY0" fmla="*/ 0 h 19598"/>
                <a:gd name="connsiteX1" fmla="*/ 0 w 106965"/>
                <a:gd name="connsiteY1" fmla="*/ 19598 h 19598"/>
                <a:gd name="connsiteX2" fmla="*/ 106965 w 106965"/>
                <a:gd name="connsiteY2" fmla="*/ 19598 h 19598"/>
                <a:gd name="connsiteX3" fmla="*/ 106965 w 106965"/>
                <a:gd name="connsiteY3" fmla="*/ 0 h 19598"/>
                <a:gd name="connsiteX4" fmla="*/ 0 w 106965"/>
                <a:gd name="connsiteY4" fmla="*/ 0 h 1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5" h="19598">
                  <a:moveTo>
                    <a:pt x="0" y="0"/>
                  </a:moveTo>
                  <a:lnTo>
                    <a:pt x="0" y="19598"/>
                  </a:lnTo>
                  <a:lnTo>
                    <a:pt x="106965" y="19598"/>
                  </a:lnTo>
                  <a:lnTo>
                    <a:pt x="106965" y="0"/>
                  </a:lnTo>
                  <a:lnTo>
                    <a:pt x="0" y="0"/>
                  </a:lnTo>
                  <a:close/>
                </a:path>
              </a:pathLst>
            </a:custGeom>
            <a:solidFill>
              <a:schemeClr val="bg1">
                <a:lumMod val="95000"/>
              </a:schemeClr>
            </a:solidFill>
            <a:ln w="7581" cap="flat">
              <a:noFill/>
              <a:prstDash val="solid"/>
              <a:miter/>
            </a:ln>
          </p:spPr>
          <p:txBody>
            <a:bodyPr rtlCol="0" anchor="ctr"/>
            <a:lstStyle/>
            <a:p>
              <a:endParaRPr lang="en-US"/>
            </a:p>
          </p:txBody>
        </p:sp>
        <p:sp>
          <p:nvSpPr>
            <p:cNvPr id="12" name="Rectangle 11" descr="Upper part of the infographic">
              <a:extLst>
                <a:ext uri="{FF2B5EF4-FFF2-40B4-BE49-F238E27FC236}">
                  <a16:creationId xmlns:a16="http://schemas.microsoft.com/office/drawing/2014/main" id="{FEF8FBB2-3E1B-4DB7-8370-D8ABD15FFB12}"/>
                </a:ext>
                <a:ext uri="{C183D7F6-B498-43B3-948B-1728B52AA6E4}">
                  <adec:decorative xmlns:adec="http://schemas.microsoft.com/office/drawing/2017/decorative" val="0"/>
                </a:ext>
              </a:extLst>
            </p:cNvPr>
            <p:cNvSpPr/>
            <p:nvPr/>
          </p:nvSpPr>
          <p:spPr>
            <a:xfrm>
              <a:off x="5193072" y="3091515"/>
              <a:ext cx="1657149" cy="400110"/>
            </a:xfrm>
            <a:prstGeom prst="rect">
              <a:avLst/>
            </a:prstGeom>
          </p:spPr>
          <p:txBody>
            <a:bodyPr wrap="square" lIns="182802" anchor="ctr">
              <a:spAutoFit/>
            </a:bodyPr>
            <a:lstStyle/>
            <a:p>
              <a:pPr marL="0" marR="0" lvl="0" indent="0" algn="ctr" defTabSz="913841" rtl="0" eaLnBrk="1" fontAlgn="auto" latinLnBrk="0" hangingPunct="1">
                <a:lnSpc>
                  <a:spcPct val="100000"/>
                </a:lnSpc>
                <a:spcBef>
                  <a:spcPts val="0"/>
                </a:spcBef>
                <a:spcAft>
                  <a:spcPts val="80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a:ea typeface="Calibri" panose="020F0502020204030204" pitchFamily="34" charset="0"/>
                  <a:cs typeface="+mn-cs"/>
                </a:rPr>
                <a:t>Migration</a:t>
              </a:r>
              <a:endParaRPr kumimoji="0" lang="en-US" sz="2400" b="0" i="0" u="none" strike="noStrike" kern="0" cap="none" spc="0" normalizeH="0" baseline="0" noProof="0" dirty="0">
                <a:ln>
                  <a:noFill/>
                </a:ln>
                <a:solidFill>
                  <a:schemeClr val="bg1"/>
                </a:solidFill>
                <a:effectLst/>
                <a:uLnTx/>
                <a:uFillTx/>
                <a:latin typeface="Segoe UI Semibold"/>
                <a:ea typeface="Calibri" panose="020F0502020204030204" pitchFamily="34" charset="0"/>
                <a:cs typeface="+mn-cs"/>
              </a:endParaRPr>
            </a:p>
          </p:txBody>
        </p:sp>
        <p:sp>
          <p:nvSpPr>
            <p:cNvPr id="18" name="Rectangle 17" descr="Lower part of the infographic">
              <a:extLst>
                <a:ext uri="{FF2B5EF4-FFF2-40B4-BE49-F238E27FC236}">
                  <a16:creationId xmlns:a16="http://schemas.microsoft.com/office/drawing/2014/main" id="{8E51729F-FB4F-4AB4-9DF6-76DB7ABC32F4}"/>
                </a:ext>
                <a:ext uri="{C183D7F6-B498-43B3-948B-1728B52AA6E4}">
                  <adec:decorative xmlns:adec="http://schemas.microsoft.com/office/drawing/2017/decorative" val="0"/>
                </a:ext>
              </a:extLst>
            </p:cNvPr>
            <p:cNvSpPr/>
            <p:nvPr/>
          </p:nvSpPr>
          <p:spPr>
            <a:xfrm>
              <a:off x="4999058" y="4024480"/>
              <a:ext cx="1978790" cy="400110"/>
            </a:xfrm>
            <a:prstGeom prst="rect">
              <a:avLst/>
            </a:prstGeom>
          </p:spPr>
          <p:txBody>
            <a:bodyPr wrap="square" lIns="182802" anchor="ctr">
              <a:spAutoFit/>
            </a:bodyPr>
            <a:lstStyle/>
            <a:p>
              <a:pPr marL="0" marR="0" lvl="0" indent="0" algn="ctr" defTabSz="913841" rtl="0" eaLnBrk="1" fontAlgn="auto" latinLnBrk="0" hangingPunct="1">
                <a:lnSpc>
                  <a:spcPct val="100000"/>
                </a:lnSpc>
                <a:spcBef>
                  <a:spcPts val="0"/>
                </a:spcBef>
                <a:spcAft>
                  <a:spcPts val="800"/>
                </a:spcAft>
                <a:buClrTx/>
                <a:buSzTx/>
                <a:buFontTx/>
                <a:buNone/>
                <a:tabLst/>
                <a:defRPr/>
              </a:pPr>
              <a:r>
                <a:rPr kumimoji="0" lang="en-US" sz="2000" b="0" i="0" u="none" strike="noStrike" kern="0" cap="none" spc="0" normalizeH="0" baseline="0" noProof="0" dirty="0">
                  <a:ln>
                    <a:noFill/>
                  </a:ln>
                  <a:effectLst/>
                  <a:uLnTx/>
                  <a:uFillTx/>
                  <a:latin typeface="Segoe UI Semibold"/>
                  <a:ea typeface="Calibri" panose="020F0502020204030204" pitchFamily="34" charset="0"/>
                  <a:cs typeface="+mn-cs"/>
                </a:rPr>
                <a:t>Modernization</a:t>
              </a:r>
            </a:p>
          </p:txBody>
        </p:sp>
        <p:grpSp>
          <p:nvGrpSpPr>
            <p:cNvPr id="38" name="Group 37">
              <a:extLst>
                <a:ext uri="{FF2B5EF4-FFF2-40B4-BE49-F238E27FC236}">
                  <a16:creationId xmlns:a16="http://schemas.microsoft.com/office/drawing/2014/main" id="{16A204F4-8BF9-F44A-9A15-08447C5FBA10}"/>
                </a:ext>
                <a:ext uri="{C183D7F6-B498-43B3-948B-1728B52AA6E4}">
                  <adec:decorative xmlns:adec="http://schemas.microsoft.com/office/drawing/2017/decorative" val="1"/>
                </a:ext>
              </a:extLst>
            </p:cNvPr>
            <p:cNvGrpSpPr/>
            <p:nvPr/>
          </p:nvGrpSpPr>
          <p:grpSpPr>
            <a:xfrm>
              <a:off x="7043803" y="5025274"/>
              <a:ext cx="343773" cy="341217"/>
              <a:chOff x="7043803" y="5025274"/>
              <a:chExt cx="343773" cy="341217"/>
            </a:xfrm>
          </p:grpSpPr>
          <p:sp>
            <p:nvSpPr>
              <p:cNvPr id="97" name="Freeform 96">
                <a:extLst>
                  <a:ext uri="{FF2B5EF4-FFF2-40B4-BE49-F238E27FC236}">
                    <a16:creationId xmlns:a16="http://schemas.microsoft.com/office/drawing/2014/main" id="{9A52E8A0-DBAD-BC4A-AC87-597BEA635F84}"/>
                  </a:ext>
                </a:extLst>
              </p:cNvPr>
              <p:cNvSpPr>
                <a:spLocks noChangeArrowheads="1"/>
              </p:cNvSpPr>
              <p:nvPr/>
            </p:nvSpPr>
            <p:spPr bwMode="auto">
              <a:xfrm>
                <a:off x="7043803" y="5025274"/>
                <a:ext cx="343773" cy="341217"/>
              </a:xfrm>
              <a:custGeom>
                <a:avLst/>
                <a:gdLst>
                  <a:gd name="connsiteX0" fmla="*/ 34041 w 343773"/>
                  <a:gd name="connsiteY0" fmla="*/ 33788 h 341217"/>
                  <a:gd name="connsiteX1" fmla="*/ 34041 w 343773"/>
                  <a:gd name="connsiteY1" fmla="*/ 307429 h 341217"/>
                  <a:gd name="connsiteX2" fmla="*/ 309731 w 343773"/>
                  <a:gd name="connsiteY2" fmla="*/ 307429 h 341217"/>
                  <a:gd name="connsiteX3" fmla="*/ 309731 w 343773"/>
                  <a:gd name="connsiteY3" fmla="*/ 33788 h 341217"/>
                  <a:gd name="connsiteX4" fmla="*/ 0 w 343773"/>
                  <a:gd name="connsiteY4" fmla="*/ 0 h 341217"/>
                  <a:gd name="connsiteX5" fmla="*/ 343773 w 343773"/>
                  <a:gd name="connsiteY5" fmla="*/ 0 h 341217"/>
                  <a:gd name="connsiteX6" fmla="*/ 343773 w 343773"/>
                  <a:gd name="connsiteY6" fmla="*/ 341217 h 341217"/>
                  <a:gd name="connsiteX7" fmla="*/ 0 w 343773"/>
                  <a:gd name="connsiteY7" fmla="*/ 341217 h 3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773" h="341217">
                    <a:moveTo>
                      <a:pt x="34041" y="33788"/>
                    </a:moveTo>
                    <a:lnTo>
                      <a:pt x="34041" y="307429"/>
                    </a:lnTo>
                    <a:lnTo>
                      <a:pt x="309731" y="307429"/>
                    </a:lnTo>
                    <a:lnTo>
                      <a:pt x="309731" y="33788"/>
                    </a:lnTo>
                    <a:close/>
                    <a:moveTo>
                      <a:pt x="0" y="0"/>
                    </a:moveTo>
                    <a:lnTo>
                      <a:pt x="343773" y="0"/>
                    </a:lnTo>
                    <a:lnTo>
                      <a:pt x="343773" y="341217"/>
                    </a:lnTo>
                    <a:lnTo>
                      <a:pt x="0" y="341217"/>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89" name="Freeform 65">
                <a:extLst>
                  <a:ext uri="{FF2B5EF4-FFF2-40B4-BE49-F238E27FC236}">
                    <a16:creationId xmlns:a16="http://schemas.microsoft.com/office/drawing/2014/main" id="{427A0927-ECCF-43D8-943A-FD8E4D8268E7}"/>
                  </a:ext>
                </a:extLst>
              </p:cNvPr>
              <p:cNvSpPr>
                <a:spLocks/>
              </p:cNvSpPr>
              <p:nvPr/>
            </p:nvSpPr>
            <p:spPr bwMode="auto">
              <a:xfrm>
                <a:off x="7261057" y="5025274"/>
                <a:ext cx="126519" cy="125241"/>
              </a:xfrm>
              <a:custGeom>
                <a:avLst/>
                <a:gdLst>
                  <a:gd name="T0" fmla="*/ 0 w 99"/>
                  <a:gd name="T1" fmla="*/ 0 h 98"/>
                  <a:gd name="T2" fmla="*/ 0 w 99"/>
                  <a:gd name="T3" fmla="*/ 27 h 98"/>
                  <a:gd name="T4" fmla="*/ 71 w 99"/>
                  <a:gd name="T5" fmla="*/ 27 h 98"/>
                  <a:gd name="T6" fmla="*/ 71 w 99"/>
                  <a:gd name="T7" fmla="*/ 98 h 98"/>
                  <a:gd name="T8" fmla="*/ 99 w 99"/>
                  <a:gd name="T9" fmla="*/ 98 h 98"/>
                  <a:gd name="T10" fmla="*/ 99 w 99"/>
                  <a:gd name="T11" fmla="*/ 0 h 98"/>
                  <a:gd name="T12" fmla="*/ 0 w 99"/>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99" h="98">
                    <a:moveTo>
                      <a:pt x="0" y="0"/>
                    </a:moveTo>
                    <a:lnTo>
                      <a:pt x="0" y="27"/>
                    </a:lnTo>
                    <a:lnTo>
                      <a:pt x="71" y="27"/>
                    </a:lnTo>
                    <a:lnTo>
                      <a:pt x="71" y="98"/>
                    </a:lnTo>
                    <a:lnTo>
                      <a:pt x="99" y="98"/>
                    </a:lnTo>
                    <a:lnTo>
                      <a:pt x="99"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64">
                <a:extLst>
                  <a:ext uri="{FF2B5EF4-FFF2-40B4-BE49-F238E27FC236}">
                    <a16:creationId xmlns:a16="http://schemas.microsoft.com/office/drawing/2014/main" id="{D3C638E3-AF26-4CE0-8D9B-EE154EA643BA}"/>
                  </a:ext>
                </a:extLst>
              </p:cNvPr>
              <p:cNvSpPr>
                <a:spLocks noChangeArrowheads="1"/>
              </p:cNvSpPr>
              <p:nvPr/>
            </p:nvSpPr>
            <p:spPr bwMode="auto">
              <a:xfrm>
                <a:off x="7043803" y="5204189"/>
                <a:ext cx="163580" cy="16230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6">
                <a:extLst>
                  <a:ext uri="{FF2B5EF4-FFF2-40B4-BE49-F238E27FC236}">
                    <a16:creationId xmlns:a16="http://schemas.microsoft.com/office/drawing/2014/main" id="{C3399275-A187-419F-86F8-382B8CFA8D72}"/>
                  </a:ext>
                </a:extLst>
              </p:cNvPr>
              <p:cNvSpPr>
                <a:spLocks/>
              </p:cNvSpPr>
              <p:nvPr/>
            </p:nvSpPr>
            <p:spPr bwMode="auto">
              <a:xfrm>
                <a:off x="7117925" y="5099396"/>
                <a:ext cx="194251" cy="191695"/>
              </a:xfrm>
              <a:custGeom>
                <a:avLst/>
                <a:gdLst>
                  <a:gd name="T0" fmla="*/ 124 w 152"/>
                  <a:gd name="T1" fmla="*/ 0 h 150"/>
                  <a:gd name="T2" fmla="*/ 53 w 152"/>
                  <a:gd name="T3" fmla="*/ 0 h 150"/>
                  <a:gd name="T4" fmla="*/ 53 w 152"/>
                  <a:gd name="T5" fmla="*/ 28 h 150"/>
                  <a:gd name="T6" fmla="*/ 104 w 152"/>
                  <a:gd name="T7" fmla="*/ 28 h 150"/>
                  <a:gd name="T8" fmla="*/ 0 w 152"/>
                  <a:gd name="T9" fmla="*/ 131 h 150"/>
                  <a:gd name="T10" fmla="*/ 20 w 152"/>
                  <a:gd name="T11" fmla="*/ 150 h 150"/>
                  <a:gd name="T12" fmla="*/ 124 w 152"/>
                  <a:gd name="T13" fmla="*/ 49 h 150"/>
                  <a:gd name="T14" fmla="*/ 124 w 152"/>
                  <a:gd name="T15" fmla="*/ 98 h 150"/>
                  <a:gd name="T16" fmla="*/ 152 w 152"/>
                  <a:gd name="T17" fmla="*/ 98 h 150"/>
                  <a:gd name="T18" fmla="*/ 152 w 152"/>
                  <a:gd name="T19" fmla="*/ 28 h 150"/>
                  <a:gd name="T20" fmla="*/ 152 w 152"/>
                  <a:gd name="T21" fmla="*/ 0 h 150"/>
                  <a:gd name="T22" fmla="*/ 124 w 152"/>
                  <a:gd name="T23" fmla="*/ 0 h 150"/>
                  <a:gd name="T24" fmla="*/ 124 w 152"/>
                  <a:gd name="T2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50">
                    <a:moveTo>
                      <a:pt x="124" y="0"/>
                    </a:moveTo>
                    <a:lnTo>
                      <a:pt x="53" y="0"/>
                    </a:lnTo>
                    <a:lnTo>
                      <a:pt x="53" y="28"/>
                    </a:lnTo>
                    <a:lnTo>
                      <a:pt x="104" y="28"/>
                    </a:lnTo>
                    <a:lnTo>
                      <a:pt x="0" y="131"/>
                    </a:lnTo>
                    <a:lnTo>
                      <a:pt x="20" y="150"/>
                    </a:lnTo>
                    <a:lnTo>
                      <a:pt x="124" y="49"/>
                    </a:lnTo>
                    <a:lnTo>
                      <a:pt x="124" y="98"/>
                    </a:lnTo>
                    <a:lnTo>
                      <a:pt x="152" y="98"/>
                    </a:lnTo>
                    <a:lnTo>
                      <a:pt x="152" y="28"/>
                    </a:lnTo>
                    <a:lnTo>
                      <a:pt x="152" y="0"/>
                    </a:lnTo>
                    <a:lnTo>
                      <a:pt x="124" y="0"/>
                    </a:lnTo>
                    <a:lnTo>
                      <a:pt x="12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5" name="Group 104">
              <a:extLst>
                <a:ext uri="{FF2B5EF4-FFF2-40B4-BE49-F238E27FC236}">
                  <a16:creationId xmlns:a16="http://schemas.microsoft.com/office/drawing/2014/main" id="{306D8F73-1AB5-7348-B4D2-9872514D6EA2}"/>
                </a:ext>
                <a:ext uri="{C183D7F6-B498-43B3-948B-1728B52AA6E4}">
                  <adec:decorative xmlns:adec="http://schemas.microsoft.com/office/drawing/2017/decorative" val="1"/>
                </a:ext>
              </a:extLst>
            </p:cNvPr>
            <p:cNvGrpSpPr>
              <a:grpSpLocks noChangeAspect="1"/>
            </p:cNvGrpSpPr>
            <p:nvPr/>
          </p:nvGrpSpPr>
          <p:grpSpPr>
            <a:xfrm>
              <a:off x="6505541" y="1928388"/>
              <a:ext cx="291853" cy="360185"/>
              <a:chOff x="1980078" y="253998"/>
              <a:chExt cx="3830386" cy="4727197"/>
            </a:xfrm>
          </p:grpSpPr>
          <p:sp>
            <p:nvSpPr>
              <p:cNvPr id="106" name="Rectangle 27">
                <a:extLst>
                  <a:ext uri="{FF2B5EF4-FFF2-40B4-BE49-F238E27FC236}">
                    <a16:creationId xmlns:a16="http://schemas.microsoft.com/office/drawing/2014/main" id="{8CD5627F-4FBF-4A4A-AF1F-9F5775761212}"/>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Freeform 29">
                <a:extLst>
                  <a:ext uri="{FF2B5EF4-FFF2-40B4-BE49-F238E27FC236}">
                    <a16:creationId xmlns:a16="http://schemas.microsoft.com/office/drawing/2014/main" id="{DF265029-4C6B-524B-A62B-2B2E9C49E46A}"/>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8" name="Freeform 30">
                <a:extLst>
                  <a:ext uri="{FF2B5EF4-FFF2-40B4-BE49-F238E27FC236}">
                    <a16:creationId xmlns:a16="http://schemas.microsoft.com/office/drawing/2014/main" id="{2CF68E07-DB5A-834A-8913-B9B2E1425A53}"/>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Freeform: Shape 136">
                <a:extLst>
                  <a:ext uri="{FF2B5EF4-FFF2-40B4-BE49-F238E27FC236}">
                    <a16:creationId xmlns:a16="http://schemas.microsoft.com/office/drawing/2014/main" id="{68C4D3CA-0159-1046-B5B6-E36E2601F514}"/>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8" name="Rectangle 7" descr="Element of the infographic belonging to the upper part">
            <a:extLst>
              <a:ext uri="{FF2B5EF4-FFF2-40B4-BE49-F238E27FC236}">
                <a16:creationId xmlns:a16="http://schemas.microsoft.com/office/drawing/2014/main" id="{0C8E377C-AC29-4C68-A8BE-6CDDDEAB9CA8}"/>
              </a:ext>
              <a:ext uri="{C183D7F6-B498-43B3-948B-1728B52AA6E4}">
                <adec:decorative xmlns:adec="http://schemas.microsoft.com/office/drawing/2017/decorative" val="0"/>
              </a:ext>
            </a:extLst>
          </p:cNvPr>
          <p:cNvSpPr/>
          <p:nvPr/>
        </p:nvSpPr>
        <p:spPr>
          <a:xfrm>
            <a:off x="6802510" y="1431558"/>
            <a:ext cx="2851156" cy="338554"/>
          </a:xfrm>
          <a:prstGeom prst="rect">
            <a:avLst/>
          </a:prstGeom>
        </p:spPr>
        <p:txBody>
          <a:bodyPr wrap="square" lIns="182802">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ea typeface="+mn-ea"/>
                <a:cs typeface="+mn-cs"/>
              </a:rPr>
              <a:t>Cybersecurity threats</a:t>
            </a:r>
          </a:p>
        </p:txBody>
      </p:sp>
      <p:sp>
        <p:nvSpPr>
          <p:cNvPr id="20" name="Rectangle 19" descr="Element of the infographic belonging to the lower part">
            <a:extLst>
              <a:ext uri="{FF2B5EF4-FFF2-40B4-BE49-F238E27FC236}">
                <a16:creationId xmlns:a16="http://schemas.microsoft.com/office/drawing/2014/main" id="{DE8DD86C-2C4D-49DB-A8A3-A6E3D9133147}"/>
              </a:ext>
              <a:ext uri="{C183D7F6-B498-43B3-948B-1728B52AA6E4}">
                <adec:decorative xmlns:adec="http://schemas.microsoft.com/office/drawing/2017/decorative" val="0"/>
              </a:ext>
            </a:extLst>
          </p:cNvPr>
          <p:cNvSpPr/>
          <p:nvPr/>
        </p:nvSpPr>
        <p:spPr>
          <a:xfrm>
            <a:off x="8007863" y="2517948"/>
            <a:ext cx="3429631" cy="338554"/>
          </a:xfrm>
          <a:prstGeom prst="rect">
            <a:avLst/>
          </a:prstGeom>
        </p:spPr>
        <p:txBody>
          <a:bodyPr wrap="square" lIns="182802">
            <a:spAutoFit/>
          </a:bodyPr>
          <a:lstStyle/>
          <a:p>
            <a:pPr marL="0" marR="0" lvl="0" indent="0" algn="l" defTabSz="913841"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effectLst/>
                <a:uLnTx/>
                <a:uFillTx/>
                <a:ea typeface="+mn-ea"/>
                <a:cs typeface="+mn-cs"/>
              </a:rPr>
              <a:t>Budget and resource constraints</a:t>
            </a:r>
            <a:endParaRPr kumimoji="0" lang="en-US" sz="1400" b="0" i="0" u="none" strike="noStrike" kern="0" cap="none" spc="0" normalizeH="0" baseline="0" noProof="0" dirty="0">
              <a:ln>
                <a:noFill/>
              </a:ln>
              <a:effectLst/>
              <a:uLnTx/>
              <a:uFillTx/>
              <a:ea typeface="+mn-ea"/>
              <a:cs typeface="+mn-cs"/>
            </a:endParaRPr>
          </a:p>
        </p:txBody>
      </p:sp>
      <p:sp>
        <p:nvSpPr>
          <p:cNvPr id="14" name="Rectangle 13" descr="Element of the infographic belonging to the upper part">
            <a:extLst>
              <a:ext uri="{FF2B5EF4-FFF2-40B4-BE49-F238E27FC236}">
                <a16:creationId xmlns:a16="http://schemas.microsoft.com/office/drawing/2014/main" id="{DC507771-2333-439C-847C-E005CC84E1CE}"/>
              </a:ext>
              <a:ext uri="{C183D7F6-B498-43B3-948B-1728B52AA6E4}">
                <adec:decorative xmlns:adec="http://schemas.microsoft.com/office/drawing/2017/decorative" val="0"/>
              </a:ext>
            </a:extLst>
          </p:cNvPr>
          <p:cNvSpPr/>
          <p:nvPr/>
        </p:nvSpPr>
        <p:spPr>
          <a:xfrm>
            <a:off x="8232312" y="3920099"/>
            <a:ext cx="2840980" cy="584775"/>
          </a:xfrm>
          <a:prstGeom prst="rect">
            <a:avLst/>
          </a:prstGeom>
        </p:spPr>
        <p:txBody>
          <a:bodyPr wrap="square" lIns="182802">
            <a:spAutoFit/>
          </a:bodyPr>
          <a:lstStyle/>
          <a:p>
            <a:pPr marL="0" marR="0" lvl="0" indent="0" algn="l" defTabSz="913841"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effectLst/>
                <a:uLnTx/>
                <a:uFillTx/>
                <a:ea typeface="+mn-ea"/>
                <a:cs typeface="+mn-cs"/>
              </a:rPr>
              <a:t>Rapidly scale web apps </a:t>
            </a:r>
            <a:br>
              <a:rPr kumimoji="0" lang="en-US" sz="1600" b="0" i="0" u="none" strike="noStrike" kern="0" cap="none" spc="0" normalizeH="0" baseline="0" noProof="0" dirty="0">
                <a:ln>
                  <a:noFill/>
                </a:ln>
                <a:effectLst/>
                <a:uLnTx/>
                <a:uFillTx/>
                <a:ea typeface="+mn-ea"/>
                <a:cs typeface="+mn-cs"/>
              </a:rPr>
            </a:br>
            <a:r>
              <a:rPr kumimoji="0" lang="en-US" sz="1600" b="0" i="0" u="none" strike="noStrike" kern="0" cap="none" spc="0" normalizeH="0" baseline="0" noProof="0" dirty="0">
                <a:ln>
                  <a:noFill/>
                </a:ln>
                <a:effectLst/>
                <a:uLnTx/>
                <a:uFillTx/>
                <a:ea typeface="+mn-ea"/>
                <a:cs typeface="+mn-cs"/>
              </a:rPr>
              <a:t>and infrastructure</a:t>
            </a:r>
          </a:p>
        </p:txBody>
      </p:sp>
      <p:sp>
        <p:nvSpPr>
          <p:cNvPr id="24" name="Rectangle 23" descr="Element of the infographic belonging to the lower part">
            <a:extLst>
              <a:ext uri="{FF2B5EF4-FFF2-40B4-BE49-F238E27FC236}">
                <a16:creationId xmlns:a16="http://schemas.microsoft.com/office/drawing/2014/main" id="{0430464D-A2AA-416B-BB2D-50C894892BEF}"/>
              </a:ext>
              <a:ext uri="{C183D7F6-B498-43B3-948B-1728B52AA6E4}">
                <adec:decorative xmlns:adec="http://schemas.microsoft.com/office/drawing/2017/decorative" val="0"/>
              </a:ext>
            </a:extLst>
          </p:cNvPr>
          <p:cNvSpPr/>
          <p:nvPr/>
        </p:nvSpPr>
        <p:spPr>
          <a:xfrm>
            <a:off x="7497874" y="5505291"/>
            <a:ext cx="1796120" cy="338554"/>
          </a:xfrm>
          <a:prstGeom prst="rect">
            <a:avLst/>
          </a:prstGeom>
        </p:spPr>
        <p:txBody>
          <a:bodyPr wrap="square" lIns="182802">
            <a:spAutoFit/>
          </a:bodyPr>
          <a:lstStyle/>
          <a:p>
            <a:pPr marL="0" marR="0" lvl="0" indent="0" algn="l" defTabSz="913841"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effectLst/>
                <a:uLnTx/>
                <a:uFillTx/>
                <a:ea typeface="+mn-ea"/>
                <a:cs typeface="+mn-cs"/>
              </a:rPr>
              <a:t>Drive Innovation</a:t>
            </a:r>
            <a:endParaRPr kumimoji="0" lang="en-US" sz="1400" b="0" i="0" u="none" strike="noStrike" kern="0" cap="none" spc="0" normalizeH="0" baseline="0" noProof="0" dirty="0">
              <a:ln>
                <a:noFill/>
              </a:ln>
              <a:effectLst/>
              <a:uLnTx/>
              <a:uFillTx/>
              <a:ea typeface="+mn-ea"/>
              <a:cs typeface="+mn-cs"/>
            </a:endParaRPr>
          </a:p>
        </p:txBody>
      </p:sp>
      <p:sp>
        <p:nvSpPr>
          <p:cNvPr id="26" name="Rectangle 25" descr="Element of the infographic belonging to the lower part">
            <a:extLst>
              <a:ext uri="{FF2B5EF4-FFF2-40B4-BE49-F238E27FC236}">
                <a16:creationId xmlns:a16="http://schemas.microsoft.com/office/drawing/2014/main" id="{95686669-D986-4FC6-A835-02F505EDB129}"/>
              </a:ext>
              <a:ext uri="{C183D7F6-B498-43B3-948B-1728B52AA6E4}">
                <adec:decorative xmlns:adec="http://schemas.microsoft.com/office/drawing/2017/decorative" val="0"/>
              </a:ext>
            </a:extLst>
          </p:cNvPr>
          <p:cNvSpPr/>
          <p:nvPr/>
        </p:nvSpPr>
        <p:spPr>
          <a:xfrm>
            <a:off x="3810986" y="6224541"/>
            <a:ext cx="4434942" cy="338554"/>
          </a:xfrm>
          <a:prstGeom prst="rect">
            <a:avLst/>
          </a:prstGeom>
        </p:spPr>
        <p:txBody>
          <a:bodyPr wrap="square" lIns="182802">
            <a:spAutoFit/>
          </a:bodyPr>
          <a:lstStyle/>
          <a:p>
            <a:pPr marL="0" marR="0" lvl="0" indent="0" algn="ctr" defTabSz="913841"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effectLst/>
                <a:uLnTx/>
                <a:uFillTx/>
                <a:ea typeface="Calibri" panose="020F0502020204030204" pitchFamily="34" charset="0"/>
                <a:cs typeface="+mn-cs"/>
              </a:rPr>
              <a:t>Unlocking more </a:t>
            </a:r>
            <a:r>
              <a:rPr lang="en-US" sz="1600" kern="0" dirty="0">
                <a:ea typeface="Calibri" panose="020F0502020204030204" pitchFamily="34" charset="0"/>
              </a:rPr>
              <a:t>c</a:t>
            </a:r>
            <a:r>
              <a:rPr kumimoji="0" lang="en-US" sz="1600" b="0" i="0" u="none" strike="noStrike" kern="0" cap="none" spc="0" normalizeH="0" baseline="0" noProof="0" dirty="0" err="1">
                <a:ln>
                  <a:noFill/>
                </a:ln>
                <a:effectLst/>
                <a:uLnTx/>
                <a:uFillTx/>
                <a:ea typeface="Calibri" panose="020F0502020204030204" pitchFamily="34" charset="0"/>
                <a:cs typeface="+mn-cs"/>
              </a:rPr>
              <a:t>ost</a:t>
            </a:r>
            <a:r>
              <a:rPr kumimoji="0" lang="en-US" sz="1600" b="0" i="0" u="none" strike="noStrike" kern="0" cap="none" spc="0" normalizeH="0" baseline="0" noProof="0" dirty="0">
                <a:ln>
                  <a:noFill/>
                </a:ln>
                <a:effectLst/>
                <a:uLnTx/>
                <a:uFillTx/>
                <a:ea typeface="Calibri" panose="020F0502020204030204" pitchFamily="34" charset="0"/>
                <a:cs typeface="+mn-cs"/>
              </a:rPr>
              <a:t> optimization</a:t>
            </a:r>
          </a:p>
        </p:txBody>
      </p:sp>
      <p:sp>
        <p:nvSpPr>
          <p:cNvPr id="22" name="Rectangle 21" descr="Element of the infographic belonging to the lower part">
            <a:extLst>
              <a:ext uri="{FF2B5EF4-FFF2-40B4-BE49-F238E27FC236}">
                <a16:creationId xmlns:a16="http://schemas.microsoft.com/office/drawing/2014/main" id="{E6205E0A-ED2C-4634-9A1C-A86121289386}"/>
              </a:ext>
              <a:ext uri="{C183D7F6-B498-43B3-948B-1728B52AA6E4}">
                <adec:decorative xmlns:adec="http://schemas.microsoft.com/office/drawing/2017/decorative" val="0"/>
              </a:ext>
            </a:extLst>
          </p:cNvPr>
          <p:cNvSpPr/>
          <p:nvPr/>
        </p:nvSpPr>
        <p:spPr>
          <a:xfrm>
            <a:off x="1903751" y="5505271"/>
            <a:ext cx="2557589" cy="338554"/>
          </a:xfrm>
          <a:prstGeom prst="rect">
            <a:avLst/>
          </a:prstGeom>
        </p:spPr>
        <p:txBody>
          <a:bodyPr wrap="square" lIns="182802">
            <a:spAutoFit/>
          </a:bodyPr>
          <a:lstStyle/>
          <a:p>
            <a:pPr marL="0" marR="0" lvl="0" indent="0" algn="r" defTabSz="913841"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effectLst/>
                <a:uLnTx/>
                <a:uFillTx/>
                <a:ea typeface="Calibri" panose="020F0502020204030204" pitchFamily="34" charset="0"/>
                <a:cs typeface="+mn-cs"/>
              </a:rPr>
              <a:t>Faster time to market</a:t>
            </a:r>
          </a:p>
        </p:txBody>
      </p:sp>
      <p:sp>
        <p:nvSpPr>
          <p:cNvPr id="10" name="Title 15" descr="Element of the infographic belonging to the upper part">
            <a:extLst>
              <a:ext uri="{FF2B5EF4-FFF2-40B4-BE49-F238E27FC236}">
                <a16:creationId xmlns:a16="http://schemas.microsoft.com/office/drawing/2014/main" id="{F2A75833-C1C9-481B-9A4D-879A10F670BA}"/>
              </a:ext>
              <a:ext uri="{C183D7F6-B498-43B3-948B-1728B52AA6E4}">
                <adec:decorative xmlns:adec="http://schemas.microsoft.com/office/drawing/2017/decorative" val="0"/>
              </a:ext>
            </a:extLst>
          </p:cNvPr>
          <p:cNvSpPr txBox="1">
            <a:spLocks/>
          </p:cNvSpPr>
          <p:nvPr/>
        </p:nvSpPr>
        <p:spPr>
          <a:xfrm>
            <a:off x="1184224" y="4122269"/>
            <a:ext cx="2507476" cy="336739"/>
          </a:xfrm>
          <a:prstGeom prst="rect">
            <a:avLst/>
          </a:prstGeom>
          <a:noFill/>
          <a:ln>
            <a:noFill/>
            <a:prstDash/>
          </a:ln>
          <a:effectLst/>
        </p:spPr>
        <p:txBody>
          <a:bodyPr rot="0" spcFirstLastPara="0" vertOverflow="overflow" horzOverflow="overflow" vert="horz" wrap="square" lIns="182802" tIns="44821" rIns="89642" bIns="44821" numCol="1" spcCol="0" rtlCol="0" fromWordArt="0" anchor="t" anchorCtr="0" forceAA="0" compatLnSpc="1">
            <a:prstTxWarp prst="textNoShape">
              <a:avLst/>
            </a:prstTxWarp>
            <a:spAutoFit/>
          </a:bodyPr>
          <a:lstStyle>
            <a:lvl1pPr algn="l" defTabSz="912114" rtl="0" eaLnBrk="1" latinLnBrk="0" hangingPunct="1">
              <a:lnSpc>
                <a:spcPct val="90000"/>
              </a:lnSpc>
              <a:spcBef>
                <a:spcPct val="0"/>
              </a:spcBef>
              <a:buNone/>
              <a:defRPr sz="3600" kern="1200">
                <a:solidFill>
                  <a:schemeClr val="bg1"/>
                </a:solidFill>
                <a:latin typeface="+mj-lt"/>
                <a:ea typeface="+mj-ea"/>
                <a:cs typeface="+mj-cs"/>
              </a:defRPr>
            </a:lvl1pPr>
          </a:lstStyle>
          <a:p>
            <a:pPr marL="0" marR="0" lvl="0" indent="0" algn="r" defTabSz="913841"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mn-lt"/>
                <a:ea typeface="Calibri" panose="020F0502020204030204" pitchFamily="34" charset="0"/>
                <a:cs typeface="+mj-cs"/>
              </a:rPr>
              <a:t>Enabling remote work</a:t>
            </a:r>
            <a:endParaRPr kumimoji="0" lang="en-US" sz="1600" b="0" i="0" u="none" strike="noStrike" kern="0" cap="none" spc="0" normalizeH="0" baseline="0" noProof="0" dirty="0">
              <a:ln>
                <a:noFill/>
              </a:ln>
              <a:solidFill>
                <a:schemeClr val="tx1"/>
              </a:solidFill>
              <a:effectLst/>
              <a:uLnTx/>
              <a:uFillTx/>
              <a:latin typeface="+mn-lt"/>
              <a:ea typeface="+mj-ea"/>
              <a:cs typeface="+mj-cs"/>
            </a:endParaRPr>
          </a:p>
        </p:txBody>
      </p:sp>
      <p:sp>
        <p:nvSpPr>
          <p:cNvPr id="16" name="Rectangle 15" descr="Element of the infographic belonging to the lower part">
            <a:extLst>
              <a:ext uri="{FF2B5EF4-FFF2-40B4-BE49-F238E27FC236}">
                <a16:creationId xmlns:a16="http://schemas.microsoft.com/office/drawing/2014/main" id="{4BAACA7B-2394-4A05-86F8-0628D19A267B}"/>
              </a:ext>
              <a:ext uri="{C183D7F6-B498-43B3-948B-1728B52AA6E4}">
                <adec:decorative xmlns:adec="http://schemas.microsoft.com/office/drawing/2017/decorative" val="0"/>
              </a:ext>
            </a:extLst>
          </p:cNvPr>
          <p:cNvSpPr/>
          <p:nvPr/>
        </p:nvSpPr>
        <p:spPr>
          <a:xfrm>
            <a:off x="1094281" y="2472783"/>
            <a:ext cx="2844966" cy="338554"/>
          </a:xfrm>
          <a:prstGeom prst="rect">
            <a:avLst/>
          </a:prstGeom>
        </p:spPr>
        <p:txBody>
          <a:bodyPr wrap="square" lIns="182802">
            <a:spAutoFit/>
          </a:bodyPr>
          <a:lstStyle/>
          <a:p>
            <a:pPr marL="0" marR="0" lvl="0" indent="0" algn="r" defTabSz="913841"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effectLst/>
                <a:uLnTx/>
                <a:uFillTx/>
                <a:ea typeface="Calibri" panose="020F0502020204030204" pitchFamily="34" charset="0"/>
                <a:cs typeface="+mn-cs"/>
              </a:rPr>
              <a:t>Datacenter contract expiry</a:t>
            </a:r>
          </a:p>
        </p:txBody>
      </p:sp>
      <p:sp>
        <p:nvSpPr>
          <p:cNvPr id="6" name="Rectangle 5" descr="Element of the infographic belonging to the upper part">
            <a:extLst>
              <a:ext uri="{FF2B5EF4-FFF2-40B4-BE49-F238E27FC236}">
                <a16:creationId xmlns:a16="http://schemas.microsoft.com/office/drawing/2014/main" id="{1C50C0F4-CCD2-4B6E-A01B-A7AE23913FD6}"/>
              </a:ext>
              <a:ext uri="{C183D7F6-B498-43B3-948B-1728B52AA6E4}">
                <adec:decorative xmlns:adec="http://schemas.microsoft.com/office/drawing/2017/decorative" val="0"/>
              </a:ext>
            </a:extLst>
          </p:cNvPr>
          <p:cNvSpPr/>
          <p:nvPr/>
        </p:nvSpPr>
        <p:spPr>
          <a:xfrm>
            <a:off x="2608289" y="1409624"/>
            <a:ext cx="2485050" cy="338554"/>
          </a:xfrm>
          <a:prstGeom prst="rect">
            <a:avLst/>
          </a:prstGeom>
        </p:spPr>
        <p:txBody>
          <a:bodyPr wrap="square" lIns="182802">
            <a:spAutoFit/>
          </a:bodyPr>
          <a:lstStyle/>
          <a:p>
            <a:pPr marL="0" marR="0" lvl="0" indent="0" algn="r" defTabSz="913841"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effectLst/>
                <a:uLnTx/>
                <a:uFillTx/>
                <a:ea typeface="Calibri" panose="020F0502020204030204" pitchFamily="34" charset="0"/>
                <a:cs typeface="+mn-cs"/>
              </a:rPr>
              <a:t>Cash flow challenges</a:t>
            </a:r>
          </a:p>
        </p:txBody>
      </p:sp>
    </p:spTree>
    <p:extLst>
      <p:ext uri="{BB962C8B-B14F-4D97-AF65-F5344CB8AC3E}">
        <p14:creationId xmlns:p14="http://schemas.microsoft.com/office/powerpoint/2010/main" val="29030695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AF2E-6ADE-45D1-BAED-6FCC3F23C0B5}"/>
              </a:ext>
            </a:extLst>
          </p:cNvPr>
          <p:cNvSpPr>
            <a:spLocks noGrp="1"/>
          </p:cNvSpPr>
          <p:nvPr>
            <p:ph type="title"/>
          </p:nvPr>
        </p:nvSpPr>
        <p:spPr>
          <a:xfrm>
            <a:off x="588263" y="457200"/>
            <a:ext cx="8627455" cy="1107996"/>
          </a:xfrm>
        </p:spPr>
        <p:txBody>
          <a:bodyPr/>
          <a:lstStyle/>
          <a:p>
            <a:r>
              <a:rPr lang="en-US" dirty="0"/>
              <a:t>Why should customers migrate and modernize to Azure?</a:t>
            </a:r>
          </a:p>
        </p:txBody>
      </p:sp>
      <p:sp>
        <p:nvSpPr>
          <p:cNvPr id="107" name="Freeform: Shape 106">
            <a:extLst>
              <a:ext uri="{FF2B5EF4-FFF2-40B4-BE49-F238E27FC236}">
                <a16:creationId xmlns:a16="http://schemas.microsoft.com/office/drawing/2014/main" id="{E04EF31F-4D5B-4FE3-8021-36D1AC074DB3}"/>
              </a:ext>
            </a:extLst>
          </p:cNvPr>
          <p:cNvSpPr/>
          <p:nvPr/>
        </p:nvSpPr>
        <p:spPr bwMode="auto">
          <a:xfrm>
            <a:off x="1600200" y="1907836"/>
            <a:ext cx="5127171" cy="605303"/>
          </a:xfrm>
          <a:custGeom>
            <a:avLst/>
            <a:gdLst>
              <a:gd name="connsiteX0" fmla="*/ 0 w 4607473"/>
              <a:gd name="connsiteY0" fmla="*/ 0 h 605303"/>
              <a:gd name="connsiteX1" fmla="*/ 4429313 w 4607473"/>
              <a:gd name="connsiteY1" fmla="*/ 0 h 605303"/>
              <a:gd name="connsiteX2" fmla="*/ 4607473 w 4607473"/>
              <a:gd name="connsiteY2" fmla="*/ 302651 h 605303"/>
              <a:gd name="connsiteX3" fmla="*/ 4429312 w 4607473"/>
              <a:gd name="connsiteY3" fmla="*/ 605303 h 605303"/>
              <a:gd name="connsiteX4" fmla="*/ 0 w 4607473"/>
              <a:gd name="connsiteY4" fmla="*/ 605303 h 605303"/>
              <a:gd name="connsiteX5" fmla="*/ 0 w 4607473"/>
              <a:gd name="connsiteY5" fmla="*/ 0 h 605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7473" h="605303">
                <a:moveTo>
                  <a:pt x="0" y="0"/>
                </a:moveTo>
                <a:lnTo>
                  <a:pt x="4429313" y="0"/>
                </a:lnTo>
                <a:lnTo>
                  <a:pt x="4607473" y="302651"/>
                </a:lnTo>
                <a:lnTo>
                  <a:pt x="4429312" y="605303"/>
                </a:lnTo>
                <a:lnTo>
                  <a:pt x="0" y="605303"/>
                </a:lnTo>
                <a:lnTo>
                  <a:pt x="0" y="0"/>
                </a:lnTo>
                <a:close/>
              </a:path>
            </a:pathLst>
          </a:cu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82296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mj-lt"/>
                <a:ea typeface="+mn-ea"/>
                <a:cs typeface="+mn-cs"/>
              </a:rPr>
              <a:t>Migration</a:t>
            </a:r>
          </a:p>
        </p:txBody>
      </p:sp>
      <p:sp>
        <p:nvSpPr>
          <p:cNvPr id="103" name="Freeform: Shape 102">
            <a:extLst>
              <a:ext uri="{FF2B5EF4-FFF2-40B4-BE49-F238E27FC236}">
                <a16:creationId xmlns:a16="http://schemas.microsoft.com/office/drawing/2014/main" id="{B26F1448-D8B4-40C5-A06B-74D1C51EA323}"/>
              </a:ext>
            </a:extLst>
          </p:cNvPr>
          <p:cNvSpPr/>
          <p:nvPr/>
        </p:nvSpPr>
        <p:spPr bwMode="auto">
          <a:xfrm>
            <a:off x="5889171" y="1907836"/>
            <a:ext cx="4960410" cy="605303"/>
          </a:xfrm>
          <a:custGeom>
            <a:avLst/>
            <a:gdLst>
              <a:gd name="connsiteX0" fmla="*/ 1 w 4692514"/>
              <a:gd name="connsiteY0" fmla="*/ 0 h 605303"/>
              <a:gd name="connsiteX1" fmla="*/ 4389863 w 4692514"/>
              <a:gd name="connsiteY1" fmla="*/ 0 h 605303"/>
              <a:gd name="connsiteX2" fmla="*/ 4692514 w 4692514"/>
              <a:gd name="connsiteY2" fmla="*/ 302652 h 605303"/>
              <a:gd name="connsiteX3" fmla="*/ 4389863 w 4692514"/>
              <a:gd name="connsiteY3" fmla="*/ 605303 h 605303"/>
              <a:gd name="connsiteX4" fmla="*/ 0 w 4692514"/>
              <a:gd name="connsiteY4" fmla="*/ 605303 h 605303"/>
              <a:gd name="connsiteX5" fmla="*/ 178161 w 4692514"/>
              <a:gd name="connsiteY5" fmla="*/ 302651 h 605303"/>
              <a:gd name="connsiteX6" fmla="*/ 1 w 4692514"/>
              <a:gd name="connsiteY6" fmla="*/ 0 h 605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92514" h="605303">
                <a:moveTo>
                  <a:pt x="1" y="0"/>
                </a:moveTo>
                <a:lnTo>
                  <a:pt x="4389863" y="0"/>
                </a:lnTo>
                <a:lnTo>
                  <a:pt x="4692514" y="302652"/>
                </a:lnTo>
                <a:lnTo>
                  <a:pt x="4389863" y="605303"/>
                </a:lnTo>
                <a:lnTo>
                  <a:pt x="0" y="605303"/>
                </a:lnTo>
                <a:lnTo>
                  <a:pt x="178161" y="302651"/>
                </a:lnTo>
                <a:lnTo>
                  <a:pt x="1" y="0"/>
                </a:lnTo>
                <a:close/>
              </a:path>
            </a:pathLst>
          </a:cu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mj-lt"/>
                <a:ea typeface="+mn-ea"/>
                <a:cs typeface="+mn-cs"/>
              </a:rPr>
              <a:t>Modernization</a:t>
            </a:r>
          </a:p>
        </p:txBody>
      </p:sp>
      <p:grpSp>
        <p:nvGrpSpPr>
          <p:cNvPr id="102" name="Group 101" descr="Enterprise grade infrastructure for less">
            <a:extLst>
              <a:ext uri="{FF2B5EF4-FFF2-40B4-BE49-F238E27FC236}">
                <a16:creationId xmlns:a16="http://schemas.microsoft.com/office/drawing/2014/main" id="{A3621813-D64B-AA46-AC15-3D66CEC3AD59}"/>
              </a:ext>
            </a:extLst>
          </p:cNvPr>
          <p:cNvGrpSpPr/>
          <p:nvPr/>
        </p:nvGrpSpPr>
        <p:grpSpPr>
          <a:xfrm>
            <a:off x="1601870" y="2642234"/>
            <a:ext cx="4415038" cy="805044"/>
            <a:chOff x="1601870" y="2427081"/>
            <a:chExt cx="4415038" cy="805044"/>
          </a:xfrm>
        </p:grpSpPr>
        <p:sp>
          <p:nvSpPr>
            <p:cNvPr id="54" name="Rectangle 53">
              <a:extLst>
                <a:ext uri="{FF2B5EF4-FFF2-40B4-BE49-F238E27FC236}">
                  <a16:creationId xmlns:a16="http://schemas.microsoft.com/office/drawing/2014/main" id="{658D3EC1-621F-4AA0-A571-FF14C1D3C13E}"/>
                </a:ext>
              </a:extLst>
            </p:cNvPr>
            <p:cNvSpPr/>
            <p:nvPr/>
          </p:nvSpPr>
          <p:spPr>
            <a:xfrm>
              <a:off x="1601870" y="2427081"/>
              <a:ext cx="4415038" cy="805044"/>
            </a:xfrm>
            <a:prstGeom prst="rect">
              <a:avLst/>
            </a:prstGeom>
            <a:gradFill>
              <a:gsLst>
                <a:gs pos="32000">
                  <a:sysClr val="window" lastClr="FFFFFF">
                    <a:lumMod val="95000"/>
                  </a:sysClr>
                </a:gs>
                <a:gs pos="100000">
                  <a:sysClr val="window" lastClr="FFFFFF">
                    <a:lumMod val="90000"/>
                  </a:sysClr>
                </a:gs>
              </a:gsLst>
              <a:lin ang="24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ea typeface="+mn-ea"/>
                  <a:cs typeface="Segoe UI" pitchFamily="34" charset="0"/>
                </a:rPr>
                <a:t>Enterprise-grade Infrastructure </a:t>
              </a:r>
              <a:br>
                <a:rPr kumimoji="0" lang="en-US" sz="1600" b="0" i="0" u="none" strike="noStrike" kern="1200" cap="none" spc="0" normalizeH="0" baseline="0" noProof="0" dirty="0">
                  <a:ln>
                    <a:noFill/>
                  </a:ln>
                  <a:solidFill>
                    <a:schemeClr val="tx1"/>
                  </a:solidFill>
                  <a:effectLst/>
                  <a:uLnTx/>
                  <a:uFillTx/>
                  <a:ea typeface="+mn-ea"/>
                  <a:cs typeface="Segoe UI" pitchFamily="34" charset="0"/>
                </a:rPr>
              </a:br>
              <a:r>
                <a:rPr kumimoji="0" lang="en-US" sz="1600" b="0" i="0" u="none" strike="noStrike" kern="1200" cap="none" spc="0" normalizeH="0" baseline="0" noProof="0" dirty="0">
                  <a:ln>
                    <a:noFill/>
                  </a:ln>
                  <a:solidFill>
                    <a:schemeClr val="tx1"/>
                  </a:solidFill>
                  <a:effectLst/>
                  <a:uLnTx/>
                  <a:uFillTx/>
                  <a:ea typeface="+mn-ea"/>
                  <a:cs typeface="Segoe UI" pitchFamily="34" charset="0"/>
                </a:rPr>
                <a:t>for less</a:t>
              </a:r>
            </a:p>
          </p:txBody>
        </p:sp>
        <p:grpSp>
          <p:nvGrpSpPr>
            <p:cNvPr id="23" name="data 4" descr="data, profit, cost savings">
              <a:extLst>
                <a:ext uri="{FF2B5EF4-FFF2-40B4-BE49-F238E27FC236}">
                  <a16:creationId xmlns:a16="http://schemas.microsoft.com/office/drawing/2014/main" id="{7478D0E5-960E-DB42-94F9-23E788B72DF7}"/>
                </a:ext>
              </a:extLst>
            </p:cNvPr>
            <p:cNvGrpSpPr/>
            <p:nvPr/>
          </p:nvGrpSpPr>
          <p:grpSpPr>
            <a:xfrm>
              <a:off x="1861098" y="2655861"/>
              <a:ext cx="379294" cy="401521"/>
              <a:chOff x="2634513" y="3079730"/>
              <a:chExt cx="351636" cy="372246"/>
            </a:xfrm>
          </p:grpSpPr>
          <p:sp>
            <p:nvSpPr>
              <p:cNvPr id="24" name="Freeform: Shape 373">
                <a:extLst>
                  <a:ext uri="{FF2B5EF4-FFF2-40B4-BE49-F238E27FC236}">
                    <a16:creationId xmlns:a16="http://schemas.microsoft.com/office/drawing/2014/main" id="{ECF6F0F8-667F-8C46-A7BA-2A530B13B4CD}"/>
                  </a:ext>
                </a:extLst>
              </p:cNvPr>
              <p:cNvSpPr/>
              <p:nvPr/>
            </p:nvSpPr>
            <p:spPr>
              <a:xfrm>
                <a:off x="2947497" y="3371850"/>
                <a:ext cx="38652" cy="77303"/>
              </a:xfrm>
              <a:custGeom>
                <a:avLst/>
                <a:gdLst>
                  <a:gd name="connsiteX0" fmla="*/ 1166 w 38651"/>
                  <a:gd name="connsiteY0" fmla="*/ 79769 h 77302"/>
                  <a:gd name="connsiteX1" fmla="*/ 39946 w 38651"/>
                  <a:gd name="connsiteY1" fmla="*/ 79769 h 77302"/>
                  <a:gd name="connsiteX2" fmla="*/ 39946 w 38651"/>
                  <a:gd name="connsiteY2" fmla="*/ 1166 h 77302"/>
                  <a:gd name="connsiteX3" fmla="*/ 1166 w 38651"/>
                  <a:gd name="connsiteY3" fmla="*/ 1166 h 77302"/>
                  <a:gd name="connsiteX4" fmla="*/ 1166 w 38651"/>
                  <a:gd name="connsiteY4" fmla="*/ 79769 h 7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77302">
                    <a:moveTo>
                      <a:pt x="1166" y="79769"/>
                    </a:moveTo>
                    <a:lnTo>
                      <a:pt x="39946" y="79769"/>
                    </a:lnTo>
                    <a:lnTo>
                      <a:pt x="39946" y="1166"/>
                    </a:lnTo>
                    <a:lnTo>
                      <a:pt x="1166" y="1166"/>
                    </a:lnTo>
                    <a:lnTo>
                      <a:pt x="1166" y="79769"/>
                    </a:lnTo>
                    <a:close/>
                  </a:path>
                </a:pathLst>
              </a:custGeom>
              <a:solidFill>
                <a:srgbClr val="0078D4"/>
              </a:solidFill>
              <a:ln w="3830" cap="flat">
                <a:noFill/>
                <a:prstDash val="solid"/>
                <a:miter/>
              </a:ln>
            </p:spPr>
            <p:txBody>
              <a:bodyPr rtlCol="0" anchor="ctr"/>
              <a:lstStyle/>
              <a:p>
                <a:endParaRPr lang="en-US"/>
              </a:p>
            </p:txBody>
          </p:sp>
          <p:sp>
            <p:nvSpPr>
              <p:cNvPr id="25" name="Freeform: Shape 374">
                <a:extLst>
                  <a:ext uri="{FF2B5EF4-FFF2-40B4-BE49-F238E27FC236}">
                    <a16:creationId xmlns:a16="http://schemas.microsoft.com/office/drawing/2014/main" id="{9D237608-1041-EF40-B582-06B2D32481ED}"/>
                  </a:ext>
                </a:extLst>
              </p:cNvPr>
              <p:cNvSpPr/>
              <p:nvPr/>
            </p:nvSpPr>
            <p:spPr>
              <a:xfrm>
                <a:off x="2868955" y="3333395"/>
                <a:ext cx="38652" cy="115954"/>
              </a:xfrm>
              <a:custGeom>
                <a:avLst/>
                <a:gdLst>
                  <a:gd name="connsiteX0" fmla="*/ 1166 w 38651"/>
                  <a:gd name="connsiteY0" fmla="*/ 118223 h 115954"/>
                  <a:gd name="connsiteX1" fmla="*/ 39946 w 38651"/>
                  <a:gd name="connsiteY1" fmla="*/ 118223 h 115954"/>
                  <a:gd name="connsiteX2" fmla="*/ 39946 w 38651"/>
                  <a:gd name="connsiteY2" fmla="*/ 1166 h 115954"/>
                  <a:gd name="connsiteX3" fmla="*/ 1166 w 38651"/>
                  <a:gd name="connsiteY3" fmla="*/ 1166 h 115954"/>
                  <a:gd name="connsiteX4" fmla="*/ 1166 w 38651"/>
                  <a:gd name="connsiteY4" fmla="*/ 118223 h 1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15954">
                    <a:moveTo>
                      <a:pt x="1166" y="118223"/>
                    </a:moveTo>
                    <a:lnTo>
                      <a:pt x="39946" y="118223"/>
                    </a:lnTo>
                    <a:lnTo>
                      <a:pt x="39946" y="1166"/>
                    </a:lnTo>
                    <a:lnTo>
                      <a:pt x="1166" y="1166"/>
                    </a:lnTo>
                    <a:lnTo>
                      <a:pt x="1166" y="118223"/>
                    </a:lnTo>
                    <a:close/>
                  </a:path>
                </a:pathLst>
              </a:custGeom>
              <a:solidFill>
                <a:srgbClr val="0078D4"/>
              </a:solidFill>
              <a:ln w="3830" cap="flat">
                <a:noFill/>
                <a:prstDash val="solid"/>
                <a:miter/>
              </a:ln>
            </p:spPr>
            <p:txBody>
              <a:bodyPr rtlCol="0" anchor="ctr"/>
              <a:lstStyle/>
              <a:p>
                <a:endParaRPr lang="en-US"/>
              </a:p>
            </p:txBody>
          </p:sp>
          <p:sp>
            <p:nvSpPr>
              <p:cNvPr id="26" name="Freeform: Shape 375">
                <a:extLst>
                  <a:ext uri="{FF2B5EF4-FFF2-40B4-BE49-F238E27FC236}">
                    <a16:creationId xmlns:a16="http://schemas.microsoft.com/office/drawing/2014/main" id="{A9AA4D63-3A81-1D4E-93AD-B66701597660}"/>
                  </a:ext>
                </a:extLst>
              </p:cNvPr>
              <p:cNvSpPr/>
              <p:nvPr/>
            </p:nvSpPr>
            <p:spPr>
              <a:xfrm>
                <a:off x="2713119" y="3157093"/>
                <a:ext cx="38652" cy="293750"/>
              </a:xfrm>
              <a:custGeom>
                <a:avLst/>
                <a:gdLst>
                  <a:gd name="connsiteX0" fmla="*/ 1166 w 38651"/>
                  <a:gd name="connsiteY0" fmla="*/ 294527 h 293750"/>
                  <a:gd name="connsiteX1" fmla="*/ 39946 w 38651"/>
                  <a:gd name="connsiteY1" fmla="*/ 294527 h 293750"/>
                  <a:gd name="connsiteX2" fmla="*/ 39946 w 38651"/>
                  <a:gd name="connsiteY2" fmla="*/ 1166 h 293750"/>
                  <a:gd name="connsiteX3" fmla="*/ 1166 w 38651"/>
                  <a:gd name="connsiteY3" fmla="*/ 1166 h 293750"/>
                  <a:gd name="connsiteX4" fmla="*/ 1166 w 38651"/>
                  <a:gd name="connsiteY4" fmla="*/ 294527 h 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293750">
                    <a:moveTo>
                      <a:pt x="1166" y="294527"/>
                    </a:moveTo>
                    <a:lnTo>
                      <a:pt x="39946" y="294527"/>
                    </a:lnTo>
                    <a:lnTo>
                      <a:pt x="39946" y="1166"/>
                    </a:lnTo>
                    <a:lnTo>
                      <a:pt x="1166" y="1166"/>
                    </a:lnTo>
                    <a:lnTo>
                      <a:pt x="1166" y="294527"/>
                    </a:lnTo>
                    <a:close/>
                  </a:path>
                </a:pathLst>
              </a:custGeom>
              <a:solidFill>
                <a:srgbClr val="0078D4"/>
              </a:solidFill>
              <a:ln w="3830" cap="flat">
                <a:noFill/>
                <a:prstDash val="solid"/>
                <a:miter/>
              </a:ln>
            </p:spPr>
            <p:txBody>
              <a:bodyPr rtlCol="0" anchor="ctr"/>
              <a:lstStyle/>
              <a:p>
                <a:endParaRPr lang="en-US"/>
              </a:p>
            </p:txBody>
          </p:sp>
          <p:sp>
            <p:nvSpPr>
              <p:cNvPr id="27" name="Freeform: Shape 376">
                <a:extLst>
                  <a:ext uri="{FF2B5EF4-FFF2-40B4-BE49-F238E27FC236}">
                    <a16:creationId xmlns:a16="http://schemas.microsoft.com/office/drawing/2014/main" id="{5A129D37-0DA2-3146-873C-46F52AC5130B}"/>
                  </a:ext>
                </a:extLst>
              </p:cNvPr>
              <p:cNvSpPr/>
              <p:nvPr/>
            </p:nvSpPr>
            <p:spPr>
              <a:xfrm>
                <a:off x="2791720" y="3254854"/>
                <a:ext cx="38652" cy="197122"/>
              </a:xfrm>
              <a:custGeom>
                <a:avLst/>
                <a:gdLst>
                  <a:gd name="connsiteX0" fmla="*/ 1166 w 38651"/>
                  <a:gd name="connsiteY0" fmla="*/ 196762 h 197121"/>
                  <a:gd name="connsiteX1" fmla="*/ 39946 w 38651"/>
                  <a:gd name="connsiteY1" fmla="*/ 196762 h 197121"/>
                  <a:gd name="connsiteX2" fmla="*/ 39946 w 38651"/>
                  <a:gd name="connsiteY2" fmla="*/ 1166 h 197121"/>
                  <a:gd name="connsiteX3" fmla="*/ 1166 w 38651"/>
                  <a:gd name="connsiteY3" fmla="*/ 1166 h 197121"/>
                  <a:gd name="connsiteX4" fmla="*/ 1166 w 38651"/>
                  <a:gd name="connsiteY4" fmla="*/ 196762 h 19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97121">
                    <a:moveTo>
                      <a:pt x="1166" y="196762"/>
                    </a:moveTo>
                    <a:lnTo>
                      <a:pt x="39946" y="196762"/>
                    </a:lnTo>
                    <a:lnTo>
                      <a:pt x="39946" y="1166"/>
                    </a:lnTo>
                    <a:lnTo>
                      <a:pt x="1166" y="1166"/>
                    </a:lnTo>
                    <a:lnTo>
                      <a:pt x="1166" y="196762"/>
                    </a:lnTo>
                    <a:close/>
                  </a:path>
                </a:pathLst>
              </a:custGeom>
              <a:solidFill>
                <a:srgbClr val="0078D4"/>
              </a:solidFill>
              <a:ln w="3830" cap="flat">
                <a:noFill/>
                <a:prstDash val="solid"/>
                <a:miter/>
              </a:ln>
            </p:spPr>
            <p:txBody>
              <a:bodyPr rtlCol="0" anchor="ctr"/>
              <a:lstStyle/>
              <a:p>
                <a:endParaRPr lang="en-US"/>
              </a:p>
            </p:txBody>
          </p:sp>
          <p:sp>
            <p:nvSpPr>
              <p:cNvPr id="28" name="Freeform: Shape 377">
                <a:extLst>
                  <a:ext uri="{FF2B5EF4-FFF2-40B4-BE49-F238E27FC236}">
                    <a16:creationId xmlns:a16="http://schemas.microsoft.com/office/drawing/2014/main" id="{CD5332B6-7920-F549-832F-ADDE70403729}"/>
                  </a:ext>
                </a:extLst>
              </p:cNvPr>
              <p:cNvSpPr/>
              <p:nvPr/>
            </p:nvSpPr>
            <p:spPr>
              <a:xfrm>
                <a:off x="2634513" y="3079730"/>
                <a:ext cx="38652" cy="371053"/>
              </a:xfrm>
              <a:custGeom>
                <a:avLst/>
                <a:gdLst>
                  <a:gd name="connsiteX0" fmla="*/ 1166 w 38651"/>
                  <a:gd name="connsiteY0" fmla="*/ 371893 h 371052"/>
                  <a:gd name="connsiteX1" fmla="*/ 40142 w 38651"/>
                  <a:gd name="connsiteY1" fmla="*/ 371893 h 371052"/>
                  <a:gd name="connsiteX2" fmla="*/ 40142 w 38651"/>
                  <a:gd name="connsiteY2" fmla="*/ 1166 h 371052"/>
                  <a:gd name="connsiteX3" fmla="*/ 1166 w 38651"/>
                  <a:gd name="connsiteY3" fmla="*/ 1166 h 371052"/>
                  <a:gd name="connsiteX4" fmla="*/ 1166 w 38651"/>
                  <a:gd name="connsiteY4" fmla="*/ 371893 h 371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371052">
                    <a:moveTo>
                      <a:pt x="1166" y="371893"/>
                    </a:moveTo>
                    <a:lnTo>
                      <a:pt x="40142" y="371893"/>
                    </a:lnTo>
                    <a:lnTo>
                      <a:pt x="40142" y="1166"/>
                    </a:lnTo>
                    <a:lnTo>
                      <a:pt x="1166" y="1166"/>
                    </a:lnTo>
                    <a:lnTo>
                      <a:pt x="1166" y="371893"/>
                    </a:lnTo>
                    <a:close/>
                  </a:path>
                </a:pathLst>
              </a:custGeom>
              <a:solidFill>
                <a:srgbClr val="0078D4"/>
              </a:solidFill>
              <a:ln w="3830" cap="flat">
                <a:noFill/>
                <a:prstDash val="solid"/>
                <a:miter/>
              </a:ln>
            </p:spPr>
            <p:txBody>
              <a:bodyPr rtlCol="0" anchor="ctr"/>
              <a:lstStyle/>
              <a:p>
                <a:endParaRPr lang="en-US"/>
              </a:p>
            </p:txBody>
          </p:sp>
          <p:sp>
            <p:nvSpPr>
              <p:cNvPr id="29" name="Freeform: Shape 378">
                <a:extLst>
                  <a:ext uri="{FF2B5EF4-FFF2-40B4-BE49-F238E27FC236}">
                    <a16:creationId xmlns:a16="http://schemas.microsoft.com/office/drawing/2014/main" id="{9CC74DF7-EFE1-D54F-A274-E280ED115B11}"/>
                  </a:ext>
                </a:extLst>
              </p:cNvPr>
              <p:cNvSpPr/>
              <p:nvPr/>
            </p:nvSpPr>
            <p:spPr>
              <a:xfrm>
                <a:off x="2890399" y="3079730"/>
                <a:ext cx="88899" cy="177796"/>
              </a:xfrm>
              <a:custGeom>
                <a:avLst/>
                <a:gdLst>
                  <a:gd name="connsiteX0" fmla="*/ 66148 w 88898"/>
                  <a:gd name="connsiteY0" fmla="*/ 119136 h 177796"/>
                  <a:gd name="connsiteX1" fmla="*/ 52721 w 88898"/>
                  <a:gd name="connsiteY1" fmla="*/ 104145 h 177796"/>
                  <a:gd name="connsiteX2" fmla="*/ 52721 w 88898"/>
                  <a:gd name="connsiteY2" fmla="*/ 132562 h 177796"/>
                  <a:gd name="connsiteX3" fmla="*/ 66148 w 88898"/>
                  <a:gd name="connsiteY3" fmla="*/ 119136 h 177796"/>
                  <a:gd name="connsiteX4" fmla="*/ 39034 w 88898"/>
                  <a:gd name="connsiteY4" fmla="*/ 72404 h 177796"/>
                  <a:gd name="connsiteX5" fmla="*/ 39034 w 88898"/>
                  <a:gd name="connsiteY5" fmla="*/ 42683 h 177796"/>
                  <a:gd name="connsiteX6" fmla="*/ 25998 w 88898"/>
                  <a:gd name="connsiteY6" fmla="*/ 56305 h 177796"/>
                  <a:gd name="connsiteX7" fmla="*/ 39034 w 88898"/>
                  <a:gd name="connsiteY7" fmla="*/ 72404 h 177796"/>
                  <a:gd name="connsiteX8" fmla="*/ 91110 w 88898"/>
                  <a:gd name="connsiteY8" fmla="*/ 117832 h 177796"/>
                  <a:gd name="connsiteX9" fmla="*/ 81334 w 88898"/>
                  <a:gd name="connsiteY9" fmla="*/ 142861 h 177796"/>
                  <a:gd name="connsiteX10" fmla="*/ 52786 w 88898"/>
                  <a:gd name="connsiteY10" fmla="*/ 154462 h 177796"/>
                  <a:gd name="connsiteX11" fmla="*/ 52786 w 88898"/>
                  <a:gd name="connsiteY11" fmla="*/ 176752 h 177796"/>
                  <a:gd name="connsiteX12" fmla="*/ 39099 w 88898"/>
                  <a:gd name="connsiteY12" fmla="*/ 176752 h 177796"/>
                  <a:gd name="connsiteX13" fmla="*/ 39099 w 88898"/>
                  <a:gd name="connsiteY13" fmla="*/ 155048 h 177796"/>
                  <a:gd name="connsiteX14" fmla="*/ 3642 w 88898"/>
                  <a:gd name="connsiteY14" fmla="*/ 146445 h 177796"/>
                  <a:gd name="connsiteX15" fmla="*/ 3642 w 88898"/>
                  <a:gd name="connsiteY15" fmla="*/ 120439 h 177796"/>
                  <a:gd name="connsiteX16" fmla="*/ 19806 w 88898"/>
                  <a:gd name="connsiteY16" fmla="*/ 128456 h 177796"/>
                  <a:gd name="connsiteX17" fmla="*/ 39099 w 88898"/>
                  <a:gd name="connsiteY17" fmla="*/ 132889 h 177796"/>
                  <a:gd name="connsiteX18" fmla="*/ 39099 w 88898"/>
                  <a:gd name="connsiteY18" fmla="*/ 98735 h 177796"/>
                  <a:gd name="connsiteX19" fmla="*/ 9769 w 88898"/>
                  <a:gd name="connsiteY19" fmla="*/ 81920 h 177796"/>
                  <a:gd name="connsiteX20" fmla="*/ 1166 w 88898"/>
                  <a:gd name="connsiteY20" fmla="*/ 57869 h 177796"/>
                  <a:gd name="connsiteX21" fmla="*/ 11790 w 88898"/>
                  <a:gd name="connsiteY21" fmla="*/ 32711 h 177796"/>
                  <a:gd name="connsiteX22" fmla="*/ 39164 w 88898"/>
                  <a:gd name="connsiteY22" fmla="*/ 20784 h 177796"/>
                  <a:gd name="connsiteX23" fmla="*/ 39164 w 88898"/>
                  <a:gd name="connsiteY23" fmla="*/ 1166 h 177796"/>
                  <a:gd name="connsiteX24" fmla="*/ 52852 w 88898"/>
                  <a:gd name="connsiteY24" fmla="*/ 1166 h 177796"/>
                  <a:gd name="connsiteX25" fmla="*/ 52852 w 88898"/>
                  <a:gd name="connsiteY25" fmla="*/ 20393 h 177796"/>
                  <a:gd name="connsiteX26" fmla="*/ 82377 w 88898"/>
                  <a:gd name="connsiteY26" fmla="*/ 26780 h 177796"/>
                  <a:gd name="connsiteX27" fmla="*/ 82377 w 88898"/>
                  <a:gd name="connsiteY27" fmla="*/ 52069 h 177796"/>
                  <a:gd name="connsiteX28" fmla="*/ 52852 w 88898"/>
                  <a:gd name="connsiteY28" fmla="*/ 42292 h 177796"/>
                  <a:gd name="connsiteX29" fmla="*/ 52852 w 88898"/>
                  <a:gd name="connsiteY29" fmla="*/ 77814 h 177796"/>
                  <a:gd name="connsiteX30" fmla="*/ 82377 w 88898"/>
                  <a:gd name="connsiteY30" fmla="*/ 94694 h 177796"/>
                  <a:gd name="connsiteX31" fmla="*/ 91110 w 88898"/>
                  <a:gd name="connsiteY31" fmla="*/ 117832 h 17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898" h="177796">
                    <a:moveTo>
                      <a:pt x="66148" y="119136"/>
                    </a:moveTo>
                    <a:cubicBezTo>
                      <a:pt x="66148" y="113075"/>
                      <a:pt x="61650" y="108056"/>
                      <a:pt x="52721" y="104145"/>
                    </a:cubicBezTo>
                    <a:lnTo>
                      <a:pt x="52721" y="132562"/>
                    </a:lnTo>
                    <a:cubicBezTo>
                      <a:pt x="61716" y="131129"/>
                      <a:pt x="66148" y="126631"/>
                      <a:pt x="66148" y="119136"/>
                    </a:cubicBezTo>
                    <a:close/>
                    <a:moveTo>
                      <a:pt x="39034" y="72404"/>
                    </a:moveTo>
                    <a:lnTo>
                      <a:pt x="39034" y="42683"/>
                    </a:lnTo>
                    <a:cubicBezTo>
                      <a:pt x="30365" y="44247"/>
                      <a:pt x="25998" y="48745"/>
                      <a:pt x="25998" y="56305"/>
                    </a:cubicBezTo>
                    <a:cubicBezTo>
                      <a:pt x="25998" y="62888"/>
                      <a:pt x="30365" y="68233"/>
                      <a:pt x="39034" y="72404"/>
                    </a:cubicBezTo>
                    <a:close/>
                    <a:moveTo>
                      <a:pt x="91110" y="117832"/>
                    </a:moveTo>
                    <a:cubicBezTo>
                      <a:pt x="91110" y="128195"/>
                      <a:pt x="87852" y="136538"/>
                      <a:pt x="81334" y="142861"/>
                    </a:cubicBezTo>
                    <a:cubicBezTo>
                      <a:pt x="74816" y="149182"/>
                      <a:pt x="65300" y="153028"/>
                      <a:pt x="52786" y="154462"/>
                    </a:cubicBezTo>
                    <a:lnTo>
                      <a:pt x="52786" y="176752"/>
                    </a:lnTo>
                    <a:lnTo>
                      <a:pt x="39099" y="176752"/>
                    </a:lnTo>
                    <a:lnTo>
                      <a:pt x="39099" y="155048"/>
                    </a:lnTo>
                    <a:cubicBezTo>
                      <a:pt x="26194" y="154918"/>
                      <a:pt x="14397" y="152050"/>
                      <a:pt x="3642" y="146445"/>
                    </a:cubicBezTo>
                    <a:lnTo>
                      <a:pt x="3642" y="120439"/>
                    </a:lnTo>
                    <a:cubicBezTo>
                      <a:pt x="7032" y="123177"/>
                      <a:pt x="12441" y="125849"/>
                      <a:pt x="19806" y="128456"/>
                    </a:cubicBezTo>
                    <a:cubicBezTo>
                      <a:pt x="27237" y="131063"/>
                      <a:pt x="33624" y="132562"/>
                      <a:pt x="39099" y="132889"/>
                    </a:cubicBezTo>
                    <a:lnTo>
                      <a:pt x="39099" y="98735"/>
                    </a:lnTo>
                    <a:cubicBezTo>
                      <a:pt x="25281" y="93587"/>
                      <a:pt x="15505" y="87981"/>
                      <a:pt x="9769" y="81920"/>
                    </a:cubicBezTo>
                    <a:cubicBezTo>
                      <a:pt x="4033" y="75793"/>
                      <a:pt x="1166" y="67776"/>
                      <a:pt x="1166" y="57869"/>
                    </a:cubicBezTo>
                    <a:cubicBezTo>
                      <a:pt x="1166" y="47963"/>
                      <a:pt x="4685" y="39555"/>
                      <a:pt x="11790" y="32711"/>
                    </a:cubicBezTo>
                    <a:cubicBezTo>
                      <a:pt x="18829" y="25868"/>
                      <a:pt x="27954" y="21892"/>
                      <a:pt x="39164" y="20784"/>
                    </a:cubicBezTo>
                    <a:lnTo>
                      <a:pt x="39164" y="1166"/>
                    </a:lnTo>
                    <a:lnTo>
                      <a:pt x="52852" y="1166"/>
                    </a:lnTo>
                    <a:lnTo>
                      <a:pt x="52852" y="20393"/>
                    </a:lnTo>
                    <a:cubicBezTo>
                      <a:pt x="66017" y="21045"/>
                      <a:pt x="75859" y="23130"/>
                      <a:pt x="82377" y="26780"/>
                    </a:cubicBezTo>
                    <a:lnTo>
                      <a:pt x="82377" y="52069"/>
                    </a:lnTo>
                    <a:cubicBezTo>
                      <a:pt x="73708" y="46790"/>
                      <a:pt x="63866" y="43596"/>
                      <a:pt x="52852" y="42292"/>
                    </a:cubicBezTo>
                    <a:lnTo>
                      <a:pt x="52852" y="77814"/>
                    </a:lnTo>
                    <a:cubicBezTo>
                      <a:pt x="66669" y="82832"/>
                      <a:pt x="76511" y="88438"/>
                      <a:pt x="82377" y="94694"/>
                    </a:cubicBezTo>
                    <a:cubicBezTo>
                      <a:pt x="88178" y="101017"/>
                      <a:pt x="91110" y="108707"/>
                      <a:pt x="91110" y="117832"/>
                    </a:cubicBezTo>
                    <a:close/>
                  </a:path>
                </a:pathLst>
              </a:custGeom>
              <a:solidFill>
                <a:schemeClr val="tx1"/>
              </a:solidFill>
              <a:ln w="3830" cap="flat">
                <a:noFill/>
                <a:prstDash val="solid"/>
                <a:miter/>
              </a:ln>
            </p:spPr>
            <p:txBody>
              <a:bodyPr rtlCol="0" anchor="ctr"/>
              <a:lstStyle/>
              <a:p>
                <a:endParaRPr lang="en-US"/>
              </a:p>
            </p:txBody>
          </p:sp>
        </p:grpSp>
      </p:grpSp>
      <p:grpSp>
        <p:nvGrpSpPr>
          <p:cNvPr id="118" name="Group 117" descr="Innovate faster with a fully managed platform">
            <a:extLst>
              <a:ext uri="{FF2B5EF4-FFF2-40B4-BE49-F238E27FC236}">
                <a16:creationId xmlns:a16="http://schemas.microsoft.com/office/drawing/2014/main" id="{7202B24C-DD8A-EB46-B12C-2140EE72B4A3}"/>
              </a:ext>
            </a:extLst>
          </p:cNvPr>
          <p:cNvGrpSpPr/>
          <p:nvPr/>
        </p:nvGrpSpPr>
        <p:grpSpPr>
          <a:xfrm>
            <a:off x="6128602" y="2642234"/>
            <a:ext cx="4415038" cy="805044"/>
            <a:chOff x="6128602" y="2427081"/>
            <a:chExt cx="4415038" cy="805044"/>
          </a:xfrm>
        </p:grpSpPr>
        <p:sp>
          <p:nvSpPr>
            <p:cNvPr id="56" name="Rectangle 55">
              <a:extLst>
                <a:ext uri="{FF2B5EF4-FFF2-40B4-BE49-F238E27FC236}">
                  <a16:creationId xmlns:a16="http://schemas.microsoft.com/office/drawing/2014/main" id="{D14E00A2-973E-4DB3-9604-A5AD3F9D7A1E}"/>
                </a:ext>
              </a:extLst>
            </p:cNvPr>
            <p:cNvSpPr/>
            <p:nvPr/>
          </p:nvSpPr>
          <p:spPr>
            <a:xfrm>
              <a:off x="6128602" y="2427081"/>
              <a:ext cx="4415038" cy="805044"/>
            </a:xfrm>
            <a:prstGeom prst="rect">
              <a:avLst/>
            </a:prstGeom>
            <a:gradFill>
              <a:gsLst>
                <a:gs pos="32000">
                  <a:sysClr val="window" lastClr="FFFFFF">
                    <a:lumMod val="95000"/>
                  </a:sysClr>
                </a:gs>
                <a:gs pos="100000">
                  <a:sysClr val="window" lastClr="FFFFFF">
                    <a:lumMod val="90000"/>
                  </a:sysClr>
                </a:gs>
              </a:gsLst>
              <a:lin ang="24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cs typeface="Segoe UI" pitchFamily="34" charset="0"/>
                </a:rPr>
                <a:t>Innovate faster with a fully </a:t>
              </a:r>
              <a:br>
                <a:rPr lang="en-US" sz="1600" dirty="0">
                  <a:solidFill>
                    <a:schemeClr val="tx1"/>
                  </a:solidFill>
                  <a:cs typeface="Segoe UI" pitchFamily="34" charset="0"/>
                </a:rPr>
              </a:br>
              <a:r>
                <a:rPr lang="en-US" sz="1600" dirty="0">
                  <a:solidFill>
                    <a:schemeClr val="tx1"/>
                  </a:solidFill>
                  <a:cs typeface="Segoe UI" pitchFamily="34" charset="0"/>
                </a:rPr>
                <a:t>managed platform</a:t>
              </a:r>
            </a:p>
          </p:txBody>
        </p:sp>
        <p:grpSp>
          <p:nvGrpSpPr>
            <p:cNvPr id="30" name="Group 135">
              <a:extLst>
                <a:ext uri="{FF2B5EF4-FFF2-40B4-BE49-F238E27FC236}">
                  <a16:creationId xmlns:a16="http://schemas.microsoft.com/office/drawing/2014/main" id="{36C85DA0-467E-404E-914C-44DD92476989}"/>
                </a:ext>
              </a:extLst>
            </p:cNvPr>
            <p:cNvGrpSpPr>
              <a:grpSpLocks noChangeAspect="1"/>
            </p:cNvGrpSpPr>
            <p:nvPr/>
          </p:nvGrpSpPr>
          <p:grpSpPr bwMode="auto">
            <a:xfrm>
              <a:off x="6316271" y="2597498"/>
              <a:ext cx="495300" cy="411163"/>
              <a:chOff x="2204" y="1026"/>
              <a:chExt cx="312" cy="259"/>
            </a:xfrm>
          </p:grpSpPr>
          <p:sp>
            <p:nvSpPr>
              <p:cNvPr id="31" name="Freeform 136">
                <a:extLst>
                  <a:ext uri="{FF2B5EF4-FFF2-40B4-BE49-F238E27FC236}">
                    <a16:creationId xmlns:a16="http://schemas.microsoft.com/office/drawing/2014/main" id="{2FB12B90-6599-4042-B9E6-C6A1AE855064}"/>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Freeform 137">
                <a:extLst>
                  <a:ext uri="{FF2B5EF4-FFF2-40B4-BE49-F238E27FC236}">
                    <a16:creationId xmlns:a16="http://schemas.microsoft.com/office/drawing/2014/main" id="{CE023FB7-65DB-5649-B13D-3D0DB3C610FE}"/>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Freeform 138">
                <a:extLst>
                  <a:ext uri="{FF2B5EF4-FFF2-40B4-BE49-F238E27FC236}">
                    <a16:creationId xmlns:a16="http://schemas.microsoft.com/office/drawing/2014/main" id="{D2944697-7B30-5C47-865C-C7C1386AB940}"/>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Freeform 139">
                <a:extLst>
                  <a:ext uri="{FF2B5EF4-FFF2-40B4-BE49-F238E27FC236}">
                    <a16:creationId xmlns:a16="http://schemas.microsoft.com/office/drawing/2014/main" id="{B7A80479-F437-DD48-A4FB-73B0E515D7A5}"/>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Freeform 140">
                <a:extLst>
                  <a:ext uri="{FF2B5EF4-FFF2-40B4-BE49-F238E27FC236}">
                    <a16:creationId xmlns:a16="http://schemas.microsoft.com/office/drawing/2014/main" id="{1A9F075F-0977-9545-B810-1C5E274AB37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Freeform 141">
                <a:extLst>
                  <a:ext uri="{FF2B5EF4-FFF2-40B4-BE49-F238E27FC236}">
                    <a16:creationId xmlns:a16="http://schemas.microsoft.com/office/drawing/2014/main" id="{662310D5-7646-FD42-82F8-4EB4FF30234E}"/>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Oval 142">
                <a:extLst>
                  <a:ext uri="{FF2B5EF4-FFF2-40B4-BE49-F238E27FC236}">
                    <a16:creationId xmlns:a16="http://schemas.microsoft.com/office/drawing/2014/main" id="{B3432B3C-B9BB-D74A-A0A6-9C6FA96EB9B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Freeform 143">
                <a:extLst>
                  <a:ext uri="{FF2B5EF4-FFF2-40B4-BE49-F238E27FC236}">
                    <a16:creationId xmlns:a16="http://schemas.microsoft.com/office/drawing/2014/main" id="{178EB24D-C1CF-684A-8B2C-3600436FFE60}"/>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grpSp>
        <p:nvGrpSpPr>
          <p:cNvPr id="101" name="Group 100" descr="Move on your terms with hybrid flexibility">
            <a:extLst>
              <a:ext uri="{FF2B5EF4-FFF2-40B4-BE49-F238E27FC236}">
                <a16:creationId xmlns:a16="http://schemas.microsoft.com/office/drawing/2014/main" id="{DB2C088D-E569-604A-89E7-52C8BE177A79}"/>
              </a:ext>
            </a:extLst>
          </p:cNvPr>
          <p:cNvGrpSpPr/>
          <p:nvPr/>
        </p:nvGrpSpPr>
        <p:grpSpPr>
          <a:xfrm>
            <a:off x="1601870" y="3566922"/>
            <a:ext cx="8941770" cy="805044"/>
            <a:chOff x="1601870" y="3351769"/>
            <a:chExt cx="8941770" cy="805044"/>
          </a:xfrm>
        </p:grpSpPr>
        <p:sp>
          <p:nvSpPr>
            <p:cNvPr id="58" name="Rectangle 57">
              <a:extLst>
                <a:ext uri="{FF2B5EF4-FFF2-40B4-BE49-F238E27FC236}">
                  <a16:creationId xmlns:a16="http://schemas.microsoft.com/office/drawing/2014/main" id="{C1709838-0E6F-4CC7-95FE-58AB62B92DC6}"/>
                </a:ext>
              </a:extLst>
            </p:cNvPr>
            <p:cNvSpPr/>
            <p:nvPr/>
          </p:nvSpPr>
          <p:spPr>
            <a:xfrm>
              <a:off x="1601870" y="3351769"/>
              <a:ext cx="8941770" cy="805044"/>
            </a:xfrm>
            <a:prstGeom prst="rect">
              <a:avLst/>
            </a:prstGeom>
            <a:gradFill>
              <a:gsLst>
                <a:gs pos="32000">
                  <a:sysClr val="window" lastClr="FFFFFF">
                    <a:lumMod val="95000"/>
                  </a:sysClr>
                </a:gs>
                <a:gs pos="100000">
                  <a:sysClr val="window" lastClr="FFFFFF">
                    <a:lumMod val="90000"/>
                  </a:sysClr>
                </a:gs>
              </a:gsLst>
              <a:lin ang="24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0" tIns="45720" rIns="91440" bIns="45720" rtlCol="0" anchor="ctr"/>
            <a:lstStyle/>
            <a:p>
              <a:r>
                <a:rPr kumimoji="0" lang="en-US" sz="1600" i="0" u="none" strike="noStrike" kern="1200" cap="none" spc="0" normalizeH="0" baseline="0" noProof="0" dirty="0">
                  <a:ln>
                    <a:noFill/>
                  </a:ln>
                  <a:solidFill>
                    <a:schemeClr val="tx1"/>
                  </a:solidFill>
                  <a:effectLst/>
                  <a:uLnTx/>
                  <a:uFillTx/>
                  <a:ea typeface="+mn-ea"/>
                  <a:cs typeface="Segoe UI" pitchFamily="34" charset="0"/>
                </a:rPr>
                <a:t> Move on your terms with hybrid flexibility</a:t>
              </a:r>
            </a:p>
          </p:txBody>
        </p:sp>
        <p:grpSp>
          <p:nvGrpSpPr>
            <p:cNvPr id="39" name="Group 38">
              <a:extLst>
                <a:ext uri="{FF2B5EF4-FFF2-40B4-BE49-F238E27FC236}">
                  <a16:creationId xmlns:a16="http://schemas.microsoft.com/office/drawing/2014/main" id="{E33A2D9E-A3E2-1448-8970-3FFEE96121C2}"/>
                </a:ext>
              </a:extLst>
            </p:cNvPr>
            <p:cNvGrpSpPr/>
            <p:nvPr/>
          </p:nvGrpSpPr>
          <p:grpSpPr>
            <a:xfrm>
              <a:off x="1867206" y="3552164"/>
              <a:ext cx="418793" cy="415679"/>
              <a:chOff x="7043803" y="5025274"/>
              <a:chExt cx="343773" cy="341217"/>
            </a:xfrm>
          </p:grpSpPr>
          <p:sp>
            <p:nvSpPr>
              <p:cNvPr id="40" name="Freeform 39">
                <a:extLst>
                  <a:ext uri="{FF2B5EF4-FFF2-40B4-BE49-F238E27FC236}">
                    <a16:creationId xmlns:a16="http://schemas.microsoft.com/office/drawing/2014/main" id="{29854124-9C17-9F40-B0C3-C96961E13331}"/>
                  </a:ext>
                </a:extLst>
              </p:cNvPr>
              <p:cNvSpPr>
                <a:spLocks noChangeArrowheads="1"/>
              </p:cNvSpPr>
              <p:nvPr/>
            </p:nvSpPr>
            <p:spPr bwMode="auto">
              <a:xfrm>
                <a:off x="7043803" y="5025274"/>
                <a:ext cx="343773" cy="341217"/>
              </a:xfrm>
              <a:custGeom>
                <a:avLst/>
                <a:gdLst>
                  <a:gd name="connsiteX0" fmla="*/ 34041 w 343773"/>
                  <a:gd name="connsiteY0" fmla="*/ 33788 h 341217"/>
                  <a:gd name="connsiteX1" fmla="*/ 34041 w 343773"/>
                  <a:gd name="connsiteY1" fmla="*/ 307429 h 341217"/>
                  <a:gd name="connsiteX2" fmla="*/ 309731 w 343773"/>
                  <a:gd name="connsiteY2" fmla="*/ 307429 h 341217"/>
                  <a:gd name="connsiteX3" fmla="*/ 309731 w 343773"/>
                  <a:gd name="connsiteY3" fmla="*/ 33788 h 341217"/>
                  <a:gd name="connsiteX4" fmla="*/ 0 w 343773"/>
                  <a:gd name="connsiteY4" fmla="*/ 0 h 341217"/>
                  <a:gd name="connsiteX5" fmla="*/ 343773 w 343773"/>
                  <a:gd name="connsiteY5" fmla="*/ 0 h 341217"/>
                  <a:gd name="connsiteX6" fmla="*/ 343773 w 343773"/>
                  <a:gd name="connsiteY6" fmla="*/ 341217 h 341217"/>
                  <a:gd name="connsiteX7" fmla="*/ 0 w 343773"/>
                  <a:gd name="connsiteY7" fmla="*/ 341217 h 3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773" h="341217">
                    <a:moveTo>
                      <a:pt x="34041" y="33788"/>
                    </a:moveTo>
                    <a:lnTo>
                      <a:pt x="34041" y="307429"/>
                    </a:lnTo>
                    <a:lnTo>
                      <a:pt x="309731" y="307429"/>
                    </a:lnTo>
                    <a:lnTo>
                      <a:pt x="309731" y="33788"/>
                    </a:lnTo>
                    <a:close/>
                    <a:moveTo>
                      <a:pt x="0" y="0"/>
                    </a:moveTo>
                    <a:lnTo>
                      <a:pt x="343773" y="0"/>
                    </a:lnTo>
                    <a:lnTo>
                      <a:pt x="343773" y="341217"/>
                    </a:lnTo>
                    <a:lnTo>
                      <a:pt x="0" y="341217"/>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1" name="Freeform 65">
                <a:extLst>
                  <a:ext uri="{FF2B5EF4-FFF2-40B4-BE49-F238E27FC236}">
                    <a16:creationId xmlns:a16="http://schemas.microsoft.com/office/drawing/2014/main" id="{35CFF7FD-BF01-2C4F-A346-F55A17D274F0}"/>
                  </a:ext>
                </a:extLst>
              </p:cNvPr>
              <p:cNvSpPr>
                <a:spLocks/>
              </p:cNvSpPr>
              <p:nvPr/>
            </p:nvSpPr>
            <p:spPr bwMode="auto">
              <a:xfrm>
                <a:off x="7261057" y="5025274"/>
                <a:ext cx="126519" cy="125241"/>
              </a:xfrm>
              <a:custGeom>
                <a:avLst/>
                <a:gdLst>
                  <a:gd name="T0" fmla="*/ 0 w 99"/>
                  <a:gd name="T1" fmla="*/ 0 h 98"/>
                  <a:gd name="T2" fmla="*/ 0 w 99"/>
                  <a:gd name="T3" fmla="*/ 27 h 98"/>
                  <a:gd name="T4" fmla="*/ 71 w 99"/>
                  <a:gd name="T5" fmla="*/ 27 h 98"/>
                  <a:gd name="T6" fmla="*/ 71 w 99"/>
                  <a:gd name="T7" fmla="*/ 98 h 98"/>
                  <a:gd name="T8" fmla="*/ 99 w 99"/>
                  <a:gd name="T9" fmla="*/ 98 h 98"/>
                  <a:gd name="T10" fmla="*/ 99 w 99"/>
                  <a:gd name="T11" fmla="*/ 0 h 98"/>
                  <a:gd name="T12" fmla="*/ 0 w 99"/>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99" h="98">
                    <a:moveTo>
                      <a:pt x="0" y="0"/>
                    </a:moveTo>
                    <a:lnTo>
                      <a:pt x="0" y="27"/>
                    </a:lnTo>
                    <a:lnTo>
                      <a:pt x="71" y="27"/>
                    </a:lnTo>
                    <a:lnTo>
                      <a:pt x="71" y="98"/>
                    </a:lnTo>
                    <a:lnTo>
                      <a:pt x="99" y="98"/>
                    </a:lnTo>
                    <a:lnTo>
                      <a:pt x="99"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64">
                <a:extLst>
                  <a:ext uri="{FF2B5EF4-FFF2-40B4-BE49-F238E27FC236}">
                    <a16:creationId xmlns:a16="http://schemas.microsoft.com/office/drawing/2014/main" id="{067AC60B-E238-F043-88E7-3AB04C15D94C}"/>
                  </a:ext>
                </a:extLst>
              </p:cNvPr>
              <p:cNvSpPr>
                <a:spLocks noChangeArrowheads="1"/>
              </p:cNvSpPr>
              <p:nvPr/>
            </p:nvSpPr>
            <p:spPr bwMode="auto">
              <a:xfrm>
                <a:off x="7043803" y="5204189"/>
                <a:ext cx="163580" cy="16230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66">
                <a:extLst>
                  <a:ext uri="{FF2B5EF4-FFF2-40B4-BE49-F238E27FC236}">
                    <a16:creationId xmlns:a16="http://schemas.microsoft.com/office/drawing/2014/main" id="{8EC88D92-8A0D-8C49-BB3B-1C3CC078334B}"/>
                  </a:ext>
                </a:extLst>
              </p:cNvPr>
              <p:cNvSpPr>
                <a:spLocks/>
              </p:cNvSpPr>
              <p:nvPr/>
            </p:nvSpPr>
            <p:spPr bwMode="auto">
              <a:xfrm>
                <a:off x="7117925" y="5099396"/>
                <a:ext cx="194251" cy="191695"/>
              </a:xfrm>
              <a:custGeom>
                <a:avLst/>
                <a:gdLst>
                  <a:gd name="T0" fmla="*/ 124 w 152"/>
                  <a:gd name="T1" fmla="*/ 0 h 150"/>
                  <a:gd name="T2" fmla="*/ 53 w 152"/>
                  <a:gd name="T3" fmla="*/ 0 h 150"/>
                  <a:gd name="T4" fmla="*/ 53 w 152"/>
                  <a:gd name="T5" fmla="*/ 28 h 150"/>
                  <a:gd name="T6" fmla="*/ 104 w 152"/>
                  <a:gd name="T7" fmla="*/ 28 h 150"/>
                  <a:gd name="T8" fmla="*/ 0 w 152"/>
                  <a:gd name="T9" fmla="*/ 131 h 150"/>
                  <a:gd name="T10" fmla="*/ 20 w 152"/>
                  <a:gd name="T11" fmla="*/ 150 h 150"/>
                  <a:gd name="T12" fmla="*/ 124 w 152"/>
                  <a:gd name="T13" fmla="*/ 49 h 150"/>
                  <a:gd name="T14" fmla="*/ 124 w 152"/>
                  <a:gd name="T15" fmla="*/ 98 h 150"/>
                  <a:gd name="T16" fmla="*/ 152 w 152"/>
                  <a:gd name="T17" fmla="*/ 98 h 150"/>
                  <a:gd name="T18" fmla="*/ 152 w 152"/>
                  <a:gd name="T19" fmla="*/ 28 h 150"/>
                  <a:gd name="T20" fmla="*/ 152 w 152"/>
                  <a:gd name="T21" fmla="*/ 0 h 150"/>
                  <a:gd name="T22" fmla="*/ 124 w 152"/>
                  <a:gd name="T23" fmla="*/ 0 h 150"/>
                  <a:gd name="T24" fmla="*/ 124 w 152"/>
                  <a:gd name="T2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50">
                    <a:moveTo>
                      <a:pt x="124" y="0"/>
                    </a:moveTo>
                    <a:lnTo>
                      <a:pt x="53" y="0"/>
                    </a:lnTo>
                    <a:lnTo>
                      <a:pt x="53" y="28"/>
                    </a:lnTo>
                    <a:lnTo>
                      <a:pt x="104" y="28"/>
                    </a:lnTo>
                    <a:lnTo>
                      <a:pt x="0" y="131"/>
                    </a:lnTo>
                    <a:lnTo>
                      <a:pt x="20" y="150"/>
                    </a:lnTo>
                    <a:lnTo>
                      <a:pt x="124" y="49"/>
                    </a:lnTo>
                    <a:lnTo>
                      <a:pt x="124" y="98"/>
                    </a:lnTo>
                    <a:lnTo>
                      <a:pt x="152" y="98"/>
                    </a:lnTo>
                    <a:lnTo>
                      <a:pt x="152" y="28"/>
                    </a:lnTo>
                    <a:lnTo>
                      <a:pt x="152" y="0"/>
                    </a:lnTo>
                    <a:lnTo>
                      <a:pt x="124" y="0"/>
                    </a:lnTo>
                    <a:lnTo>
                      <a:pt x="12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0" name="Group 99" descr="Protect your most valuable assets with trusted cloud security every step of the way">
            <a:extLst>
              <a:ext uri="{FF2B5EF4-FFF2-40B4-BE49-F238E27FC236}">
                <a16:creationId xmlns:a16="http://schemas.microsoft.com/office/drawing/2014/main" id="{C83653C6-E61D-8442-ABCB-A4511BE5A382}"/>
              </a:ext>
            </a:extLst>
          </p:cNvPr>
          <p:cNvGrpSpPr/>
          <p:nvPr/>
        </p:nvGrpSpPr>
        <p:grpSpPr>
          <a:xfrm>
            <a:off x="1601870" y="4474606"/>
            <a:ext cx="8941770" cy="805044"/>
            <a:chOff x="1601870" y="4259453"/>
            <a:chExt cx="8941770" cy="805044"/>
          </a:xfrm>
        </p:grpSpPr>
        <p:sp>
          <p:nvSpPr>
            <p:cNvPr id="60" name="Rectangle 59">
              <a:extLst>
                <a:ext uri="{FF2B5EF4-FFF2-40B4-BE49-F238E27FC236}">
                  <a16:creationId xmlns:a16="http://schemas.microsoft.com/office/drawing/2014/main" id="{5F0660B9-B797-48B8-BBD7-29D7B9350F71}"/>
                </a:ext>
              </a:extLst>
            </p:cNvPr>
            <p:cNvSpPr/>
            <p:nvPr/>
          </p:nvSpPr>
          <p:spPr>
            <a:xfrm>
              <a:off x="1601870" y="4259453"/>
              <a:ext cx="8941770" cy="805044"/>
            </a:xfrm>
            <a:prstGeom prst="rect">
              <a:avLst/>
            </a:prstGeom>
            <a:gradFill>
              <a:gsLst>
                <a:gs pos="32000">
                  <a:sysClr val="window" lastClr="FFFFFF">
                    <a:lumMod val="95000"/>
                  </a:sysClr>
                </a:gs>
                <a:gs pos="100000">
                  <a:sysClr val="window" lastClr="FFFFFF">
                    <a:lumMod val="90000"/>
                  </a:sysClr>
                </a:gs>
              </a:gsLst>
              <a:lin ang="24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0" tIns="45720" rIns="91440" bIns="45720" rtlCol="0" anchor="ctr"/>
            <a:lstStyle/>
            <a:p>
              <a:r>
                <a:rPr kumimoji="0" lang="en-US" sz="1600" i="0" u="none" strike="noStrike" kern="1200" cap="none" spc="0" normalizeH="0" baseline="0" noProof="0" dirty="0">
                  <a:ln>
                    <a:noFill/>
                  </a:ln>
                  <a:solidFill>
                    <a:schemeClr val="tx1"/>
                  </a:solidFill>
                  <a:effectLst/>
                  <a:uLnTx/>
                  <a:uFillTx/>
                  <a:ea typeface="+mn-ea"/>
                  <a:cs typeface="Segoe UI" pitchFamily="34" charset="0"/>
                </a:rPr>
                <a:t>Protect your most valuable assets with trusted cloud security every step of the way</a:t>
              </a:r>
            </a:p>
          </p:txBody>
        </p:sp>
        <p:grpSp>
          <p:nvGrpSpPr>
            <p:cNvPr id="11" name="Graphic 9">
              <a:extLst>
                <a:ext uri="{FF2B5EF4-FFF2-40B4-BE49-F238E27FC236}">
                  <a16:creationId xmlns:a16="http://schemas.microsoft.com/office/drawing/2014/main" id="{84F581BC-3CE6-EF4B-9581-51BCEBE9431B}"/>
                </a:ext>
              </a:extLst>
            </p:cNvPr>
            <p:cNvGrpSpPr/>
            <p:nvPr/>
          </p:nvGrpSpPr>
          <p:grpSpPr>
            <a:xfrm>
              <a:off x="1861458" y="4408133"/>
              <a:ext cx="391886" cy="492043"/>
              <a:chOff x="5086350" y="2165350"/>
              <a:chExt cx="2015585" cy="2530720"/>
            </a:xfrm>
          </p:grpSpPr>
          <p:sp>
            <p:nvSpPr>
              <p:cNvPr id="15" name="Freeform 14">
                <a:extLst>
                  <a:ext uri="{FF2B5EF4-FFF2-40B4-BE49-F238E27FC236}">
                    <a16:creationId xmlns:a16="http://schemas.microsoft.com/office/drawing/2014/main" id="{B26C0740-62B2-5C46-8F08-B5260344E624}"/>
                  </a:ext>
                </a:extLst>
              </p:cNvPr>
              <p:cNvSpPr/>
              <p:nvPr/>
            </p:nvSpPr>
            <p:spPr>
              <a:xfrm>
                <a:off x="5086350" y="2165350"/>
                <a:ext cx="2015585" cy="2530720"/>
              </a:xfrm>
              <a:custGeom>
                <a:avLst/>
                <a:gdLst>
                  <a:gd name="connsiteX0" fmla="*/ 1007745 w 2015585"/>
                  <a:gd name="connsiteY0" fmla="*/ 2530720 h 2530720"/>
                  <a:gd name="connsiteX1" fmla="*/ 1007745 w 2015585"/>
                  <a:gd name="connsiteY1" fmla="*/ 2530720 h 2530720"/>
                  <a:gd name="connsiteX2" fmla="*/ 0 w 2015585"/>
                  <a:gd name="connsiteY2" fmla="*/ 1126359 h 2530720"/>
                  <a:gd name="connsiteX3" fmla="*/ 0 w 2015585"/>
                  <a:gd name="connsiteY3" fmla="*/ 424225 h 2530720"/>
                  <a:gd name="connsiteX4" fmla="*/ 58388 w 2015585"/>
                  <a:gd name="connsiteY4" fmla="*/ 424225 h 2530720"/>
                  <a:gd name="connsiteX5" fmla="*/ 978599 w 2015585"/>
                  <a:gd name="connsiteY5" fmla="*/ 29263 h 2530720"/>
                  <a:gd name="connsiteX6" fmla="*/ 1007745 w 2015585"/>
                  <a:gd name="connsiteY6" fmla="*/ 0 h 2530720"/>
                  <a:gd name="connsiteX7" fmla="*/ 1051560 w 2015585"/>
                  <a:gd name="connsiteY7" fmla="*/ 29263 h 2530720"/>
                  <a:gd name="connsiteX8" fmla="*/ 1971675 w 2015585"/>
                  <a:gd name="connsiteY8" fmla="*/ 424225 h 2530720"/>
                  <a:gd name="connsiteX9" fmla="*/ 2015585 w 2015585"/>
                  <a:gd name="connsiteY9" fmla="*/ 424225 h 2530720"/>
                  <a:gd name="connsiteX10" fmla="*/ 2015585 w 2015585"/>
                  <a:gd name="connsiteY10" fmla="*/ 1140990 h 2530720"/>
                  <a:gd name="connsiteX11" fmla="*/ 1007745 w 2015585"/>
                  <a:gd name="connsiteY11" fmla="*/ 2530720 h 253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5585" h="2530720">
                    <a:moveTo>
                      <a:pt x="1007745" y="2530720"/>
                    </a:moveTo>
                    <a:lnTo>
                      <a:pt x="1007745" y="2530720"/>
                    </a:lnTo>
                    <a:cubicBezTo>
                      <a:pt x="730282" y="2530720"/>
                      <a:pt x="0" y="2047968"/>
                      <a:pt x="0" y="1126359"/>
                    </a:cubicBezTo>
                    <a:lnTo>
                      <a:pt x="0" y="424225"/>
                    </a:lnTo>
                    <a:lnTo>
                      <a:pt x="58388" y="424225"/>
                    </a:lnTo>
                    <a:cubicBezTo>
                      <a:pt x="58388" y="424225"/>
                      <a:pt x="511207" y="468121"/>
                      <a:pt x="978599" y="29263"/>
                    </a:cubicBezTo>
                    <a:lnTo>
                      <a:pt x="1007745" y="0"/>
                    </a:lnTo>
                    <a:lnTo>
                      <a:pt x="1051560" y="29263"/>
                    </a:lnTo>
                    <a:cubicBezTo>
                      <a:pt x="1548193" y="424225"/>
                      <a:pt x="1971675" y="424225"/>
                      <a:pt x="1971675" y="424225"/>
                    </a:cubicBezTo>
                    <a:lnTo>
                      <a:pt x="2015585" y="424225"/>
                    </a:lnTo>
                    <a:lnTo>
                      <a:pt x="2015585" y="1140990"/>
                    </a:lnTo>
                    <a:cubicBezTo>
                      <a:pt x="2015585" y="2047968"/>
                      <a:pt x="1285304" y="2530720"/>
                      <a:pt x="1007745" y="2530720"/>
                    </a:cubicBezTo>
                    <a:close/>
                  </a:path>
                </a:pathLst>
              </a:custGeom>
              <a:solidFill>
                <a:srgbClr val="000000"/>
              </a:solidFill>
              <a:ln w="952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EAA99E4-14F2-8843-B69C-CA6A6DFDCA60}"/>
                  </a:ext>
                </a:extLst>
              </p:cNvPr>
              <p:cNvSpPr/>
              <p:nvPr/>
            </p:nvSpPr>
            <p:spPr>
              <a:xfrm>
                <a:off x="5932074" y="3163918"/>
                <a:ext cx="323852" cy="646076"/>
              </a:xfrm>
              <a:custGeom>
                <a:avLst/>
                <a:gdLst>
                  <a:gd name="connsiteX0" fmla="*/ 235744 w 323852"/>
                  <a:gd name="connsiteY0" fmla="*/ 323038 h 646076"/>
                  <a:gd name="connsiteX1" fmla="*/ 235744 w 323852"/>
                  <a:gd name="connsiteY1" fmla="*/ 646077 h 646076"/>
                  <a:gd name="connsiteX2" fmla="*/ 103156 w 323852"/>
                  <a:gd name="connsiteY2" fmla="*/ 646077 h 646076"/>
                  <a:gd name="connsiteX3" fmla="*/ 103156 w 323852"/>
                  <a:gd name="connsiteY3" fmla="*/ 323038 h 646076"/>
                  <a:gd name="connsiteX4" fmla="*/ 0 w 323852"/>
                  <a:gd name="connsiteY4" fmla="*/ 161519 h 646076"/>
                  <a:gd name="connsiteX5" fmla="*/ 161925 w 323852"/>
                  <a:gd name="connsiteY5" fmla="*/ 0 h 646076"/>
                  <a:gd name="connsiteX6" fmla="*/ 323850 w 323852"/>
                  <a:gd name="connsiteY6" fmla="*/ 161519 h 646076"/>
                  <a:gd name="connsiteX7" fmla="*/ 235744 w 323852"/>
                  <a:gd name="connsiteY7" fmla="*/ 323038 h 64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2" h="646076">
                    <a:moveTo>
                      <a:pt x="235744" y="323038"/>
                    </a:moveTo>
                    <a:lnTo>
                      <a:pt x="235744" y="646077"/>
                    </a:lnTo>
                    <a:lnTo>
                      <a:pt x="103156" y="646077"/>
                    </a:lnTo>
                    <a:lnTo>
                      <a:pt x="103156" y="323038"/>
                    </a:lnTo>
                    <a:cubicBezTo>
                      <a:pt x="29432" y="293585"/>
                      <a:pt x="0" y="234868"/>
                      <a:pt x="0" y="161519"/>
                    </a:cubicBezTo>
                    <a:cubicBezTo>
                      <a:pt x="0" y="72315"/>
                      <a:pt x="72496" y="0"/>
                      <a:pt x="161925" y="0"/>
                    </a:cubicBezTo>
                    <a:cubicBezTo>
                      <a:pt x="251354" y="0"/>
                      <a:pt x="323850" y="72315"/>
                      <a:pt x="323850" y="161519"/>
                    </a:cubicBezTo>
                    <a:cubicBezTo>
                      <a:pt x="324136" y="234868"/>
                      <a:pt x="294704" y="293585"/>
                      <a:pt x="235744" y="323038"/>
                    </a:cubicBezTo>
                    <a:close/>
                  </a:path>
                </a:pathLst>
              </a:custGeom>
              <a:solidFill>
                <a:srgbClr val="0078D4"/>
              </a:solidFill>
              <a:ln w="9525" cap="flat">
                <a:noFill/>
                <a:prstDash val="solid"/>
                <a:miter/>
              </a:ln>
            </p:spPr>
            <p:txBody>
              <a:bodyPr rtlCol="0" anchor="ctr"/>
              <a:lstStyle/>
              <a:p>
                <a:endParaRPr lang="en-US"/>
              </a:p>
            </p:txBody>
          </p:sp>
        </p:grpSp>
      </p:grpSp>
      <p:grpSp>
        <p:nvGrpSpPr>
          <p:cNvPr id="99" name="Group 98" descr="Comprehensive programs to helm you move with confidence">
            <a:extLst>
              <a:ext uri="{FF2B5EF4-FFF2-40B4-BE49-F238E27FC236}">
                <a16:creationId xmlns:a16="http://schemas.microsoft.com/office/drawing/2014/main" id="{48062288-D0B2-B148-A732-FDE7C837D144}"/>
              </a:ext>
            </a:extLst>
          </p:cNvPr>
          <p:cNvGrpSpPr/>
          <p:nvPr/>
        </p:nvGrpSpPr>
        <p:grpSpPr>
          <a:xfrm>
            <a:off x="1619250" y="5541895"/>
            <a:ext cx="8926902" cy="629220"/>
            <a:chOff x="1619250" y="5326742"/>
            <a:chExt cx="8926902" cy="629220"/>
          </a:xfrm>
        </p:grpSpPr>
        <p:grpSp>
          <p:nvGrpSpPr>
            <p:cNvPr id="7" name="Group 6" descr="Icons and copy for comprehensive programs to help you move with confidence">
              <a:extLst>
                <a:ext uri="{FF2B5EF4-FFF2-40B4-BE49-F238E27FC236}">
                  <a16:creationId xmlns:a16="http://schemas.microsoft.com/office/drawing/2014/main" id="{24345F4F-A722-402A-9946-0114254C3F3C}"/>
                </a:ext>
              </a:extLst>
            </p:cNvPr>
            <p:cNvGrpSpPr/>
            <p:nvPr/>
          </p:nvGrpSpPr>
          <p:grpSpPr>
            <a:xfrm>
              <a:off x="2563228" y="5464993"/>
              <a:ext cx="7065545" cy="470898"/>
              <a:chOff x="2563228" y="5464993"/>
              <a:chExt cx="7065545" cy="470898"/>
            </a:xfrm>
          </p:grpSpPr>
          <p:cxnSp>
            <p:nvCxnSpPr>
              <p:cNvPr id="63" name="Straight Connector 62" descr="Horizontal double headed arrow">
                <a:extLst>
                  <a:ext uri="{FF2B5EF4-FFF2-40B4-BE49-F238E27FC236}">
                    <a16:creationId xmlns:a16="http://schemas.microsoft.com/office/drawing/2014/main" id="{D1E0B9F5-3966-4C6C-95E6-55E4246A5A43}"/>
                  </a:ext>
                </a:extLst>
              </p:cNvPr>
              <p:cNvCxnSpPr>
                <a:cxnSpLocks/>
              </p:cNvCxnSpPr>
              <p:nvPr/>
            </p:nvCxnSpPr>
            <p:spPr>
              <a:xfrm>
                <a:off x="2563228" y="5692921"/>
                <a:ext cx="7065545" cy="0"/>
              </a:xfrm>
              <a:prstGeom prst="line">
                <a:avLst/>
              </a:prstGeom>
              <a:ln w="15875">
                <a:gradFill>
                  <a:gsLst>
                    <a:gs pos="25000">
                      <a:schemeClr val="accent2"/>
                    </a:gs>
                    <a:gs pos="0">
                      <a:schemeClr val="accent1"/>
                    </a:gs>
                    <a:gs pos="72000">
                      <a:schemeClr val="accent2"/>
                    </a:gs>
                    <a:gs pos="100000">
                      <a:schemeClr val="accent1"/>
                    </a:gs>
                  </a:gsLst>
                  <a:lin ang="0" scaled="0"/>
                </a:gra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Title 3">
                <a:extLst>
                  <a:ext uri="{FF2B5EF4-FFF2-40B4-BE49-F238E27FC236}">
                    <a16:creationId xmlns:a16="http://schemas.microsoft.com/office/drawing/2014/main" id="{D2177D3E-6C83-4782-B29B-84A2A7550F8C}"/>
                  </a:ext>
                </a:extLst>
              </p:cNvPr>
              <p:cNvSpPr txBox="1">
                <a:spLocks/>
              </p:cNvSpPr>
              <p:nvPr/>
            </p:nvSpPr>
            <p:spPr bwMode="auto">
              <a:xfrm>
                <a:off x="4215765" y="5464993"/>
                <a:ext cx="3760470" cy="470898"/>
              </a:xfrm>
              <a:prstGeom prst="rect">
                <a:avLst/>
              </a:prstGeom>
              <a:solidFill>
                <a:schemeClr val="bg1"/>
              </a:solidFill>
            </p:spPr>
            <p:txBody>
              <a:bodyPr vert="horz" wrap="square" lIns="91440" tIns="0" rIns="9144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472" rtl="0" eaLnBrk="1" fontAlgn="base" latinLnBrk="0" hangingPunct="1">
                  <a:lnSpc>
                    <a:spcPct val="90000"/>
                  </a:lnSpc>
                  <a:spcBef>
                    <a:spcPct val="0"/>
                  </a:spcBef>
                  <a:spcAft>
                    <a:spcPts val="600"/>
                  </a:spcAft>
                  <a:buClrTx/>
                  <a:buSzPct val="90000"/>
                  <a:buFontTx/>
                  <a:buNone/>
                  <a:tabLst/>
                  <a:defRPr/>
                </a:pPr>
                <a:r>
                  <a:rPr kumimoji="0" lang="en-US" sz="1700" b="0" i="0" u="none" strike="noStrike" kern="1200" cap="none" spc="0" normalizeH="0" baseline="0" noProof="0" dirty="0">
                    <a:ln>
                      <a:noFill/>
                    </a:ln>
                    <a:solidFill>
                      <a:srgbClr val="0078D4"/>
                    </a:solidFill>
                    <a:effectLst/>
                    <a:uLnTx/>
                    <a:uFillTx/>
                    <a:latin typeface="Segoe UI Semibold"/>
                    <a:ea typeface="Segoe UI" pitchFamily="34" charset="0"/>
                    <a:cs typeface="Segoe UI" panose="020B0502040204020203" pitchFamily="34" charset="0"/>
                  </a:rPr>
                  <a:t>Comprehensive programs to help you move with confidence</a:t>
                </a:r>
              </a:p>
            </p:txBody>
          </p:sp>
        </p:grpSp>
        <p:grpSp>
          <p:nvGrpSpPr>
            <p:cNvPr id="77" name="Group 76">
              <a:extLst>
                <a:ext uri="{FF2B5EF4-FFF2-40B4-BE49-F238E27FC236}">
                  <a16:creationId xmlns:a16="http://schemas.microsoft.com/office/drawing/2014/main" id="{FEE01021-E40F-9F45-B0FE-4BC44FC140AE}"/>
                </a:ext>
              </a:extLst>
            </p:cNvPr>
            <p:cNvGrpSpPr>
              <a:grpSpLocks noChangeAspect="1"/>
            </p:cNvGrpSpPr>
            <p:nvPr/>
          </p:nvGrpSpPr>
          <p:grpSpPr>
            <a:xfrm>
              <a:off x="1619250" y="5398634"/>
              <a:ext cx="499836" cy="499837"/>
              <a:chOff x="4464050" y="1585913"/>
              <a:chExt cx="495300" cy="495301"/>
            </a:xfrm>
          </p:grpSpPr>
          <p:sp>
            <p:nvSpPr>
              <p:cNvPr id="78" name="Rectangle 62">
                <a:extLst>
                  <a:ext uri="{FF2B5EF4-FFF2-40B4-BE49-F238E27FC236}">
                    <a16:creationId xmlns:a16="http://schemas.microsoft.com/office/drawing/2014/main" id="{B071E139-B0D9-3D40-888E-4BA3A3C31CC5}"/>
                  </a:ext>
                </a:extLst>
              </p:cNvPr>
              <p:cNvSpPr>
                <a:spLocks noChangeArrowheads="1"/>
              </p:cNvSpPr>
              <p:nvPr/>
            </p:nvSpPr>
            <p:spPr bwMode="auto">
              <a:xfrm>
                <a:off x="4464050"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63">
                <a:extLst>
                  <a:ext uri="{FF2B5EF4-FFF2-40B4-BE49-F238E27FC236}">
                    <a16:creationId xmlns:a16="http://schemas.microsoft.com/office/drawing/2014/main" id="{6384E883-7DBF-8A43-9AA9-2BF6D09DDA9B}"/>
                  </a:ext>
                </a:extLst>
              </p:cNvPr>
              <p:cNvSpPr>
                <a:spLocks noChangeArrowheads="1"/>
              </p:cNvSpPr>
              <p:nvPr/>
            </p:nvSpPr>
            <p:spPr bwMode="auto">
              <a:xfrm>
                <a:off x="4525963"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64">
                <a:extLst>
                  <a:ext uri="{FF2B5EF4-FFF2-40B4-BE49-F238E27FC236}">
                    <a16:creationId xmlns:a16="http://schemas.microsoft.com/office/drawing/2014/main" id="{767C7194-C403-4448-B8BB-ED0DFD498BB8}"/>
                  </a:ext>
                </a:extLst>
              </p:cNvPr>
              <p:cNvSpPr>
                <a:spLocks noChangeArrowheads="1"/>
              </p:cNvSpPr>
              <p:nvPr/>
            </p:nvSpPr>
            <p:spPr bwMode="auto">
              <a:xfrm>
                <a:off x="4603750"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65">
                <a:extLst>
                  <a:ext uri="{FF2B5EF4-FFF2-40B4-BE49-F238E27FC236}">
                    <a16:creationId xmlns:a16="http://schemas.microsoft.com/office/drawing/2014/main" id="{71D96F7D-9967-4F42-8247-C216FA7F1BA7}"/>
                  </a:ext>
                </a:extLst>
              </p:cNvPr>
              <p:cNvSpPr>
                <a:spLocks noChangeArrowheads="1"/>
              </p:cNvSpPr>
              <p:nvPr/>
            </p:nvSpPr>
            <p:spPr bwMode="auto">
              <a:xfrm>
                <a:off x="4525963"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66">
                <a:extLst>
                  <a:ext uri="{FF2B5EF4-FFF2-40B4-BE49-F238E27FC236}">
                    <a16:creationId xmlns:a16="http://schemas.microsoft.com/office/drawing/2014/main" id="{DC8F5E15-D1F3-FC4A-84BF-4B9D2350D48F}"/>
                  </a:ext>
                </a:extLst>
              </p:cNvPr>
              <p:cNvSpPr>
                <a:spLocks noChangeArrowheads="1"/>
              </p:cNvSpPr>
              <p:nvPr/>
            </p:nvSpPr>
            <p:spPr bwMode="auto">
              <a:xfrm>
                <a:off x="4603750"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67">
                <a:extLst>
                  <a:ext uri="{FF2B5EF4-FFF2-40B4-BE49-F238E27FC236}">
                    <a16:creationId xmlns:a16="http://schemas.microsoft.com/office/drawing/2014/main" id="{CE7062DD-C845-6945-845C-2D12A8B38A26}"/>
                  </a:ext>
                </a:extLst>
              </p:cNvPr>
              <p:cNvSpPr>
                <a:spLocks noChangeArrowheads="1"/>
              </p:cNvSpPr>
              <p:nvPr/>
            </p:nvSpPr>
            <p:spPr bwMode="auto">
              <a:xfrm>
                <a:off x="4525963"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68">
                <a:extLst>
                  <a:ext uri="{FF2B5EF4-FFF2-40B4-BE49-F238E27FC236}">
                    <a16:creationId xmlns:a16="http://schemas.microsoft.com/office/drawing/2014/main" id="{D8A5107C-AC9E-8C41-A428-14D798D737F9}"/>
                  </a:ext>
                </a:extLst>
              </p:cNvPr>
              <p:cNvSpPr>
                <a:spLocks noChangeArrowheads="1"/>
              </p:cNvSpPr>
              <p:nvPr/>
            </p:nvSpPr>
            <p:spPr bwMode="auto">
              <a:xfrm>
                <a:off x="4603750"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69">
                <a:extLst>
                  <a:ext uri="{FF2B5EF4-FFF2-40B4-BE49-F238E27FC236}">
                    <a16:creationId xmlns:a16="http://schemas.microsoft.com/office/drawing/2014/main" id="{D9E4FC70-7F3C-0B40-B7A0-2D2BCD7993F0}"/>
                  </a:ext>
                </a:extLst>
              </p:cNvPr>
              <p:cNvSpPr>
                <a:spLocks noChangeArrowheads="1"/>
              </p:cNvSpPr>
              <p:nvPr/>
            </p:nvSpPr>
            <p:spPr bwMode="auto">
              <a:xfrm>
                <a:off x="4525963"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70">
                <a:extLst>
                  <a:ext uri="{FF2B5EF4-FFF2-40B4-BE49-F238E27FC236}">
                    <a16:creationId xmlns:a16="http://schemas.microsoft.com/office/drawing/2014/main" id="{129ED528-E912-A24A-8452-9DFF04F4B6A8}"/>
                  </a:ext>
                </a:extLst>
              </p:cNvPr>
              <p:cNvSpPr>
                <a:spLocks noChangeArrowheads="1"/>
              </p:cNvSpPr>
              <p:nvPr/>
            </p:nvSpPr>
            <p:spPr bwMode="auto">
              <a:xfrm>
                <a:off x="4603750"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71">
                <a:extLst>
                  <a:ext uri="{FF2B5EF4-FFF2-40B4-BE49-F238E27FC236}">
                    <a16:creationId xmlns:a16="http://schemas.microsoft.com/office/drawing/2014/main" id="{8F597AA2-674F-A542-A5BC-A4A327A1CC2D}"/>
                  </a:ext>
                </a:extLst>
              </p:cNvPr>
              <p:cNvSpPr>
                <a:spLocks noChangeArrowheads="1"/>
              </p:cNvSpPr>
              <p:nvPr/>
            </p:nvSpPr>
            <p:spPr bwMode="auto">
              <a:xfrm>
                <a:off x="4557713" y="2019301"/>
                <a:ext cx="61913"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72">
                <a:extLst>
                  <a:ext uri="{FF2B5EF4-FFF2-40B4-BE49-F238E27FC236}">
                    <a16:creationId xmlns:a16="http://schemas.microsoft.com/office/drawing/2014/main" id="{A88B70B0-C3FD-D447-957D-0A4877C08A82}"/>
                  </a:ext>
                </a:extLst>
              </p:cNvPr>
              <p:cNvSpPr>
                <a:spLocks noChangeArrowheads="1"/>
              </p:cNvSpPr>
              <p:nvPr/>
            </p:nvSpPr>
            <p:spPr bwMode="auto">
              <a:xfrm>
                <a:off x="4711700" y="1585913"/>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73">
                <a:extLst>
                  <a:ext uri="{FF2B5EF4-FFF2-40B4-BE49-F238E27FC236}">
                    <a16:creationId xmlns:a16="http://schemas.microsoft.com/office/drawing/2014/main" id="{AE7337BF-7E1E-C24A-9475-AE152D689FEC}"/>
                  </a:ext>
                </a:extLst>
              </p:cNvPr>
              <p:cNvSpPr>
                <a:spLocks noChangeArrowheads="1"/>
              </p:cNvSpPr>
              <p:nvPr/>
            </p:nvSpPr>
            <p:spPr bwMode="auto">
              <a:xfrm>
                <a:off x="4773613" y="16637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74">
                <a:extLst>
                  <a:ext uri="{FF2B5EF4-FFF2-40B4-BE49-F238E27FC236}">
                    <a16:creationId xmlns:a16="http://schemas.microsoft.com/office/drawing/2014/main" id="{F47A2205-299E-B64A-B725-CB765712177D}"/>
                  </a:ext>
                </a:extLst>
              </p:cNvPr>
              <p:cNvSpPr>
                <a:spLocks noChangeArrowheads="1"/>
              </p:cNvSpPr>
              <p:nvPr/>
            </p:nvSpPr>
            <p:spPr bwMode="auto">
              <a:xfrm>
                <a:off x="4851400" y="16637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75">
                <a:extLst>
                  <a:ext uri="{FF2B5EF4-FFF2-40B4-BE49-F238E27FC236}">
                    <a16:creationId xmlns:a16="http://schemas.microsoft.com/office/drawing/2014/main" id="{19A2AD92-9864-5A4E-9B31-992FAD26B466}"/>
                  </a:ext>
                </a:extLst>
              </p:cNvPr>
              <p:cNvSpPr>
                <a:spLocks noChangeArrowheads="1"/>
              </p:cNvSpPr>
              <p:nvPr/>
            </p:nvSpPr>
            <p:spPr bwMode="auto">
              <a:xfrm>
                <a:off x="4773613" y="1739901"/>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76">
                <a:extLst>
                  <a:ext uri="{FF2B5EF4-FFF2-40B4-BE49-F238E27FC236}">
                    <a16:creationId xmlns:a16="http://schemas.microsoft.com/office/drawing/2014/main" id="{E20CF1FF-E86E-4940-9BB0-AE1982CF68B9}"/>
                  </a:ext>
                </a:extLst>
              </p:cNvPr>
              <p:cNvSpPr>
                <a:spLocks noChangeArrowheads="1"/>
              </p:cNvSpPr>
              <p:nvPr/>
            </p:nvSpPr>
            <p:spPr bwMode="auto">
              <a:xfrm>
                <a:off x="4851400" y="1739901"/>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77">
                <a:extLst>
                  <a:ext uri="{FF2B5EF4-FFF2-40B4-BE49-F238E27FC236}">
                    <a16:creationId xmlns:a16="http://schemas.microsoft.com/office/drawing/2014/main" id="{8C3D48BD-44E3-FA49-B425-1C80DD84B287}"/>
                  </a:ext>
                </a:extLst>
              </p:cNvPr>
              <p:cNvSpPr>
                <a:spLocks noChangeArrowheads="1"/>
              </p:cNvSpPr>
              <p:nvPr/>
            </p:nvSpPr>
            <p:spPr bwMode="auto">
              <a:xfrm>
                <a:off x="4773613" y="1817688"/>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78">
                <a:extLst>
                  <a:ext uri="{FF2B5EF4-FFF2-40B4-BE49-F238E27FC236}">
                    <a16:creationId xmlns:a16="http://schemas.microsoft.com/office/drawing/2014/main" id="{698C2FBF-7E67-9E4A-8A73-23F36C2D683B}"/>
                  </a:ext>
                </a:extLst>
              </p:cNvPr>
              <p:cNvSpPr>
                <a:spLocks noChangeArrowheads="1"/>
              </p:cNvSpPr>
              <p:nvPr/>
            </p:nvSpPr>
            <p:spPr bwMode="auto">
              <a:xfrm>
                <a:off x="4851400" y="1817688"/>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79">
                <a:extLst>
                  <a:ext uri="{FF2B5EF4-FFF2-40B4-BE49-F238E27FC236}">
                    <a16:creationId xmlns:a16="http://schemas.microsoft.com/office/drawing/2014/main" id="{2FF79396-114D-434E-AC01-15AA01A7D53B}"/>
                  </a:ext>
                </a:extLst>
              </p:cNvPr>
              <p:cNvSpPr>
                <a:spLocks noChangeArrowheads="1"/>
              </p:cNvSpPr>
              <p:nvPr/>
            </p:nvSpPr>
            <p:spPr bwMode="auto">
              <a:xfrm>
                <a:off x="4773613"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0">
                <a:extLst>
                  <a:ext uri="{FF2B5EF4-FFF2-40B4-BE49-F238E27FC236}">
                    <a16:creationId xmlns:a16="http://schemas.microsoft.com/office/drawing/2014/main" id="{066C9416-D0F2-1546-BC68-F51E8898955F}"/>
                  </a:ext>
                </a:extLst>
              </p:cNvPr>
              <p:cNvSpPr>
                <a:spLocks noChangeArrowheads="1"/>
              </p:cNvSpPr>
              <p:nvPr/>
            </p:nvSpPr>
            <p:spPr bwMode="auto">
              <a:xfrm>
                <a:off x="4851400"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81">
                <a:extLst>
                  <a:ext uri="{FF2B5EF4-FFF2-40B4-BE49-F238E27FC236}">
                    <a16:creationId xmlns:a16="http://schemas.microsoft.com/office/drawing/2014/main" id="{0C3B1DE9-D0AC-E041-909F-94A12D1BDC8A}"/>
                  </a:ext>
                </a:extLst>
              </p:cNvPr>
              <p:cNvSpPr>
                <a:spLocks noChangeArrowheads="1"/>
              </p:cNvSpPr>
              <p:nvPr/>
            </p:nvSpPr>
            <p:spPr bwMode="auto">
              <a:xfrm>
                <a:off x="4803775" y="2019301"/>
                <a:ext cx="63500"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4" name="Graphic 17">
              <a:extLst>
                <a:ext uri="{FF2B5EF4-FFF2-40B4-BE49-F238E27FC236}">
                  <a16:creationId xmlns:a16="http://schemas.microsoft.com/office/drawing/2014/main" id="{C0E311FE-0052-E545-900C-8215A538B762}"/>
                </a:ext>
              </a:extLst>
            </p:cNvPr>
            <p:cNvGrpSpPr/>
            <p:nvPr/>
          </p:nvGrpSpPr>
          <p:grpSpPr>
            <a:xfrm>
              <a:off x="9912882" y="5326742"/>
              <a:ext cx="633270" cy="629220"/>
              <a:chOff x="5029200" y="2368550"/>
              <a:chExt cx="2135124" cy="2121470"/>
            </a:xfrm>
          </p:grpSpPr>
          <p:sp>
            <p:nvSpPr>
              <p:cNvPr id="105" name="Freeform 104">
                <a:extLst>
                  <a:ext uri="{FF2B5EF4-FFF2-40B4-BE49-F238E27FC236}">
                    <a16:creationId xmlns:a16="http://schemas.microsoft.com/office/drawing/2014/main" id="{268358FA-4563-3247-BDF2-8D2B4A689FBE}"/>
                  </a:ext>
                </a:extLst>
              </p:cNvPr>
              <p:cNvSpPr/>
              <p:nvPr/>
            </p:nvSpPr>
            <p:spPr>
              <a:xfrm>
                <a:off x="6747891" y="3484542"/>
                <a:ext cx="416433" cy="658049"/>
              </a:xfrm>
              <a:custGeom>
                <a:avLst/>
                <a:gdLst>
                  <a:gd name="connsiteX0" fmla="*/ 153448 w 416433"/>
                  <a:gd name="connsiteY0" fmla="*/ 658050 h 658049"/>
                  <a:gd name="connsiteX1" fmla="*/ 416433 w 416433"/>
                  <a:gd name="connsiteY1" fmla="*/ 0 h 658049"/>
                  <a:gd name="connsiteX2" fmla="*/ 202692 w 416433"/>
                  <a:gd name="connsiteY2" fmla="*/ 0 h 658049"/>
                  <a:gd name="connsiteX3" fmla="*/ 0 w 416433"/>
                  <a:gd name="connsiteY3" fmla="*/ 501883 h 658049"/>
                </a:gdLst>
                <a:ahLst/>
                <a:cxnLst>
                  <a:cxn ang="0">
                    <a:pos x="connsiteX0" y="connsiteY0"/>
                  </a:cxn>
                  <a:cxn ang="0">
                    <a:pos x="connsiteX1" y="connsiteY1"/>
                  </a:cxn>
                  <a:cxn ang="0">
                    <a:pos x="connsiteX2" y="connsiteY2"/>
                  </a:cxn>
                  <a:cxn ang="0">
                    <a:pos x="connsiteX3" y="connsiteY3"/>
                  </a:cxn>
                </a:cxnLst>
                <a:rect l="l" t="t" r="r" b="b"/>
                <a:pathLst>
                  <a:path w="416433" h="658049">
                    <a:moveTo>
                      <a:pt x="153448" y="658050"/>
                    </a:moveTo>
                    <a:cubicBezTo>
                      <a:pt x="312579" y="474381"/>
                      <a:pt x="405208" y="242602"/>
                      <a:pt x="416433" y="0"/>
                    </a:cubicBezTo>
                    <a:lnTo>
                      <a:pt x="202692" y="0"/>
                    </a:lnTo>
                    <a:cubicBezTo>
                      <a:pt x="191834" y="189550"/>
                      <a:pt x="115062" y="362455"/>
                      <a:pt x="0" y="501883"/>
                    </a:cubicBezTo>
                    <a:close/>
                  </a:path>
                </a:pathLst>
              </a:custGeom>
              <a:solidFill>
                <a:srgbClr val="000000"/>
              </a:solidFill>
              <a:ln w="952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568AC49F-7FEC-8C44-9CD2-190CF6656A19}"/>
                  </a:ext>
                </a:extLst>
              </p:cNvPr>
              <p:cNvSpPr/>
              <p:nvPr/>
            </p:nvSpPr>
            <p:spPr>
              <a:xfrm>
                <a:off x="5029200" y="2721209"/>
                <a:ext cx="437578" cy="652818"/>
              </a:xfrm>
              <a:custGeom>
                <a:avLst/>
                <a:gdLst>
                  <a:gd name="connsiteX0" fmla="*/ 274892 w 437578"/>
                  <a:gd name="connsiteY0" fmla="*/ 0 h 652818"/>
                  <a:gd name="connsiteX1" fmla="*/ 0 w 437578"/>
                  <a:gd name="connsiteY1" fmla="*/ 652819 h 652818"/>
                  <a:gd name="connsiteX2" fmla="*/ 230029 w 437578"/>
                  <a:gd name="connsiteY2" fmla="*/ 652819 h 652818"/>
                  <a:gd name="connsiteX3" fmla="*/ 437579 w 437578"/>
                  <a:gd name="connsiteY3" fmla="*/ 159115 h 652818"/>
                </a:gdLst>
                <a:ahLst/>
                <a:cxnLst>
                  <a:cxn ang="0">
                    <a:pos x="connsiteX0" y="connsiteY0"/>
                  </a:cxn>
                  <a:cxn ang="0">
                    <a:pos x="connsiteX1" y="connsiteY1"/>
                  </a:cxn>
                  <a:cxn ang="0">
                    <a:pos x="connsiteX2" y="connsiteY2"/>
                  </a:cxn>
                  <a:cxn ang="0">
                    <a:pos x="connsiteX3" y="connsiteY3"/>
                  </a:cxn>
                </a:cxnLst>
                <a:rect l="l" t="t" r="r" b="b"/>
                <a:pathLst>
                  <a:path w="437578" h="652818">
                    <a:moveTo>
                      <a:pt x="274892" y="0"/>
                    </a:moveTo>
                    <a:cubicBezTo>
                      <a:pt x="117824" y="175569"/>
                      <a:pt x="11239" y="400498"/>
                      <a:pt x="0" y="652819"/>
                    </a:cubicBezTo>
                    <a:lnTo>
                      <a:pt x="230029" y="652819"/>
                    </a:lnTo>
                    <a:cubicBezTo>
                      <a:pt x="241083" y="469498"/>
                      <a:pt x="314278" y="295389"/>
                      <a:pt x="437579" y="159115"/>
                    </a:cubicBezTo>
                    <a:close/>
                  </a:path>
                </a:pathLst>
              </a:custGeom>
              <a:solidFill>
                <a:srgbClr val="0078D4"/>
              </a:solidFill>
              <a:ln w="952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C136CE11-1A30-9643-9886-9B8D0A998774}"/>
                  </a:ext>
                </a:extLst>
              </p:cNvPr>
              <p:cNvSpPr/>
              <p:nvPr/>
            </p:nvSpPr>
            <p:spPr>
              <a:xfrm>
                <a:off x="5382387" y="4063558"/>
                <a:ext cx="664273" cy="426462"/>
              </a:xfrm>
              <a:custGeom>
                <a:avLst/>
                <a:gdLst>
                  <a:gd name="connsiteX0" fmla="*/ 0 w 664273"/>
                  <a:gd name="connsiteY0" fmla="*/ 158544 h 426462"/>
                  <a:gd name="connsiteX1" fmla="*/ 664274 w 664273"/>
                  <a:gd name="connsiteY1" fmla="*/ 426463 h 426462"/>
                  <a:gd name="connsiteX2" fmla="*/ 664274 w 664273"/>
                  <a:gd name="connsiteY2" fmla="*/ 202294 h 426462"/>
                  <a:gd name="connsiteX3" fmla="*/ 163259 w 664273"/>
                  <a:gd name="connsiteY3" fmla="*/ 0 h 426462"/>
                </a:gdLst>
                <a:ahLst/>
                <a:cxnLst>
                  <a:cxn ang="0">
                    <a:pos x="connsiteX0" y="connsiteY0"/>
                  </a:cxn>
                  <a:cxn ang="0">
                    <a:pos x="connsiteX1" y="connsiteY1"/>
                  </a:cxn>
                  <a:cxn ang="0">
                    <a:pos x="connsiteX2" y="connsiteY2"/>
                  </a:cxn>
                  <a:cxn ang="0">
                    <a:pos x="connsiteX3" y="connsiteY3"/>
                  </a:cxn>
                </a:cxnLst>
                <a:rect l="l" t="t" r="r" b="b"/>
                <a:pathLst>
                  <a:path w="664273" h="426462">
                    <a:moveTo>
                      <a:pt x="0" y="158544"/>
                    </a:moveTo>
                    <a:cubicBezTo>
                      <a:pt x="180118" y="311668"/>
                      <a:pt x="411004" y="415335"/>
                      <a:pt x="664274" y="426463"/>
                    </a:cubicBezTo>
                    <a:lnTo>
                      <a:pt x="664274" y="202294"/>
                    </a:lnTo>
                    <a:cubicBezTo>
                      <a:pt x="479682" y="191053"/>
                      <a:pt x="303791" y="120034"/>
                      <a:pt x="163259" y="0"/>
                    </a:cubicBezTo>
                    <a:close/>
                  </a:path>
                </a:pathLst>
              </a:custGeom>
              <a:solidFill>
                <a:srgbClr val="000000"/>
              </a:solidFill>
              <a:ln w="952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63BC658E-5731-0149-B906-23D79F315CF7}"/>
                  </a:ext>
                </a:extLst>
              </p:cNvPr>
              <p:cNvSpPr/>
              <p:nvPr/>
            </p:nvSpPr>
            <p:spPr>
              <a:xfrm>
                <a:off x="5029200" y="3484542"/>
                <a:ext cx="437578" cy="658049"/>
              </a:xfrm>
              <a:custGeom>
                <a:avLst/>
                <a:gdLst>
                  <a:gd name="connsiteX0" fmla="*/ 0 w 437578"/>
                  <a:gd name="connsiteY0" fmla="*/ 0 h 658049"/>
                  <a:gd name="connsiteX1" fmla="*/ 274892 w 437578"/>
                  <a:gd name="connsiteY1" fmla="*/ 658050 h 658049"/>
                  <a:gd name="connsiteX2" fmla="*/ 437579 w 437578"/>
                  <a:gd name="connsiteY2" fmla="*/ 501883 h 658049"/>
                  <a:gd name="connsiteX3" fmla="*/ 230029 w 437578"/>
                  <a:gd name="connsiteY3" fmla="*/ 0 h 658049"/>
                </a:gdLst>
                <a:ahLst/>
                <a:cxnLst>
                  <a:cxn ang="0">
                    <a:pos x="connsiteX0" y="connsiteY0"/>
                  </a:cxn>
                  <a:cxn ang="0">
                    <a:pos x="connsiteX1" y="connsiteY1"/>
                  </a:cxn>
                  <a:cxn ang="0">
                    <a:pos x="connsiteX2" y="connsiteY2"/>
                  </a:cxn>
                  <a:cxn ang="0">
                    <a:pos x="connsiteX3" y="connsiteY3"/>
                  </a:cxn>
                </a:cxnLst>
                <a:rect l="l" t="t" r="r" b="b"/>
                <a:pathLst>
                  <a:path w="437578" h="658049">
                    <a:moveTo>
                      <a:pt x="0" y="0"/>
                    </a:moveTo>
                    <a:cubicBezTo>
                      <a:pt x="11239" y="250894"/>
                      <a:pt x="117824" y="485049"/>
                      <a:pt x="274892" y="658050"/>
                    </a:cubicBezTo>
                    <a:lnTo>
                      <a:pt x="437579" y="501883"/>
                    </a:lnTo>
                    <a:cubicBezTo>
                      <a:pt x="319754" y="362455"/>
                      <a:pt x="241268" y="189550"/>
                      <a:pt x="230029" y="0"/>
                    </a:cubicBezTo>
                    <a:close/>
                  </a:path>
                </a:pathLst>
              </a:custGeom>
              <a:solidFill>
                <a:srgbClr val="000000"/>
              </a:solidFill>
              <a:ln w="952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C0AD7F3E-0C9C-6846-AFC8-FFB72F1B9B7A}"/>
                  </a:ext>
                </a:extLst>
              </p:cNvPr>
              <p:cNvSpPr/>
              <p:nvPr/>
            </p:nvSpPr>
            <p:spPr>
              <a:xfrm>
                <a:off x="6747891" y="2721209"/>
                <a:ext cx="416433" cy="652818"/>
              </a:xfrm>
              <a:custGeom>
                <a:avLst/>
                <a:gdLst>
                  <a:gd name="connsiteX0" fmla="*/ 153448 w 416433"/>
                  <a:gd name="connsiteY0" fmla="*/ 0 h 652818"/>
                  <a:gd name="connsiteX1" fmla="*/ 0 w 416433"/>
                  <a:gd name="connsiteY1" fmla="*/ 154930 h 652818"/>
                  <a:gd name="connsiteX2" fmla="*/ 202692 w 416433"/>
                  <a:gd name="connsiteY2" fmla="*/ 652819 h 652818"/>
                  <a:gd name="connsiteX3" fmla="*/ 416433 w 416433"/>
                  <a:gd name="connsiteY3" fmla="*/ 652819 h 652818"/>
                  <a:gd name="connsiteX4" fmla="*/ 153448 w 416433"/>
                  <a:gd name="connsiteY4" fmla="*/ 0 h 65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433" h="652818">
                    <a:moveTo>
                      <a:pt x="153448" y="0"/>
                    </a:moveTo>
                    <a:lnTo>
                      <a:pt x="0" y="154930"/>
                    </a:lnTo>
                    <a:cubicBezTo>
                      <a:pt x="121065" y="293811"/>
                      <a:pt x="192379" y="468985"/>
                      <a:pt x="202692" y="652819"/>
                    </a:cubicBezTo>
                    <a:lnTo>
                      <a:pt x="416433" y="652819"/>
                    </a:lnTo>
                    <a:cubicBezTo>
                      <a:pt x="407186" y="411357"/>
                      <a:pt x="314226" y="180600"/>
                      <a:pt x="153448" y="0"/>
                    </a:cubicBezTo>
                    <a:close/>
                  </a:path>
                </a:pathLst>
              </a:custGeom>
              <a:solidFill>
                <a:srgbClr val="0078D4"/>
              </a:solidFill>
              <a:ln w="952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55B4BF6D-8D38-F540-A5F8-89B3B659E7F7}"/>
                  </a:ext>
                </a:extLst>
              </p:cNvPr>
              <p:cNvSpPr/>
              <p:nvPr/>
            </p:nvSpPr>
            <p:spPr>
              <a:xfrm>
                <a:off x="6157055" y="4063558"/>
                <a:ext cx="664273" cy="426462"/>
              </a:xfrm>
              <a:custGeom>
                <a:avLst/>
                <a:gdLst>
                  <a:gd name="connsiteX0" fmla="*/ 5620 w 664273"/>
                  <a:gd name="connsiteY0" fmla="*/ 426463 h 426462"/>
                  <a:gd name="connsiteX1" fmla="*/ 664273 w 664273"/>
                  <a:gd name="connsiteY1" fmla="*/ 153123 h 426462"/>
                  <a:gd name="connsiteX2" fmla="*/ 506635 w 664273"/>
                  <a:gd name="connsiteY2" fmla="*/ 0 h 426462"/>
                  <a:gd name="connsiteX3" fmla="*/ 0 w 664273"/>
                  <a:gd name="connsiteY3" fmla="*/ 202294 h 426462"/>
                  <a:gd name="connsiteX4" fmla="*/ 0 w 664273"/>
                  <a:gd name="connsiteY4" fmla="*/ 426463 h 426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273" h="426462">
                    <a:moveTo>
                      <a:pt x="5620" y="426463"/>
                    </a:moveTo>
                    <a:cubicBezTo>
                      <a:pt x="258889" y="410009"/>
                      <a:pt x="489775" y="311668"/>
                      <a:pt x="664273" y="153123"/>
                    </a:cubicBezTo>
                    <a:lnTo>
                      <a:pt x="506635" y="0"/>
                    </a:lnTo>
                    <a:cubicBezTo>
                      <a:pt x="371475" y="120311"/>
                      <a:pt x="196977" y="191356"/>
                      <a:pt x="0" y="202294"/>
                    </a:cubicBezTo>
                    <a:lnTo>
                      <a:pt x="0" y="426463"/>
                    </a:lnTo>
                    <a:close/>
                  </a:path>
                </a:pathLst>
              </a:custGeom>
              <a:solidFill>
                <a:srgbClr val="000000"/>
              </a:solidFill>
              <a:ln w="952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9899AC8B-A10A-8B4F-A5EA-71AE7923A28F}"/>
                  </a:ext>
                </a:extLst>
              </p:cNvPr>
              <p:cNvSpPr/>
              <p:nvPr/>
            </p:nvSpPr>
            <p:spPr>
              <a:xfrm>
                <a:off x="6167913" y="2368550"/>
                <a:ext cx="653795" cy="426367"/>
              </a:xfrm>
              <a:custGeom>
                <a:avLst/>
                <a:gdLst>
                  <a:gd name="connsiteX0" fmla="*/ 0 w 653795"/>
                  <a:gd name="connsiteY0" fmla="*/ 0 h 426367"/>
                  <a:gd name="connsiteX1" fmla="*/ 0 w 653795"/>
                  <a:gd name="connsiteY1" fmla="*/ 221506 h 426367"/>
                  <a:gd name="connsiteX2" fmla="*/ 497300 w 653795"/>
                  <a:gd name="connsiteY2" fmla="*/ 426368 h 426367"/>
                  <a:gd name="connsiteX3" fmla="*/ 653796 w 653795"/>
                  <a:gd name="connsiteY3" fmla="*/ 271342 h 426367"/>
                  <a:gd name="connsiteX4" fmla="*/ 0 w 653795"/>
                  <a:gd name="connsiteY4" fmla="*/ 0 h 426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795" h="426367">
                    <a:moveTo>
                      <a:pt x="0" y="0"/>
                    </a:moveTo>
                    <a:lnTo>
                      <a:pt x="0" y="221506"/>
                    </a:lnTo>
                    <a:cubicBezTo>
                      <a:pt x="183857" y="233162"/>
                      <a:pt x="358696" y="305187"/>
                      <a:pt x="497300" y="426368"/>
                    </a:cubicBezTo>
                    <a:lnTo>
                      <a:pt x="653796" y="271342"/>
                    </a:lnTo>
                    <a:cubicBezTo>
                      <a:pt x="472303" y="110567"/>
                      <a:pt x="242154" y="15050"/>
                      <a:pt x="0" y="0"/>
                    </a:cubicBezTo>
                    <a:close/>
                  </a:path>
                </a:pathLst>
              </a:custGeom>
              <a:solidFill>
                <a:srgbClr val="0078D4"/>
              </a:solidFill>
              <a:ln w="952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1A586C54-E984-9649-9A5A-14FACBB07BE8}"/>
                  </a:ext>
                </a:extLst>
              </p:cNvPr>
              <p:cNvSpPr/>
              <p:nvPr/>
            </p:nvSpPr>
            <p:spPr>
              <a:xfrm>
                <a:off x="5382386" y="2368550"/>
                <a:ext cx="664273" cy="426367"/>
              </a:xfrm>
              <a:custGeom>
                <a:avLst/>
                <a:gdLst>
                  <a:gd name="connsiteX0" fmla="*/ 664274 w 664273"/>
                  <a:gd name="connsiteY0" fmla="*/ 0 h 426367"/>
                  <a:gd name="connsiteX1" fmla="*/ 0 w 664273"/>
                  <a:gd name="connsiteY1" fmla="*/ 271342 h 426367"/>
                  <a:gd name="connsiteX2" fmla="*/ 163259 w 664273"/>
                  <a:gd name="connsiteY2" fmla="*/ 426368 h 426367"/>
                  <a:gd name="connsiteX3" fmla="*/ 664274 w 664273"/>
                  <a:gd name="connsiteY3" fmla="*/ 221506 h 426367"/>
                </a:gdLst>
                <a:ahLst/>
                <a:cxnLst>
                  <a:cxn ang="0">
                    <a:pos x="connsiteX0" y="connsiteY0"/>
                  </a:cxn>
                  <a:cxn ang="0">
                    <a:pos x="connsiteX1" y="connsiteY1"/>
                  </a:cxn>
                  <a:cxn ang="0">
                    <a:pos x="connsiteX2" y="connsiteY2"/>
                  </a:cxn>
                  <a:cxn ang="0">
                    <a:pos x="connsiteX3" y="connsiteY3"/>
                  </a:cxn>
                </a:cxnLst>
                <a:rect l="l" t="t" r="r" b="b"/>
                <a:pathLst>
                  <a:path w="664273" h="426367">
                    <a:moveTo>
                      <a:pt x="664274" y="0"/>
                    </a:moveTo>
                    <a:cubicBezTo>
                      <a:pt x="418053" y="10871"/>
                      <a:pt x="183254" y="106781"/>
                      <a:pt x="0" y="271342"/>
                    </a:cubicBezTo>
                    <a:lnTo>
                      <a:pt x="163259" y="426368"/>
                    </a:lnTo>
                    <a:cubicBezTo>
                      <a:pt x="298418" y="310146"/>
                      <a:pt x="472916" y="237769"/>
                      <a:pt x="664274" y="221506"/>
                    </a:cubicBezTo>
                    <a:close/>
                  </a:path>
                </a:pathLst>
              </a:custGeom>
              <a:solidFill>
                <a:srgbClr val="0078D4"/>
              </a:solidFill>
              <a:ln w="952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5A3EC843-2E6A-0041-86D3-27AB75419128}"/>
                  </a:ext>
                </a:extLst>
              </p:cNvPr>
              <p:cNvSpPr/>
              <p:nvPr/>
            </p:nvSpPr>
            <p:spPr>
              <a:xfrm>
                <a:off x="5535263" y="3047238"/>
                <a:ext cx="1138809" cy="663946"/>
              </a:xfrm>
              <a:custGeom>
                <a:avLst/>
                <a:gdLst>
                  <a:gd name="connsiteX0" fmla="*/ 1133189 w 1138809"/>
                  <a:gd name="connsiteY0" fmla="*/ 462603 h 663946"/>
                  <a:gd name="connsiteX1" fmla="*/ 1138809 w 1138809"/>
                  <a:gd name="connsiteY1" fmla="*/ 451476 h 663946"/>
                  <a:gd name="connsiteX2" fmla="*/ 1138809 w 1138809"/>
                  <a:gd name="connsiteY2" fmla="*/ 406870 h 663946"/>
                  <a:gd name="connsiteX3" fmla="*/ 881634 w 1138809"/>
                  <a:gd name="connsiteY3" fmla="*/ 144944 h 663946"/>
                  <a:gd name="connsiteX4" fmla="*/ 825818 w 1138809"/>
                  <a:gd name="connsiteY4" fmla="*/ 156072 h 663946"/>
                  <a:gd name="connsiteX5" fmla="*/ 546735 w 1138809"/>
                  <a:gd name="connsiteY5" fmla="*/ 0 h 663946"/>
                  <a:gd name="connsiteX6" fmla="*/ 212122 w 1138809"/>
                  <a:gd name="connsiteY6" fmla="*/ 329453 h 663946"/>
                  <a:gd name="connsiteX7" fmla="*/ 212122 w 1138809"/>
                  <a:gd name="connsiteY7" fmla="*/ 346287 h 663946"/>
                  <a:gd name="connsiteX8" fmla="*/ 161925 w 1138809"/>
                  <a:gd name="connsiteY8" fmla="*/ 335159 h 663946"/>
                  <a:gd name="connsiteX9" fmla="*/ 0 w 1138809"/>
                  <a:gd name="connsiteY9" fmla="*/ 502263 h 663946"/>
                  <a:gd name="connsiteX10" fmla="*/ 145066 w 1138809"/>
                  <a:gd name="connsiteY10" fmla="*/ 663946 h 663946"/>
                  <a:gd name="connsiteX11" fmla="*/ 881920 w 1138809"/>
                  <a:gd name="connsiteY11" fmla="*/ 663946 h 663946"/>
                  <a:gd name="connsiteX12" fmla="*/ 1110520 w 1138809"/>
                  <a:gd name="connsiteY12" fmla="*/ 530225 h 663946"/>
                  <a:gd name="connsiteX13" fmla="*/ 1110520 w 1138809"/>
                  <a:gd name="connsiteY13" fmla="*/ 524614 h 663946"/>
                  <a:gd name="connsiteX14" fmla="*/ 1133189 w 1138809"/>
                  <a:gd name="connsiteY14" fmla="*/ 462603 h 663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8809" h="663946">
                    <a:moveTo>
                      <a:pt x="1133189" y="462603"/>
                    </a:moveTo>
                    <a:cubicBezTo>
                      <a:pt x="1133189" y="457087"/>
                      <a:pt x="1138809" y="457087"/>
                      <a:pt x="1138809" y="451476"/>
                    </a:cubicBezTo>
                    <a:lnTo>
                      <a:pt x="1138809" y="406870"/>
                    </a:lnTo>
                    <a:cubicBezTo>
                      <a:pt x="1138809" y="262022"/>
                      <a:pt x="1027176" y="144944"/>
                      <a:pt x="881634" y="144944"/>
                    </a:cubicBezTo>
                    <a:cubicBezTo>
                      <a:pt x="862592" y="145978"/>
                      <a:pt x="843797" y="149725"/>
                      <a:pt x="825818" y="156072"/>
                    </a:cubicBezTo>
                    <a:cubicBezTo>
                      <a:pt x="764381" y="60964"/>
                      <a:pt x="663893" y="0"/>
                      <a:pt x="546735" y="0"/>
                    </a:cubicBezTo>
                    <a:cubicBezTo>
                      <a:pt x="362903" y="380"/>
                      <a:pt x="212122" y="150936"/>
                      <a:pt x="212122" y="329453"/>
                    </a:cubicBezTo>
                    <a:lnTo>
                      <a:pt x="212122" y="346287"/>
                    </a:lnTo>
                    <a:cubicBezTo>
                      <a:pt x="196094" y="339918"/>
                      <a:pt x="179146" y="336161"/>
                      <a:pt x="161925" y="335159"/>
                    </a:cubicBezTo>
                    <a:cubicBezTo>
                      <a:pt x="72580" y="335159"/>
                      <a:pt x="0" y="407536"/>
                      <a:pt x="0" y="502263"/>
                    </a:cubicBezTo>
                    <a:cubicBezTo>
                      <a:pt x="31" y="585193"/>
                      <a:pt x="62515" y="654834"/>
                      <a:pt x="145066" y="663946"/>
                    </a:cubicBezTo>
                    <a:lnTo>
                      <a:pt x="881920" y="663946"/>
                    </a:lnTo>
                    <a:cubicBezTo>
                      <a:pt x="976683" y="663753"/>
                      <a:pt x="1064014" y="612668"/>
                      <a:pt x="1110520" y="530225"/>
                    </a:cubicBezTo>
                    <a:lnTo>
                      <a:pt x="1110520" y="524614"/>
                    </a:lnTo>
                    <a:cubicBezTo>
                      <a:pt x="1116521" y="507589"/>
                      <a:pt x="1127665" y="491136"/>
                      <a:pt x="1133189" y="462603"/>
                    </a:cubicBezTo>
                    <a:close/>
                  </a:path>
                </a:pathLst>
              </a:custGeom>
              <a:solidFill>
                <a:srgbClr val="0078D4"/>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205833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500"/>
                                        <p:tgtEl>
                                          <p:spTgt spid="10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fade">
                                      <p:cBhvr>
                                        <p:cTn id="15" dur="500"/>
                                        <p:tgtEl>
                                          <p:spTgt spid="102"/>
                                        </p:tgtEl>
                                      </p:cBhvr>
                                    </p:animEffect>
                                  </p:childTnLst>
                                </p:cTn>
                              </p:par>
                              <p:par>
                                <p:cTn id="16" presetID="10" presetClass="entr" presetSubtype="0" fill="hold" nodeType="withEffect">
                                  <p:stCondLst>
                                    <p:cond delay="0"/>
                                  </p:stCondLst>
                                  <p:childTnLst>
                                    <p:set>
                                      <p:cBhvr>
                                        <p:cTn id="17" dur="1" fill="hold">
                                          <p:stCondLst>
                                            <p:cond delay="0"/>
                                          </p:stCondLst>
                                        </p:cTn>
                                        <p:tgtEl>
                                          <p:spTgt spid="118"/>
                                        </p:tgtEl>
                                        <p:attrNameLst>
                                          <p:attrName>style.visibility</p:attrName>
                                        </p:attrNameLst>
                                      </p:cBhvr>
                                      <p:to>
                                        <p:strVal val="visible"/>
                                      </p:to>
                                    </p:set>
                                    <p:animEffect transition="in" filter="fade">
                                      <p:cBhvr>
                                        <p:cTn id="18" dur="500"/>
                                        <p:tgtEl>
                                          <p:spTgt spid="118"/>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500"/>
                                        <p:tgtEl>
                                          <p:spTgt spid="101"/>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100"/>
                                        </p:tgtEl>
                                        <p:attrNameLst>
                                          <p:attrName>style.visibility</p:attrName>
                                        </p:attrNameLst>
                                      </p:cBhvr>
                                      <p:to>
                                        <p:strVal val="visible"/>
                                      </p:to>
                                    </p:set>
                                    <p:animEffect transition="in" filter="fade">
                                      <p:cBhvr>
                                        <p:cTn id="26" dur="500"/>
                                        <p:tgtEl>
                                          <p:spTgt spid="10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nodeType="click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barn(outVertical)">
                                      <p:cBhvr>
                                        <p:cTn id="31"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674780-9D4E-49DE-95C8-2DEE78FC613F}"/>
              </a:ext>
            </a:extLst>
          </p:cNvPr>
          <p:cNvSpPr>
            <a:spLocks noGrp="1"/>
          </p:cNvSpPr>
          <p:nvPr>
            <p:ph type="title"/>
          </p:nvPr>
        </p:nvSpPr>
        <p:spPr/>
        <p:txBody>
          <a:bodyPr/>
          <a:lstStyle/>
          <a:p>
            <a:r>
              <a:rPr lang="en-US" dirty="0"/>
              <a:t>Be future-ready with Azure</a:t>
            </a:r>
          </a:p>
        </p:txBody>
      </p:sp>
      <p:grpSp>
        <p:nvGrpSpPr>
          <p:cNvPr id="2" name="Group 1" descr="Cloud graphic">
            <a:extLst>
              <a:ext uri="{FF2B5EF4-FFF2-40B4-BE49-F238E27FC236}">
                <a16:creationId xmlns:a16="http://schemas.microsoft.com/office/drawing/2014/main" id="{C55AE30A-E866-5045-B33B-38C1A634CC43}"/>
              </a:ext>
            </a:extLst>
          </p:cNvPr>
          <p:cNvGrpSpPr/>
          <p:nvPr/>
        </p:nvGrpSpPr>
        <p:grpSpPr>
          <a:xfrm>
            <a:off x="3630570" y="2099005"/>
            <a:ext cx="5177504" cy="3175168"/>
            <a:chOff x="3630570" y="2099005"/>
            <a:chExt cx="5177504" cy="3175168"/>
          </a:xfrm>
        </p:grpSpPr>
        <p:sp>
          <p:nvSpPr>
            <p:cNvPr id="64" name="Freeform 63">
              <a:extLst>
                <a:ext uri="{FF2B5EF4-FFF2-40B4-BE49-F238E27FC236}">
                  <a16:creationId xmlns:a16="http://schemas.microsoft.com/office/drawing/2014/main" id="{B8529876-98A0-2245-BEA8-545618645902}"/>
                </a:ext>
                <a:ext uri="{C183D7F6-B498-43B3-948B-1728B52AA6E4}">
                  <adec:decorative xmlns:adec="http://schemas.microsoft.com/office/drawing/2017/decorative" val="1"/>
                </a:ext>
              </a:extLst>
            </p:cNvPr>
            <p:cNvSpPr>
              <a:spLocks/>
            </p:cNvSpPr>
            <p:nvPr/>
          </p:nvSpPr>
          <p:spPr bwMode="auto">
            <a:xfrm flipH="1">
              <a:off x="3730767" y="2200726"/>
              <a:ext cx="4988113" cy="2960824"/>
            </a:xfrm>
            <a:custGeom>
              <a:avLst/>
              <a:gdLst>
                <a:gd name="connsiteX0" fmla="*/ 2010523 w 4988113"/>
                <a:gd name="connsiteY0" fmla="*/ 0 h 2960824"/>
                <a:gd name="connsiteX1" fmla="*/ 508991 w 4988113"/>
                <a:gd name="connsiteY1" fmla="*/ 1476074 h 2960824"/>
                <a:gd name="connsiteX2" fmla="*/ 539497 w 4988113"/>
                <a:gd name="connsiteY2" fmla="*/ 1773554 h 2960824"/>
                <a:gd name="connsiteX3" fmla="*/ 557241 w 4988113"/>
                <a:gd name="connsiteY3" fmla="*/ 1841393 h 2960824"/>
                <a:gd name="connsiteX4" fmla="*/ 449428 w 4988113"/>
                <a:gd name="connsiteY4" fmla="*/ 1852185 h 2960824"/>
                <a:gd name="connsiteX5" fmla="*/ 0 w 4988113"/>
                <a:gd name="connsiteY5" fmla="*/ 2400934 h 2960824"/>
                <a:gd name="connsiteX6" fmla="*/ 560725 w 4988113"/>
                <a:gd name="connsiteY6" fmla="*/ 2960824 h 2960824"/>
                <a:gd name="connsiteX7" fmla="*/ 4427389 w 4988113"/>
                <a:gd name="connsiteY7" fmla="*/ 2960824 h 2960824"/>
                <a:gd name="connsiteX8" fmla="*/ 4988113 w 4988113"/>
                <a:gd name="connsiteY8" fmla="*/ 2400934 h 2960824"/>
                <a:gd name="connsiteX9" fmla="*/ 4427389 w 4988113"/>
                <a:gd name="connsiteY9" fmla="*/ 1841044 h 2960824"/>
                <a:gd name="connsiteX10" fmla="*/ 4412639 w 4988113"/>
                <a:gd name="connsiteY10" fmla="*/ 1841044 h 2960824"/>
                <a:gd name="connsiteX11" fmla="*/ 4404776 w 4988113"/>
                <a:gd name="connsiteY11" fmla="*/ 1841044 h 2960824"/>
                <a:gd name="connsiteX12" fmla="*/ 4458958 w 4988113"/>
                <a:gd name="connsiteY12" fmla="*/ 1670975 h 2960824"/>
                <a:gd name="connsiteX13" fmla="*/ 4479123 w 4988113"/>
                <a:gd name="connsiteY13" fmla="*/ 1476074 h 2960824"/>
                <a:gd name="connsiteX14" fmla="*/ 3486582 w 4988113"/>
                <a:gd name="connsiteY14" fmla="*/ 508991 h 2960824"/>
                <a:gd name="connsiteX15" fmla="*/ 3191431 w 4988113"/>
                <a:gd name="connsiteY15" fmla="*/ 552469 h 2960824"/>
                <a:gd name="connsiteX16" fmla="*/ 3183091 w 4988113"/>
                <a:gd name="connsiteY16" fmla="*/ 555443 h 2960824"/>
                <a:gd name="connsiteX17" fmla="*/ 3169178 w 4988113"/>
                <a:gd name="connsiteY17" fmla="*/ 537154 h 2960824"/>
                <a:gd name="connsiteX18" fmla="*/ 2010523 w 4988113"/>
                <a:gd name="connsiteY18" fmla="*/ 0 h 296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88113" h="2960824">
                  <a:moveTo>
                    <a:pt x="2010523" y="0"/>
                  </a:moveTo>
                  <a:cubicBezTo>
                    <a:pt x="1181250" y="0"/>
                    <a:pt x="508991" y="660861"/>
                    <a:pt x="508991" y="1476074"/>
                  </a:cubicBezTo>
                  <a:cubicBezTo>
                    <a:pt x="508991" y="1577976"/>
                    <a:pt x="519495" y="1677465"/>
                    <a:pt x="539497" y="1773554"/>
                  </a:cubicBezTo>
                  <a:lnTo>
                    <a:pt x="557241" y="1841393"/>
                  </a:lnTo>
                  <a:lnTo>
                    <a:pt x="449428" y="1852185"/>
                  </a:lnTo>
                  <a:cubicBezTo>
                    <a:pt x="196765" y="1903376"/>
                    <a:pt x="0" y="2125363"/>
                    <a:pt x="0" y="2400934"/>
                  </a:cubicBezTo>
                  <a:cubicBezTo>
                    <a:pt x="0" y="2715872"/>
                    <a:pt x="256999" y="2960824"/>
                    <a:pt x="560725" y="2960824"/>
                  </a:cubicBezTo>
                  <a:cubicBezTo>
                    <a:pt x="560725" y="2960824"/>
                    <a:pt x="560725" y="2960824"/>
                    <a:pt x="4427389" y="2960824"/>
                  </a:cubicBezTo>
                  <a:cubicBezTo>
                    <a:pt x="4742796" y="2960824"/>
                    <a:pt x="4988113" y="2715872"/>
                    <a:pt x="4988113" y="2400934"/>
                  </a:cubicBezTo>
                  <a:cubicBezTo>
                    <a:pt x="4988113" y="2085996"/>
                    <a:pt x="4742796" y="1841044"/>
                    <a:pt x="4427389" y="1841044"/>
                  </a:cubicBezTo>
                  <a:cubicBezTo>
                    <a:pt x="4427389" y="1841044"/>
                    <a:pt x="4427389" y="1841044"/>
                    <a:pt x="4412639" y="1841044"/>
                  </a:cubicBezTo>
                  <a:lnTo>
                    <a:pt x="4404776" y="1841044"/>
                  </a:lnTo>
                  <a:lnTo>
                    <a:pt x="4458958" y="1670975"/>
                  </a:lnTo>
                  <a:cubicBezTo>
                    <a:pt x="4472180" y="1608020"/>
                    <a:pt x="4479123" y="1542837"/>
                    <a:pt x="4479123" y="1476074"/>
                  </a:cubicBezTo>
                  <a:cubicBezTo>
                    <a:pt x="4479123" y="941969"/>
                    <a:pt x="4034747" y="508991"/>
                    <a:pt x="3486582" y="508991"/>
                  </a:cubicBezTo>
                  <a:cubicBezTo>
                    <a:pt x="3383801" y="508991"/>
                    <a:pt x="3284669" y="524213"/>
                    <a:pt x="3191431" y="552469"/>
                  </a:cubicBezTo>
                  <a:lnTo>
                    <a:pt x="3183091" y="555443"/>
                  </a:lnTo>
                  <a:lnTo>
                    <a:pt x="3169178" y="537154"/>
                  </a:lnTo>
                  <a:cubicBezTo>
                    <a:pt x="2893775" y="209100"/>
                    <a:pt x="2476989" y="0"/>
                    <a:pt x="2010523" y="0"/>
                  </a:cubicBezTo>
                  <a:close/>
                </a:path>
              </a:pathLst>
            </a:custGeom>
            <a:gradFill flip="none" rotWithShape="1">
              <a:gsLst>
                <a:gs pos="100000">
                  <a:srgbClr val="50E6FF"/>
                </a:gs>
                <a:gs pos="41000">
                  <a:srgbClr val="0078D4"/>
                </a:gs>
              </a:gsLst>
              <a:lin ang="9000000" scaled="0"/>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822960" bIns="146304" numCol="1" spcCol="0" rtlCol="0" fromWordArt="0" anchor="ctr" anchorCtr="0" forceAA="0" compatLnSpc="1">
              <a:prstTxWarp prst="textNoShape">
                <a:avLst/>
              </a:prstTxWarp>
              <a:noAutofit/>
            </a:bodyPr>
            <a:lstStyle/>
            <a:p>
              <a:pPr algn="ctr"/>
              <a:endParaRPr lang="en-US" sz="2400">
                <a:solidFill>
                  <a:schemeClr val="bg1"/>
                </a:solidFill>
                <a:latin typeface="+mj-lt"/>
              </a:endParaRPr>
            </a:p>
          </p:txBody>
        </p:sp>
        <p:pic>
          <p:nvPicPr>
            <p:cNvPr id="63" name="Picture 62">
              <a:extLst>
                <a:ext uri="{FF2B5EF4-FFF2-40B4-BE49-F238E27FC236}">
                  <a16:creationId xmlns:a16="http://schemas.microsoft.com/office/drawing/2014/main" id="{CAB132F7-57F9-DE41-B344-0D03AE00B80E}"/>
                </a:ext>
                <a:ext uri="{C183D7F6-B498-43B3-948B-1728B52AA6E4}">
                  <adec:decorative xmlns:adec="http://schemas.microsoft.com/office/drawing/2017/decorative" val="1"/>
                </a:ext>
              </a:extLst>
            </p:cNvPr>
            <p:cNvPicPr>
              <a:picLocks noChangeAspect="1"/>
            </p:cNvPicPr>
            <p:nvPr/>
          </p:nvPicPr>
          <p:blipFill>
            <a:blip r:embed="rId3">
              <a:alphaModFix amt="11000"/>
            </a:blip>
            <a:srcRect t="545" r="13751" b="2320"/>
            <a:stretch>
              <a:fillRect/>
            </a:stretch>
          </p:blipFill>
          <p:spPr>
            <a:xfrm>
              <a:off x="3758412" y="2200726"/>
              <a:ext cx="4960468" cy="2960824"/>
            </a:xfrm>
            <a:custGeom>
              <a:avLst/>
              <a:gdLst>
                <a:gd name="connsiteX0" fmla="*/ 2949945 w 4960468"/>
                <a:gd name="connsiteY0" fmla="*/ 0 h 2960824"/>
                <a:gd name="connsiteX1" fmla="*/ 4451477 w 4960468"/>
                <a:gd name="connsiteY1" fmla="*/ 1476074 h 2960824"/>
                <a:gd name="connsiteX2" fmla="*/ 4420971 w 4960468"/>
                <a:gd name="connsiteY2" fmla="*/ 1773554 h 2960824"/>
                <a:gd name="connsiteX3" fmla="*/ 4403227 w 4960468"/>
                <a:gd name="connsiteY3" fmla="*/ 1841393 h 2960824"/>
                <a:gd name="connsiteX4" fmla="*/ 4511040 w 4960468"/>
                <a:gd name="connsiteY4" fmla="*/ 1852185 h 2960824"/>
                <a:gd name="connsiteX5" fmla="*/ 4960468 w 4960468"/>
                <a:gd name="connsiteY5" fmla="*/ 2400934 h 2960824"/>
                <a:gd name="connsiteX6" fmla="*/ 4399743 w 4960468"/>
                <a:gd name="connsiteY6" fmla="*/ 2960824 h 2960824"/>
                <a:gd name="connsiteX7" fmla="*/ 533079 w 4960468"/>
                <a:gd name="connsiteY7" fmla="*/ 2960824 h 2960824"/>
                <a:gd name="connsiteX8" fmla="*/ 15614 w 4960468"/>
                <a:gd name="connsiteY8" fmla="*/ 2621282 h 2960824"/>
                <a:gd name="connsiteX9" fmla="*/ 0 w 4960468"/>
                <a:gd name="connsiteY9" fmla="*/ 2569789 h 2960824"/>
                <a:gd name="connsiteX10" fmla="*/ 0 w 4960468"/>
                <a:gd name="connsiteY10" fmla="*/ 2232079 h 2960824"/>
                <a:gd name="connsiteX11" fmla="*/ 15614 w 4960468"/>
                <a:gd name="connsiteY11" fmla="*/ 2180587 h 2960824"/>
                <a:gd name="connsiteX12" fmla="*/ 533079 w 4960468"/>
                <a:gd name="connsiteY12" fmla="*/ 1841044 h 2960824"/>
                <a:gd name="connsiteX13" fmla="*/ 547829 w 4960468"/>
                <a:gd name="connsiteY13" fmla="*/ 1841044 h 2960824"/>
                <a:gd name="connsiteX14" fmla="*/ 555692 w 4960468"/>
                <a:gd name="connsiteY14" fmla="*/ 1841044 h 2960824"/>
                <a:gd name="connsiteX15" fmla="*/ 501510 w 4960468"/>
                <a:gd name="connsiteY15" fmla="*/ 1670975 h 2960824"/>
                <a:gd name="connsiteX16" fmla="*/ 481345 w 4960468"/>
                <a:gd name="connsiteY16" fmla="*/ 1476074 h 2960824"/>
                <a:gd name="connsiteX17" fmla="*/ 1473886 w 4960468"/>
                <a:gd name="connsiteY17" fmla="*/ 508991 h 2960824"/>
                <a:gd name="connsiteX18" fmla="*/ 1769037 w 4960468"/>
                <a:gd name="connsiteY18" fmla="*/ 552469 h 2960824"/>
                <a:gd name="connsiteX19" fmla="*/ 1777377 w 4960468"/>
                <a:gd name="connsiteY19" fmla="*/ 555443 h 2960824"/>
                <a:gd name="connsiteX20" fmla="*/ 1791290 w 4960468"/>
                <a:gd name="connsiteY20" fmla="*/ 537154 h 2960824"/>
                <a:gd name="connsiteX21" fmla="*/ 2949945 w 4960468"/>
                <a:gd name="connsiteY21" fmla="*/ 0 h 296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60468" h="2960824">
                  <a:moveTo>
                    <a:pt x="2949945" y="0"/>
                  </a:moveTo>
                  <a:cubicBezTo>
                    <a:pt x="3779218" y="0"/>
                    <a:pt x="4451477" y="660861"/>
                    <a:pt x="4451477" y="1476074"/>
                  </a:cubicBezTo>
                  <a:cubicBezTo>
                    <a:pt x="4451477" y="1577976"/>
                    <a:pt x="4440973" y="1677465"/>
                    <a:pt x="4420971" y="1773554"/>
                  </a:cubicBezTo>
                  <a:lnTo>
                    <a:pt x="4403227" y="1841393"/>
                  </a:lnTo>
                  <a:lnTo>
                    <a:pt x="4511040" y="1852185"/>
                  </a:lnTo>
                  <a:cubicBezTo>
                    <a:pt x="4763703" y="1903376"/>
                    <a:pt x="4960468" y="2125363"/>
                    <a:pt x="4960468" y="2400934"/>
                  </a:cubicBezTo>
                  <a:cubicBezTo>
                    <a:pt x="4960468" y="2715872"/>
                    <a:pt x="4703469" y="2960824"/>
                    <a:pt x="4399743" y="2960824"/>
                  </a:cubicBezTo>
                  <a:cubicBezTo>
                    <a:pt x="4399743" y="2960824"/>
                    <a:pt x="4399743" y="2960824"/>
                    <a:pt x="533079" y="2960824"/>
                  </a:cubicBezTo>
                  <a:cubicBezTo>
                    <a:pt x="296524" y="2960824"/>
                    <a:pt x="99394" y="2823039"/>
                    <a:pt x="15614" y="2621282"/>
                  </a:cubicBezTo>
                  <a:lnTo>
                    <a:pt x="0" y="2569789"/>
                  </a:lnTo>
                  <a:lnTo>
                    <a:pt x="0" y="2232079"/>
                  </a:lnTo>
                  <a:lnTo>
                    <a:pt x="15614" y="2180587"/>
                  </a:lnTo>
                  <a:cubicBezTo>
                    <a:pt x="99394" y="1978830"/>
                    <a:pt x="296524" y="1841044"/>
                    <a:pt x="533079" y="1841044"/>
                  </a:cubicBezTo>
                  <a:cubicBezTo>
                    <a:pt x="533079" y="1841044"/>
                    <a:pt x="533079" y="1841044"/>
                    <a:pt x="547829" y="1841044"/>
                  </a:cubicBezTo>
                  <a:lnTo>
                    <a:pt x="555692" y="1841044"/>
                  </a:lnTo>
                  <a:lnTo>
                    <a:pt x="501510" y="1670975"/>
                  </a:lnTo>
                  <a:cubicBezTo>
                    <a:pt x="488288" y="1608020"/>
                    <a:pt x="481345" y="1542837"/>
                    <a:pt x="481345" y="1476074"/>
                  </a:cubicBezTo>
                  <a:cubicBezTo>
                    <a:pt x="481345" y="941969"/>
                    <a:pt x="925721" y="508991"/>
                    <a:pt x="1473886" y="508991"/>
                  </a:cubicBezTo>
                  <a:cubicBezTo>
                    <a:pt x="1576667" y="508991"/>
                    <a:pt x="1675799" y="524213"/>
                    <a:pt x="1769037" y="552469"/>
                  </a:cubicBezTo>
                  <a:lnTo>
                    <a:pt x="1777377" y="555443"/>
                  </a:lnTo>
                  <a:lnTo>
                    <a:pt x="1791290" y="537154"/>
                  </a:lnTo>
                  <a:cubicBezTo>
                    <a:pt x="2066693" y="209100"/>
                    <a:pt x="2483479" y="0"/>
                    <a:pt x="2949945" y="0"/>
                  </a:cubicBezTo>
                  <a:close/>
                </a:path>
              </a:pathLst>
            </a:custGeom>
            <a:solidFill>
              <a:schemeClr val="accent1"/>
            </a:solidFill>
          </p:spPr>
        </p:pic>
        <p:sp>
          <p:nvSpPr>
            <p:cNvPr id="136" name="Freeform: Shape 135">
              <a:extLst>
                <a:ext uri="{FF2B5EF4-FFF2-40B4-BE49-F238E27FC236}">
                  <a16:creationId xmlns:a16="http://schemas.microsoft.com/office/drawing/2014/main" id="{EE525C6D-C99D-4AFE-AFEA-EC0259BBED55}"/>
                </a:ext>
                <a:ext uri="{C183D7F6-B498-43B3-948B-1728B52AA6E4}">
                  <adec:decorative xmlns:adec="http://schemas.microsoft.com/office/drawing/2017/decorative" val="1"/>
                </a:ext>
              </a:extLst>
            </p:cNvPr>
            <p:cNvSpPr>
              <a:spLocks/>
            </p:cNvSpPr>
            <p:nvPr/>
          </p:nvSpPr>
          <p:spPr bwMode="auto">
            <a:xfrm flipH="1">
              <a:off x="3630570" y="2099005"/>
              <a:ext cx="5177504" cy="3175168"/>
            </a:xfrm>
            <a:custGeom>
              <a:avLst/>
              <a:gdLst>
                <a:gd name="connsiteX0" fmla="*/ 2105218 w 5177504"/>
                <a:gd name="connsiteY0" fmla="*/ 0 h 3175168"/>
                <a:gd name="connsiteX1" fmla="*/ 495447 w 5177504"/>
                <a:gd name="connsiteY1" fmla="*/ 1582478 h 3175168"/>
                <a:gd name="connsiteX2" fmla="*/ 503758 w 5177504"/>
                <a:gd name="connsiteY2" fmla="*/ 1744277 h 3175168"/>
                <a:gd name="connsiteX3" fmla="*/ 518994 w 5177504"/>
                <a:gd name="connsiteY3" fmla="*/ 1842417 h 3175168"/>
                <a:gd name="connsiteX4" fmla="*/ 413199 w 5177504"/>
                <a:gd name="connsiteY4" fmla="*/ 1875258 h 3175168"/>
                <a:gd name="connsiteX5" fmla="*/ 0 w 5177504"/>
                <a:gd name="connsiteY5" fmla="*/ 2498630 h 3175168"/>
                <a:gd name="connsiteX6" fmla="*/ 676538 w 5177504"/>
                <a:gd name="connsiteY6" fmla="*/ 3175168 h 3175168"/>
                <a:gd name="connsiteX7" fmla="*/ 4500966 w 5177504"/>
                <a:gd name="connsiteY7" fmla="*/ 3175168 h 3175168"/>
                <a:gd name="connsiteX8" fmla="*/ 5177504 w 5177504"/>
                <a:gd name="connsiteY8" fmla="*/ 2498630 h 3175168"/>
                <a:gd name="connsiteX9" fmla="*/ 4764305 w 5177504"/>
                <a:gd name="connsiteY9" fmla="*/ 1875258 h 3175168"/>
                <a:gd name="connsiteX10" fmla="*/ 4645075 w 5177504"/>
                <a:gd name="connsiteY10" fmla="*/ 1838247 h 3175168"/>
                <a:gd name="connsiteX11" fmla="*/ 4657815 w 5177504"/>
                <a:gd name="connsiteY11" fmla="*/ 1798257 h 3175168"/>
                <a:gd name="connsiteX12" fmla="*/ 4680140 w 5177504"/>
                <a:gd name="connsiteY12" fmla="*/ 1582478 h 3175168"/>
                <a:gd name="connsiteX13" fmla="*/ 3581277 w 5177504"/>
                <a:gd name="connsiteY13" fmla="*/ 511799 h 3175168"/>
                <a:gd name="connsiteX14" fmla="*/ 3359818 w 5177504"/>
                <a:gd name="connsiteY14" fmla="*/ 533551 h 3175168"/>
                <a:gd name="connsiteX15" fmla="*/ 3317961 w 5177504"/>
                <a:gd name="connsiteY15" fmla="*/ 544038 h 3175168"/>
                <a:gd name="connsiteX16" fmla="*/ 3243498 w 5177504"/>
                <a:gd name="connsiteY16" fmla="*/ 463497 h 3175168"/>
                <a:gd name="connsiteX17" fmla="*/ 2105218 w 5177504"/>
                <a:gd name="connsiteY17" fmla="*/ 0 h 317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77504" h="3175168">
                  <a:moveTo>
                    <a:pt x="2105218" y="0"/>
                  </a:moveTo>
                  <a:cubicBezTo>
                    <a:pt x="1216166" y="0"/>
                    <a:pt x="495447" y="708500"/>
                    <a:pt x="495447" y="1582478"/>
                  </a:cubicBezTo>
                  <a:cubicBezTo>
                    <a:pt x="495447" y="1637102"/>
                    <a:pt x="498262" y="1691079"/>
                    <a:pt x="503758" y="1744277"/>
                  </a:cubicBezTo>
                  <a:lnTo>
                    <a:pt x="518994" y="1842417"/>
                  </a:lnTo>
                  <a:lnTo>
                    <a:pt x="413199" y="1875258"/>
                  </a:lnTo>
                  <a:cubicBezTo>
                    <a:pt x="170379" y="1977962"/>
                    <a:pt x="0" y="2218399"/>
                    <a:pt x="0" y="2498630"/>
                  </a:cubicBezTo>
                  <a:cubicBezTo>
                    <a:pt x="0" y="2872272"/>
                    <a:pt x="302896" y="3175168"/>
                    <a:pt x="676538" y="3175168"/>
                  </a:cubicBezTo>
                  <a:lnTo>
                    <a:pt x="4500966" y="3175168"/>
                  </a:lnTo>
                  <a:cubicBezTo>
                    <a:pt x="4874608" y="3175168"/>
                    <a:pt x="5177504" y="2872272"/>
                    <a:pt x="5177504" y="2498630"/>
                  </a:cubicBezTo>
                  <a:cubicBezTo>
                    <a:pt x="5177504" y="2218399"/>
                    <a:pt x="5007125" y="1977962"/>
                    <a:pt x="4764305" y="1875258"/>
                  </a:cubicBezTo>
                  <a:lnTo>
                    <a:pt x="4645075" y="1838247"/>
                  </a:lnTo>
                  <a:lnTo>
                    <a:pt x="4657815" y="1798257"/>
                  </a:lnTo>
                  <a:cubicBezTo>
                    <a:pt x="4672453" y="1728559"/>
                    <a:pt x="4680140" y="1656393"/>
                    <a:pt x="4680140" y="1582478"/>
                  </a:cubicBezTo>
                  <a:cubicBezTo>
                    <a:pt x="4680140" y="991158"/>
                    <a:pt x="4188162" y="511799"/>
                    <a:pt x="3581277" y="511799"/>
                  </a:cubicBezTo>
                  <a:cubicBezTo>
                    <a:pt x="3505417" y="511799"/>
                    <a:pt x="3431351" y="519289"/>
                    <a:pt x="3359818" y="533551"/>
                  </a:cubicBezTo>
                  <a:lnTo>
                    <a:pt x="3317961" y="544038"/>
                  </a:lnTo>
                  <a:lnTo>
                    <a:pt x="3243498" y="463497"/>
                  </a:lnTo>
                  <a:cubicBezTo>
                    <a:pt x="2952187" y="177125"/>
                    <a:pt x="2549744" y="0"/>
                    <a:pt x="2105218" y="0"/>
                  </a:cubicBezTo>
                  <a:close/>
                </a:path>
              </a:pathLst>
            </a:custGeom>
            <a:noFill/>
            <a:ln w="158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83" name="Rectangle 82">
            <a:extLst>
              <a:ext uri="{FF2B5EF4-FFF2-40B4-BE49-F238E27FC236}">
                <a16:creationId xmlns:a16="http://schemas.microsoft.com/office/drawing/2014/main" id="{BEDC16EF-EE1B-4058-B960-EFB350ECA8F9}"/>
              </a:ext>
            </a:extLst>
          </p:cNvPr>
          <p:cNvSpPr/>
          <p:nvPr/>
        </p:nvSpPr>
        <p:spPr bwMode="auto">
          <a:xfrm>
            <a:off x="3236535" y="1669523"/>
            <a:ext cx="2057474" cy="658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A.I.</a:t>
            </a:r>
          </a:p>
          <a:p>
            <a:pPr marL="0" marR="0" lvl="1" indent="0" algn="r"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Intelligent by default</a:t>
            </a:r>
          </a:p>
        </p:txBody>
      </p:sp>
      <p:sp>
        <p:nvSpPr>
          <p:cNvPr id="76" name="Rectangle 75">
            <a:extLst>
              <a:ext uri="{FF2B5EF4-FFF2-40B4-BE49-F238E27FC236}">
                <a16:creationId xmlns:a16="http://schemas.microsoft.com/office/drawing/2014/main" id="{F99754BC-F2D1-469A-98DE-35EBA4080261}"/>
              </a:ext>
            </a:extLst>
          </p:cNvPr>
          <p:cNvSpPr/>
          <p:nvPr/>
        </p:nvSpPr>
        <p:spPr bwMode="auto">
          <a:xfrm>
            <a:off x="8930569" y="3127182"/>
            <a:ext cx="2150424" cy="658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Hybrid</a:t>
            </a:r>
          </a:p>
          <a:p>
            <a:pPr marL="0" marR="0" lvl="1" indent="0" algn="l"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Operational freedom </a:t>
            </a:r>
          </a:p>
        </p:txBody>
      </p:sp>
      <p:sp>
        <p:nvSpPr>
          <p:cNvPr id="78" name="Rectangle 77">
            <a:extLst>
              <a:ext uri="{FF2B5EF4-FFF2-40B4-BE49-F238E27FC236}">
                <a16:creationId xmlns:a16="http://schemas.microsoft.com/office/drawing/2014/main" id="{0DAD3FA9-3D4A-4DD4-A645-B60E693A0648}"/>
              </a:ext>
            </a:extLst>
          </p:cNvPr>
          <p:cNvSpPr/>
          <p:nvPr/>
        </p:nvSpPr>
        <p:spPr bwMode="auto">
          <a:xfrm>
            <a:off x="5105510" y="5834961"/>
            <a:ext cx="2064252" cy="658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Security</a:t>
            </a:r>
          </a:p>
          <a:p>
            <a:pPr marL="0" marR="0" lvl="1" indent="0" algn="ctr"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Always a step ahead</a:t>
            </a:r>
          </a:p>
        </p:txBody>
      </p:sp>
      <p:sp>
        <p:nvSpPr>
          <p:cNvPr id="80" name="Rectangle 79">
            <a:extLst>
              <a:ext uri="{FF2B5EF4-FFF2-40B4-BE49-F238E27FC236}">
                <a16:creationId xmlns:a16="http://schemas.microsoft.com/office/drawing/2014/main" id="{E0A76551-974C-457E-A0BD-6D775EAAA480}"/>
              </a:ext>
            </a:extLst>
          </p:cNvPr>
          <p:cNvSpPr/>
          <p:nvPr/>
        </p:nvSpPr>
        <p:spPr bwMode="auto">
          <a:xfrm>
            <a:off x="1891030" y="3127182"/>
            <a:ext cx="1316557" cy="658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Scale</a:t>
            </a:r>
          </a:p>
          <a:p>
            <a:pPr marL="0" marR="0" lvl="1" indent="0" algn="r"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Limitless</a:t>
            </a:r>
            <a:endParaRPr kumimoji="0" lang="en-US" sz="1600" b="0" i="0" u="none" strike="noStrike" kern="0" cap="none" spc="0" normalizeH="0" baseline="0" noProof="0" dirty="0">
              <a:ln>
                <a:noFill/>
              </a:ln>
              <a:solidFill>
                <a:srgbClr val="000000"/>
              </a:solidFill>
              <a:effectLst/>
              <a:uLnTx/>
              <a:uFillTx/>
              <a:latin typeface="Segoe UI Semibold"/>
              <a:ea typeface="+mn-ea"/>
              <a:cs typeface="+mn-cs"/>
            </a:endParaRPr>
          </a:p>
        </p:txBody>
      </p:sp>
      <p:grpSp>
        <p:nvGrpSpPr>
          <p:cNvPr id="3" name="Group 2">
            <a:extLst>
              <a:ext uri="{FF2B5EF4-FFF2-40B4-BE49-F238E27FC236}">
                <a16:creationId xmlns:a16="http://schemas.microsoft.com/office/drawing/2014/main" id="{076E4DF9-EA07-6248-A34B-EA14F8B80739}"/>
              </a:ext>
              <a:ext uri="{C183D7F6-B498-43B3-948B-1728B52AA6E4}">
                <adec:decorative xmlns:adec="http://schemas.microsoft.com/office/drawing/2017/decorative" val="1"/>
              </a:ext>
            </a:extLst>
          </p:cNvPr>
          <p:cNvGrpSpPr/>
          <p:nvPr/>
        </p:nvGrpSpPr>
        <p:grpSpPr>
          <a:xfrm>
            <a:off x="5398282" y="1427557"/>
            <a:ext cx="1141165" cy="1147570"/>
            <a:chOff x="5398282" y="1427557"/>
            <a:chExt cx="1141165" cy="1147570"/>
          </a:xfrm>
        </p:grpSpPr>
        <p:sp>
          <p:nvSpPr>
            <p:cNvPr id="82" name="Oval 81" descr="Icon portraying AI">
              <a:extLst>
                <a:ext uri="{FF2B5EF4-FFF2-40B4-BE49-F238E27FC236}">
                  <a16:creationId xmlns:a16="http://schemas.microsoft.com/office/drawing/2014/main" id="{C1E7AD1A-5791-44E8-8F13-30EA32D28574}"/>
                </a:ext>
              </a:extLst>
            </p:cNvPr>
            <p:cNvSpPr/>
            <p:nvPr/>
          </p:nvSpPr>
          <p:spPr bwMode="auto">
            <a:xfrm>
              <a:off x="5398282" y="1427557"/>
              <a:ext cx="1141165" cy="1147570"/>
            </a:xfrm>
            <a:prstGeom prst="ellipse">
              <a:avLst/>
            </a:prstGeom>
            <a:solidFill>
              <a:schemeClr val="bg1">
                <a:lumMod val="95000"/>
              </a:schemeClr>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9" name="Group 154">
              <a:extLst>
                <a:ext uri="{FF2B5EF4-FFF2-40B4-BE49-F238E27FC236}">
                  <a16:creationId xmlns:a16="http://schemas.microsoft.com/office/drawing/2014/main" id="{4E8ADC1C-4C42-4862-988A-9647342382FB}"/>
                </a:ext>
                <a:ext uri="{C183D7F6-B498-43B3-948B-1728B52AA6E4}">
                  <adec:decorative xmlns:adec="http://schemas.microsoft.com/office/drawing/2017/decorative" val="1"/>
                </a:ext>
              </a:extLst>
            </p:cNvPr>
            <p:cNvGrpSpPr>
              <a:grpSpLocks noChangeAspect="1"/>
            </p:cNvGrpSpPr>
            <p:nvPr/>
          </p:nvGrpSpPr>
          <p:grpSpPr bwMode="auto">
            <a:xfrm>
              <a:off x="5777542" y="1749231"/>
              <a:ext cx="382645" cy="530602"/>
              <a:chOff x="1057" y="2781"/>
              <a:chExt cx="225" cy="312"/>
            </a:xfrm>
            <a:solidFill>
              <a:schemeClr val="accent1"/>
            </a:solidFill>
          </p:grpSpPr>
          <p:sp>
            <p:nvSpPr>
              <p:cNvPr id="90" name="Oval 155">
                <a:extLst>
                  <a:ext uri="{FF2B5EF4-FFF2-40B4-BE49-F238E27FC236}">
                    <a16:creationId xmlns:a16="http://schemas.microsoft.com/office/drawing/2014/main" id="{96683422-D8D6-44C0-B8CF-63EBD133E361}"/>
                  </a:ext>
                </a:extLst>
              </p:cNvPr>
              <p:cNvSpPr>
                <a:spLocks noChangeArrowheads="1"/>
              </p:cNvSpPr>
              <p:nvPr/>
            </p:nvSpPr>
            <p:spPr bwMode="auto">
              <a:xfrm>
                <a:off x="1057" y="2781"/>
                <a:ext cx="225" cy="2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sp>
            <p:nvSpPr>
              <p:cNvPr id="91" name="Freeform 156">
                <a:extLst>
                  <a:ext uri="{FF2B5EF4-FFF2-40B4-BE49-F238E27FC236}">
                    <a16:creationId xmlns:a16="http://schemas.microsoft.com/office/drawing/2014/main" id="{4307302F-2F27-4AD4-9268-FB8E55C5A9BB}"/>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157">
                <a:extLst>
                  <a:ext uri="{FF2B5EF4-FFF2-40B4-BE49-F238E27FC236}">
                    <a16:creationId xmlns:a16="http://schemas.microsoft.com/office/drawing/2014/main" id="{D8317A7A-3005-45A3-97F8-AF3D02987535}"/>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158">
                <a:extLst>
                  <a:ext uri="{FF2B5EF4-FFF2-40B4-BE49-F238E27FC236}">
                    <a16:creationId xmlns:a16="http://schemas.microsoft.com/office/drawing/2014/main" id="{340E4E8C-8BA5-4EDE-8DA5-D9ABE0135AD0}"/>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128" name="Group 127" descr="Azure icon">
            <a:extLst>
              <a:ext uri="{FF2B5EF4-FFF2-40B4-BE49-F238E27FC236}">
                <a16:creationId xmlns:a16="http://schemas.microsoft.com/office/drawing/2014/main" id="{F79E7CED-A6C5-4A8E-89D6-21A85A43617C}"/>
              </a:ext>
            </a:extLst>
          </p:cNvPr>
          <p:cNvGrpSpPr>
            <a:grpSpLocks noChangeAspect="1"/>
          </p:cNvGrpSpPr>
          <p:nvPr/>
        </p:nvGrpSpPr>
        <p:grpSpPr>
          <a:xfrm>
            <a:off x="5192266" y="2970659"/>
            <a:ext cx="1794136" cy="1391612"/>
            <a:chOff x="3486498" y="5451027"/>
            <a:chExt cx="1893396" cy="1468600"/>
          </a:xfrm>
          <a:solidFill>
            <a:schemeClr val="bg1"/>
          </a:solidFill>
        </p:grpSpPr>
        <p:sp>
          <p:nvSpPr>
            <p:cNvPr id="129" name="Freeform: Shape 128">
              <a:extLst>
                <a:ext uri="{FF2B5EF4-FFF2-40B4-BE49-F238E27FC236}">
                  <a16:creationId xmlns:a16="http://schemas.microsoft.com/office/drawing/2014/main" id="{AF07AC0A-916D-4E2E-A81E-AD5B47BECB9C}"/>
                </a:ext>
              </a:extLst>
            </p:cNvPr>
            <p:cNvSpPr/>
            <p:nvPr/>
          </p:nvSpPr>
          <p:spPr bwMode="auto">
            <a:xfrm>
              <a:off x="3486498" y="5451027"/>
              <a:ext cx="1068765" cy="1323278"/>
            </a:xfrm>
            <a:custGeom>
              <a:avLst/>
              <a:gdLst>
                <a:gd name="connsiteX0" fmla="*/ 1033494 w 1033494"/>
                <a:gd name="connsiteY0" fmla="*/ 0 h 1283793"/>
                <a:gd name="connsiteX1" fmla="*/ 468302 w 1033494"/>
                <a:gd name="connsiteY1" fmla="*/ 458209 h 1283793"/>
                <a:gd name="connsiteX2" fmla="*/ 0 w 1033494"/>
                <a:gd name="connsiteY2" fmla="*/ 1283793 h 1283793"/>
                <a:gd name="connsiteX3" fmla="*/ 446098 w 1033494"/>
                <a:gd name="connsiteY3" fmla="*/ 1283793 h 1283793"/>
                <a:gd name="connsiteX4" fmla="*/ 1033494 w 1033494"/>
                <a:gd name="connsiteY4" fmla="*/ 0 h 1283793"/>
                <a:gd name="connsiteX0" fmla="*/ 1047475 w 1047475"/>
                <a:gd name="connsiteY0" fmla="*/ 0 h 1283793"/>
                <a:gd name="connsiteX1" fmla="*/ 482283 w 1047475"/>
                <a:gd name="connsiteY1" fmla="*/ 458209 h 1283793"/>
                <a:gd name="connsiteX2" fmla="*/ 0 w 1047475"/>
                <a:gd name="connsiteY2" fmla="*/ 1281817 h 1283793"/>
                <a:gd name="connsiteX3" fmla="*/ 460079 w 1047475"/>
                <a:gd name="connsiteY3" fmla="*/ 1283793 h 1283793"/>
                <a:gd name="connsiteX4" fmla="*/ 1047475 w 1047475"/>
                <a:gd name="connsiteY4" fmla="*/ 0 h 1283793"/>
                <a:gd name="connsiteX0" fmla="*/ 1049473 w 1049473"/>
                <a:gd name="connsiteY0" fmla="*/ 0 h 1297628"/>
                <a:gd name="connsiteX1" fmla="*/ 482283 w 1049473"/>
                <a:gd name="connsiteY1" fmla="*/ 472044 h 1297628"/>
                <a:gd name="connsiteX2" fmla="*/ 0 w 1049473"/>
                <a:gd name="connsiteY2" fmla="*/ 1295652 h 1297628"/>
                <a:gd name="connsiteX3" fmla="*/ 460079 w 1049473"/>
                <a:gd name="connsiteY3" fmla="*/ 1297628 h 1297628"/>
                <a:gd name="connsiteX4" fmla="*/ 1049473 w 1049473"/>
                <a:gd name="connsiteY4" fmla="*/ 0 h 1297628"/>
                <a:gd name="connsiteX0" fmla="*/ 1057462 w 1057462"/>
                <a:gd name="connsiteY0" fmla="*/ 0 h 1295651"/>
                <a:gd name="connsiteX1" fmla="*/ 482283 w 1057462"/>
                <a:gd name="connsiteY1" fmla="*/ 470067 h 1295651"/>
                <a:gd name="connsiteX2" fmla="*/ 0 w 1057462"/>
                <a:gd name="connsiteY2" fmla="*/ 1293675 h 1295651"/>
                <a:gd name="connsiteX3" fmla="*/ 460079 w 1057462"/>
                <a:gd name="connsiteY3" fmla="*/ 1295651 h 1295651"/>
                <a:gd name="connsiteX4" fmla="*/ 1057462 w 1057462"/>
                <a:gd name="connsiteY4" fmla="*/ 0 h 129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62" h="1295651">
                  <a:moveTo>
                    <a:pt x="1057462" y="0"/>
                  </a:moveTo>
                  <a:lnTo>
                    <a:pt x="482283" y="470067"/>
                  </a:lnTo>
                  <a:lnTo>
                    <a:pt x="0" y="1293675"/>
                  </a:lnTo>
                  <a:lnTo>
                    <a:pt x="460079" y="1295651"/>
                  </a:lnTo>
                  <a:lnTo>
                    <a:pt x="1057462" y="0"/>
                  </a:lnTo>
                  <a:close/>
                </a:path>
              </a:pathLst>
            </a:custGeom>
            <a:grpFill/>
            <a:ln w="19050" cap="flat" cmpd="sng" algn="ctr">
              <a:noFill/>
              <a:prstDash val="solid"/>
              <a:miter lim="800000"/>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1041EC4A-7A65-46C5-80FD-2CB7028053DC}"/>
                </a:ext>
              </a:extLst>
            </p:cNvPr>
            <p:cNvSpPr/>
            <p:nvPr/>
          </p:nvSpPr>
          <p:spPr bwMode="auto">
            <a:xfrm>
              <a:off x="3918466" y="5540962"/>
              <a:ext cx="1461428" cy="1378665"/>
            </a:xfrm>
            <a:custGeom>
              <a:avLst/>
              <a:gdLst>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36276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48387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82268 w 1461426"/>
                <a:gd name="connsiteY0" fmla="*/ 0 h 1378666"/>
                <a:gd name="connsiteX1" fmla="*/ 440043 w 1461426"/>
                <a:gd name="connsiteY1" fmla="*/ 678231 h 1378666"/>
                <a:gd name="connsiteX2" fmla="*/ 876048 w 1461426"/>
                <a:gd name="connsiteY2" fmla="*/ 1207090 h 1378666"/>
                <a:gd name="connsiteX3" fmla="*/ 0 w 1461426"/>
                <a:gd name="connsiteY3" fmla="*/ 1368573 h 1378666"/>
                <a:gd name="connsiteX4" fmla="*/ 1439222 w 1461426"/>
                <a:gd name="connsiteY4" fmla="*/ 1378666 h 1378666"/>
                <a:gd name="connsiteX5" fmla="*/ 1461426 w 1461426"/>
                <a:gd name="connsiteY5" fmla="*/ 1364536 h 1378666"/>
                <a:gd name="connsiteX6" fmla="*/ 682268 w 1461426"/>
                <a:gd name="connsiteY6" fmla="*/ 0 h 137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426" h="1378666">
                  <a:moveTo>
                    <a:pt x="682268" y="0"/>
                  </a:moveTo>
                  <a:lnTo>
                    <a:pt x="440043" y="678231"/>
                  </a:lnTo>
                  <a:lnTo>
                    <a:pt x="876048" y="1207090"/>
                  </a:lnTo>
                  <a:lnTo>
                    <a:pt x="0" y="1368573"/>
                  </a:lnTo>
                  <a:lnTo>
                    <a:pt x="1439222" y="1378666"/>
                  </a:lnTo>
                  <a:lnTo>
                    <a:pt x="1461426" y="1364536"/>
                  </a:lnTo>
                  <a:lnTo>
                    <a:pt x="682268" y="0"/>
                  </a:lnTo>
                  <a:close/>
                </a:path>
              </a:pathLst>
            </a:custGeom>
            <a:grpFill/>
            <a:ln w="19050" cap="flat" cmpd="sng" algn="ctr">
              <a:noFill/>
              <a:prstDash val="solid"/>
              <a:miter lim="800000"/>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F1C853B0-C6ED-534E-A9C1-1F9ECC6E9289}"/>
              </a:ext>
              <a:ext uri="{C183D7F6-B498-43B3-948B-1728B52AA6E4}">
                <adec:decorative xmlns:adec="http://schemas.microsoft.com/office/drawing/2017/decorative" val="1"/>
              </a:ext>
            </a:extLst>
          </p:cNvPr>
          <p:cNvGrpSpPr/>
          <p:nvPr/>
        </p:nvGrpSpPr>
        <p:grpSpPr>
          <a:xfrm>
            <a:off x="3317124" y="2882718"/>
            <a:ext cx="1141165" cy="1147570"/>
            <a:chOff x="3317124" y="2882718"/>
            <a:chExt cx="1141165" cy="1147570"/>
          </a:xfrm>
        </p:grpSpPr>
        <p:sp>
          <p:nvSpPr>
            <p:cNvPr id="81" name="Oval 80" descr="Icon portraying scale">
              <a:extLst>
                <a:ext uri="{FF2B5EF4-FFF2-40B4-BE49-F238E27FC236}">
                  <a16:creationId xmlns:a16="http://schemas.microsoft.com/office/drawing/2014/main" id="{14427E28-35CC-4399-B118-9FF9E6207024}"/>
                </a:ext>
              </a:extLst>
            </p:cNvPr>
            <p:cNvSpPr/>
            <p:nvPr/>
          </p:nvSpPr>
          <p:spPr bwMode="auto">
            <a:xfrm>
              <a:off x="3317124" y="2882718"/>
              <a:ext cx="1141165" cy="1147570"/>
            </a:xfrm>
            <a:prstGeom prst="ellipse">
              <a:avLst/>
            </a:prstGeom>
            <a:solidFill>
              <a:schemeClr val="bg1">
                <a:lumMod val="95000"/>
              </a:schemeClr>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37" name="Group 32" descr="Icon portraying scale">
              <a:extLst>
                <a:ext uri="{FF2B5EF4-FFF2-40B4-BE49-F238E27FC236}">
                  <a16:creationId xmlns:a16="http://schemas.microsoft.com/office/drawing/2014/main" id="{A4E56269-E1A0-4DC1-8176-D775EF16D252}"/>
                </a:ext>
              </a:extLst>
            </p:cNvPr>
            <p:cNvGrpSpPr>
              <a:grpSpLocks noChangeAspect="1"/>
            </p:cNvGrpSpPr>
            <p:nvPr/>
          </p:nvGrpSpPr>
          <p:grpSpPr bwMode="auto">
            <a:xfrm>
              <a:off x="3647799" y="3208853"/>
              <a:ext cx="495300" cy="495300"/>
              <a:chOff x="2812" y="999"/>
              <a:chExt cx="312" cy="312"/>
            </a:xfrm>
          </p:grpSpPr>
          <p:sp>
            <p:nvSpPr>
              <p:cNvPr id="138" name="AutoShape 31">
                <a:extLst>
                  <a:ext uri="{FF2B5EF4-FFF2-40B4-BE49-F238E27FC236}">
                    <a16:creationId xmlns:a16="http://schemas.microsoft.com/office/drawing/2014/main" id="{E76299FC-1F19-4A2F-954C-BABCB96A636D}"/>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9" name="Rectangle 33">
                <a:extLst>
                  <a:ext uri="{FF2B5EF4-FFF2-40B4-BE49-F238E27FC236}">
                    <a16:creationId xmlns:a16="http://schemas.microsoft.com/office/drawing/2014/main" id="{DBD90042-C9BC-41CA-A450-EBA2D27F4444}"/>
                  </a:ext>
                </a:extLst>
              </p:cNvPr>
              <p:cNvSpPr>
                <a:spLocks noChangeArrowheads="1"/>
              </p:cNvSpPr>
              <p:nvPr/>
            </p:nvSpPr>
            <p:spPr bwMode="auto">
              <a:xfrm>
                <a:off x="3095" y="999"/>
                <a:ext cx="29"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0" name="Rectangle 34">
                <a:extLst>
                  <a:ext uri="{FF2B5EF4-FFF2-40B4-BE49-F238E27FC236}">
                    <a16:creationId xmlns:a16="http://schemas.microsoft.com/office/drawing/2014/main" id="{30859ED6-43E4-42D6-ACC4-C71E11397357}"/>
                  </a:ext>
                </a:extLst>
              </p:cNvPr>
              <p:cNvSpPr>
                <a:spLocks noChangeArrowheads="1"/>
              </p:cNvSpPr>
              <p:nvPr/>
            </p:nvSpPr>
            <p:spPr bwMode="auto">
              <a:xfrm>
                <a:off x="3027" y="999"/>
                <a:ext cx="97"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1" name="Rectangle 35">
                <a:extLst>
                  <a:ext uri="{FF2B5EF4-FFF2-40B4-BE49-F238E27FC236}">
                    <a16:creationId xmlns:a16="http://schemas.microsoft.com/office/drawing/2014/main" id="{D1F806E6-6F7B-4B19-B485-56062FC9C2C7}"/>
                  </a:ext>
                </a:extLst>
              </p:cNvPr>
              <p:cNvSpPr>
                <a:spLocks noChangeArrowheads="1"/>
              </p:cNvSpPr>
              <p:nvPr/>
            </p:nvSpPr>
            <p:spPr bwMode="auto">
              <a:xfrm>
                <a:off x="3027" y="1282"/>
                <a:ext cx="97"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2" name="Rectangle 36">
                <a:extLst>
                  <a:ext uri="{FF2B5EF4-FFF2-40B4-BE49-F238E27FC236}">
                    <a16:creationId xmlns:a16="http://schemas.microsoft.com/office/drawing/2014/main" id="{A4113406-0D6A-42AE-832B-DEBEA214D9E2}"/>
                  </a:ext>
                </a:extLst>
              </p:cNvPr>
              <p:cNvSpPr>
                <a:spLocks noChangeArrowheads="1"/>
              </p:cNvSpPr>
              <p:nvPr/>
            </p:nvSpPr>
            <p:spPr bwMode="auto">
              <a:xfrm>
                <a:off x="3095" y="1213"/>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Rectangle 37">
                <a:extLst>
                  <a:ext uri="{FF2B5EF4-FFF2-40B4-BE49-F238E27FC236}">
                    <a16:creationId xmlns:a16="http://schemas.microsoft.com/office/drawing/2014/main" id="{07DFE685-47D5-48A6-9725-069FC13511BA}"/>
                  </a:ext>
                </a:extLst>
              </p:cNvPr>
              <p:cNvSpPr>
                <a:spLocks noChangeArrowheads="1"/>
              </p:cNvSpPr>
              <p:nvPr/>
            </p:nvSpPr>
            <p:spPr bwMode="auto">
              <a:xfrm>
                <a:off x="2812" y="1213"/>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4" name="Rectangle 38">
                <a:extLst>
                  <a:ext uri="{FF2B5EF4-FFF2-40B4-BE49-F238E27FC236}">
                    <a16:creationId xmlns:a16="http://schemas.microsoft.com/office/drawing/2014/main" id="{852097C1-B3E2-4564-8EC9-A679E4F90828}"/>
                  </a:ext>
                </a:extLst>
              </p:cNvPr>
              <p:cNvSpPr>
                <a:spLocks noChangeArrowheads="1"/>
              </p:cNvSpPr>
              <p:nvPr/>
            </p:nvSpPr>
            <p:spPr bwMode="auto">
              <a:xfrm>
                <a:off x="2812" y="1282"/>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 name="Freeform 39">
                <a:extLst>
                  <a:ext uri="{FF2B5EF4-FFF2-40B4-BE49-F238E27FC236}">
                    <a16:creationId xmlns:a16="http://schemas.microsoft.com/office/drawing/2014/main" id="{A90C4C7B-27C8-4AF3-AC39-56BA37B23D76}"/>
                  </a:ext>
                </a:extLst>
              </p:cNvPr>
              <p:cNvSpPr>
                <a:spLocks/>
              </p:cNvSpPr>
              <p:nvPr/>
            </p:nvSpPr>
            <p:spPr bwMode="auto">
              <a:xfrm>
                <a:off x="2949" y="1007"/>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6" name="Freeform 40">
                <a:extLst>
                  <a:ext uri="{FF2B5EF4-FFF2-40B4-BE49-F238E27FC236}">
                    <a16:creationId xmlns:a16="http://schemas.microsoft.com/office/drawing/2014/main" id="{DDD26296-7858-4E76-9618-015ACB4F9A0B}"/>
                  </a:ext>
                </a:extLst>
              </p:cNvPr>
              <p:cNvSpPr>
                <a:spLocks/>
              </p:cNvSpPr>
              <p:nvPr/>
            </p:nvSpPr>
            <p:spPr bwMode="auto">
              <a:xfrm>
                <a:off x="2948" y="1136"/>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7" name="Freeform 41">
                <a:extLst>
                  <a:ext uri="{FF2B5EF4-FFF2-40B4-BE49-F238E27FC236}">
                    <a16:creationId xmlns:a16="http://schemas.microsoft.com/office/drawing/2014/main" id="{C6DD67FE-FF8B-4405-B4DA-F6AB21A22246}"/>
                  </a:ext>
                </a:extLst>
              </p:cNvPr>
              <p:cNvSpPr>
                <a:spLocks/>
              </p:cNvSpPr>
              <p:nvPr/>
            </p:nvSpPr>
            <p:spPr bwMode="auto">
              <a:xfrm>
                <a:off x="2820" y="1135"/>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8" name="Freeform 42">
                <a:extLst>
                  <a:ext uri="{FF2B5EF4-FFF2-40B4-BE49-F238E27FC236}">
                    <a16:creationId xmlns:a16="http://schemas.microsoft.com/office/drawing/2014/main" id="{4FFE2161-6352-4341-898D-40EF1994DC68}"/>
                  </a:ext>
                </a:extLst>
              </p:cNvPr>
              <p:cNvSpPr>
                <a:spLocks/>
              </p:cNvSpPr>
              <p:nvPr/>
            </p:nvSpPr>
            <p:spPr bwMode="auto">
              <a:xfrm>
                <a:off x="2820" y="1007"/>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Rectangle 43">
                <a:extLst>
                  <a:ext uri="{FF2B5EF4-FFF2-40B4-BE49-F238E27FC236}">
                    <a16:creationId xmlns:a16="http://schemas.microsoft.com/office/drawing/2014/main" id="{0599B117-2B98-4058-AABB-449FAD1B01FA}"/>
                  </a:ext>
                </a:extLst>
              </p:cNvPr>
              <p:cNvSpPr>
                <a:spLocks noChangeArrowheads="1"/>
              </p:cNvSpPr>
              <p:nvPr/>
            </p:nvSpPr>
            <p:spPr bwMode="auto">
              <a:xfrm>
                <a:off x="2812" y="999"/>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0" name="Rectangle 44">
                <a:extLst>
                  <a:ext uri="{FF2B5EF4-FFF2-40B4-BE49-F238E27FC236}">
                    <a16:creationId xmlns:a16="http://schemas.microsoft.com/office/drawing/2014/main" id="{97A04DF0-1806-43AB-87D1-840916A8065F}"/>
                  </a:ext>
                </a:extLst>
              </p:cNvPr>
              <p:cNvSpPr>
                <a:spLocks noChangeArrowheads="1"/>
              </p:cNvSpPr>
              <p:nvPr/>
            </p:nvSpPr>
            <p:spPr bwMode="auto">
              <a:xfrm>
                <a:off x="2812" y="999"/>
                <a:ext cx="30" cy="9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AA957F69-5483-DA48-82E9-B19C547B38EB}"/>
              </a:ext>
              <a:ext uri="{C183D7F6-B498-43B3-948B-1728B52AA6E4}">
                <adec:decorative xmlns:adec="http://schemas.microsoft.com/office/drawing/2017/decorative" val="1"/>
              </a:ext>
            </a:extLst>
          </p:cNvPr>
          <p:cNvGrpSpPr/>
          <p:nvPr/>
        </p:nvGrpSpPr>
        <p:grpSpPr>
          <a:xfrm>
            <a:off x="7699573" y="2882718"/>
            <a:ext cx="1141165" cy="1147570"/>
            <a:chOff x="7699573" y="2882718"/>
            <a:chExt cx="1141165" cy="1147570"/>
          </a:xfrm>
        </p:grpSpPr>
        <p:sp>
          <p:nvSpPr>
            <p:cNvPr id="75" name="Oval 74">
              <a:extLst>
                <a:ext uri="{FF2B5EF4-FFF2-40B4-BE49-F238E27FC236}">
                  <a16:creationId xmlns:a16="http://schemas.microsoft.com/office/drawing/2014/main" id="{E4F96866-669E-43B3-89B2-6F8B63BD7677}"/>
                </a:ext>
                <a:ext uri="{C183D7F6-B498-43B3-948B-1728B52AA6E4}">
                  <adec:decorative xmlns:adec="http://schemas.microsoft.com/office/drawing/2017/decorative" val="1"/>
                </a:ext>
              </a:extLst>
            </p:cNvPr>
            <p:cNvSpPr/>
            <p:nvPr/>
          </p:nvSpPr>
          <p:spPr bwMode="auto">
            <a:xfrm>
              <a:off x="7699573" y="2882718"/>
              <a:ext cx="1141165" cy="1147570"/>
            </a:xfrm>
            <a:prstGeom prst="ellipse">
              <a:avLst/>
            </a:prstGeom>
            <a:solidFill>
              <a:schemeClr val="bg1">
                <a:lumMod val="95000"/>
              </a:schemeClr>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mn-ea"/>
                <a:cs typeface="+mn-cs"/>
              </a:endParaRPr>
            </a:p>
          </p:txBody>
        </p:sp>
        <p:grpSp>
          <p:nvGrpSpPr>
            <p:cNvPr id="151" name="Group 4" descr="Icon portraying hybrid">
              <a:extLst>
                <a:ext uri="{FF2B5EF4-FFF2-40B4-BE49-F238E27FC236}">
                  <a16:creationId xmlns:a16="http://schemas.microsoft.com/office/drawing/2014/main" id="{55F24035-77D9-42B3-8AE0-98BF341BE71F}"/>
                </a:ext>
              </a:extLst>
            </p:cNvPr>
            <p:cNvGrpSpPr>
              <a:grpSpLocks noChangeAspect="1"/>
            </p:cNvGrpSpPr>
            <p:nvPr/>
          </p:nvGrpSpPr>
          <p:grpSpPr bwMode="auto">
            <a:xfrm>
              <a:off x="8052070" y="3208853"/>
              <a:ext cx="495300" cy="495300"/>
              <a:chOff x="410" y="999"/>
              <a:chExt cx="312" cy="312"/>
            </a:xfrm>
          </p:grpSpPr>
          <p:sp>
            <p:nvSpPr>
              <p:cNvPr id="152" name="AutoShape 3">
                <a:extLst>
                  <a:ext uri="{FF2B5EF4-FFF2-40B4-BE49-F238E27FC236}">
                    <a16:creationId xmlns:a16="http://schemas.microsoft.com/office/drawing/2014/main" id="{129C3F54-7476-4E5E-8F29-FA74D6919F82}"/>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Rectangle 5">
                <a:extLst>
                  <a:ext uri="{FF2B5EF4-FFF2-40B4-BE49-F238E27FC236}">
                    <a16:creationId xmlns:a16="http://schemas.microsoft.com/office/drawing/2014/main" id="{F70F1FD8-43C8-4881-AE8E-537336991BBD}"/>
                  </a:ext>
                </a:extLst>
              </p:cNvPr>
              <p:cNvSpPr>
                <a:spLocks noChangeArrowheads="1"/>
              </p:cNvSpPr>
              <p:nvPr/>
            </p:nvSpPr>
            <p:spPr bwMode="auto">
              <a:xfrm>
                <a:off x="410" y="999"/>
                <a:ext cx="156"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5D4AE7C2-713B-41BC-AE5C-5FAD038D2A71}"/>
                  </a:ext>
                </a:extLst>
              </p:cNvPr>
              <p:cNvSpPr>
                <a:spLocks noChangeArrowheads="1"/>
              </p:cNvSpPr>
              <p:nvPr/>
            </p:nvSpPr>
            <p:spPr bwMode="auto">
              <a:xfrm>
                <a:off x="566" y="1155"/>
                <a:ext cx="156" cy="1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5" name="Rectangle 7">
                <a:extLst>
                  <a:ext uri="{FF2B5EF4-FFF2-40B4-BE49-F238E27FC236}">
                    <a16:creationId xmlns:a16="http://schemas.microsoft.com/office/drawing/2014/main" id="{6BBCB16F-D1BA-467E-95C4-7238A9CD9560}"/>
                  </a:ext>
                </a:extLst>
              </p:cNvPr>
              <p:cNvSpPr>
                <a:spLocks noChangeArrowheads="1"/>
              </p:cNvSpPr>
              <p:nvPr/>
            </p:nvSpPr>
            <p:spPr bwMode="auto">
              <a:xfrm>
                <a:off x="449" y="104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Rectangle 8">
                <a:extLst>
                  <a:ext uri="{FF2B5EF4-FFF2-40B4-BE49-F238E27FC236}">
                    <a16:creationId xmlns:a16="http://schemas.microsoft.com/office/drawing/2014/main" id="{232AFB75-0410-4353-8EDF-5A721FEA3B7F}"/>
                  </a:ext>
                </a:extLst>
              </p:cNvPr>
              <p:cNvSpPr>
                <a:spLocks noChangeArrowheads="1"/>
              </p:cNvSpPr>
              <p:nvPr/>
            </p:nvSpPr>
            <p:spPr bwMode="auto">
              <a:xfrm>
                <a:off x="498" y="104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Rectangle 9">
                <a:extLst>
                  <a:ext uri="{FF2B5EF4-FFF2-40B4-BE49-F238E27FC236}">
                    <a16:creationId xmlns:a16="http://schemas.microsoft.com/office/drawing/2014/main" id="{5979BDD0-6598-40E1-8E4A-9826B9D5149C}"/>
                  </a:ext>
                </a:extLst>
              </p:cNvPr>
              <p:cNvSpPr>
                <a:spLocks noChangeArrowheads="1"/>
              </p:cNvSpPr>
              <p:nvPr/>
            </p:nvSpPr>
            <p:spPr bwMode="auto">
              <a:xfrm>
                <a:off x="449" y="1096"/>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Rectangle 10">
                <a:extLst>
                  <a:ext uri="{FF2B5EF4-FFF2-40B4-BE49-F238E27FC236}">
                    <a16:creationId xmlns:a16="http://schemas.microsoft.com/office/drawing/2014/main" id="{500F778B-935F-4B0C-856A-2665B560ABF6}"/>
                  </a:ext>
                </a:extLst>
              </p:cNvPr>
              <p:cNvSpPr>
                <a:spLocks noChangeArrowheads="1"/>
              </p:cNvSpPr>
              <p:nvPr/>
            </p:nvSpPr>
            <p:spPr bwMode="auto">
              <a:xfrm>
                <a:off x="498" y="1096"/>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9" name="Rectangle 11">
                <a:extLst>
                  <a:ext uri="{FF2B5EF4-FFF2-40B4-BE49-F238E27FC236}">
                    <a16:creationId xmlns:a16="http://schemas.microsoft.com/office/drawing/2014/main" id="{AE18C534-4279-4B4F-85AA-E165BF85CD98}"/>
                  </a:ext>
                </a:extLst>
              </p:cNvPr>
              <p:cNvSpPr>
                <a:spLocks noChangeArrowheads="1"/>
              </p:cNvSpPr>
              <p:nvPr/>
            </p:nvSpPr>
            <p:spPr bwMode="auto">
              <a:xfrm>
                <a:off x="449" y="1145"/>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Rectangle 12">
                <a:extLst>
                  <a:ext uri="{FF2B5EF4-FFF2-40B4-BE49-F238E27FC236}">
                    <a16:creationId xmlns:a16="http://schemas.microsoft.com/office/drawing/2014/main" id="{592D444E-23F8-43D7-97D7-E51F90733586}"/>
                  </a:ext>
                </a:extLst>
              </p:cNvPr>
              <p:cNvSpPr>
                <a:spLocks noChangeArrowheads="1"/>
              </p:cNvSpPr>
              <p:nvPr/>
            </p:nvSpPr>
            <p:spPr bwMode="auto">
              <a:xfrm>
                <a:off x="498" y="1145"/>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Rectangle 13">
                <a:extLst>
                  <a:ext uri="{FF2B5EF4-FFF2-40B4-BE49-F238E27FC236}">
                    <a16:creationId xmlns:a16="http://schemas.microsoft.com/office/drawing/2014/main" id="{B25D0B47-29FE-4F0A-95C5-1F525D248EF6}"/>
                  </a:ext>
                </a:extLst>
              </p:cNvPr>
              <p:cNvSpPr>
                <a:spLocks noChangeArrowheads="1"/>
              </p:cNvSpPr>
              <p:nvPr/>
            </p:nvSpPr>
            <p:spPr bwMode="auto">
              <a:xfrm>
                <a:off x="449" y="119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Rectangle 14">
                <a:extLst>
                  <a:ext uri="{FF2B5EF4-FFF2-40B4-BE49-F238E27FC236}">
                    <a16:creationId xmlns:a16="http://schemas.microsoft.com/office/drawing/2014/main" id="{7052C004-E800-4683-AC6B-9B16AD527C5E}"/>
                  </a:ext>
                </a:extLst>
              </p:cNvPr>
              <p:cNvSpPr>
                <a:spLocks noChangeArrowheads="1"/>
              </p:cNvSpPr>
              <p:nvPr/>
            </p:nvSpPr>
            <p:spPr bwMode="auto">
              <a:xfrm>
                <a:off x="498" y="119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Rectangle 15">
                <a:extLst>
                  <a:ext uri="{FF2B5EF4-FFF2-40B4-BE49-F238E27FC236}">
                    <a16:creationId xmlns:a16="http://schemas.microsoft.com/office/drawing/2014/main" id="{A9B80768-C600-4437-BCBE-419BD5C03679}"/>
                  </a:ext>
                </a:extLst>
              </p:cNvPr>
              <p:cNvSpPr>
                <a:spLocks noChangeArrowheads="1"/>
              </p:cNvSpPr>
              <p:nvPr/>
            </p:nvSpPr>
            <p:spPr bwMode="auto">
              <a:xfrm>
                <a:off x="469" y="1272"/>
                <a:ext cx="38" cy="39"/>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Rectangle 16">
                <a:extLst>
                  <a:ext uri="{FF2B5EF4-FFF2-40B4-BE49-F238E27FC236}">
                    <a16:creationId xmlns:a16="http://schemas.microsoft.com/office/drawing/2014/main" id="{88BA2145-097C-4BEA-BC56-59D7620E1CA2}"/>
                  </a:ext>
                </a:extLst>
              </p:cNvPr>
              <p:cNvSpPr>
                <a:spLocks noChangeArrowheads="1"/>
              </p:cNvSpPr>
              <p:nvPr/>
            </p:nvSpPr>
            <p:spPr bwMode="auto">
              <a:xfrm>
                <a:off x="605" y="1194"/>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5" name="Rectangle 17">
                <a:extLst>
                  <a:ext uri="{FF2B5EF4-FFF2-40B4-BE49-F238E27FC236}">
                    <a16:creationId xmlns:a16="http://schemas.microsoft.com/office/drawing/2014/main" id="{C4551E7D-87D5-4516-86CD-95644FD6A8E9}"/>
                  </a:ext>
                </a:extLst>
              </p:cNvPr>
              <p:cNvSpPr>
                <a:spLocks noChangeArrowheads="1"/>
              </p:cNvSpPr>
              <p:nvPr/>
            </p:nvSpPr>
            <p:spPr bwMode="auto">
              <a:xfrm>
                <a:off x="654" y="1194"/>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6" name="Rectangle 18">
                <a:extLst>
                  <a:ext uri="{FF2B5EF4-FFF2-40B4-BE49-F238E27FC236}">
                    <a16:creationId xmlns:a16="http://schemas.microsoft.com/office/drawing/2014/main" id="{0CE66012-9441-4A85-812B-46857276C026}"/>
                  </a:ext>
                </a:extLst>
              </p:cNvPr>
              <p:cNvSpPr>
                <a:spLocks noChangeArrowheads="1"/>
              </p:cNvSpPr>
              <p:nvPr/>
            </p:nvSpPr>
            <p:spPr bwMode="auto">
              <a:xfrm>
                <a:off x="624" y="1272"/>
                <a:ext cx="40" cy="39"/>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7" name="Oval 19">
                <a:extLst>
                  <a:ext uri="{FF2B5EF4-FFF2-40B4-BE49-F238E27FC236}">
                    <a16:creationId xmlns:a16="http://schemas.microsoft.com/office/drawing/2014/main" id="{9C51E722-79BD-4616-BB82-EB80ABE3BFA7}"/>
                  </a:ext>
                </a:extLst>
              </p:cNvPr>
              <p:cNvSpPr>
                <a:spLocks noChangeArrowheads="1"/>
              </p:cNvSpPr>
              <p:nvPr/>
            </p:nvSpPr>
            <p:spPr bwMode="auto">
              <a:xfrm>
                <a:off x="605" y="1048"/>
                <a:ext cx="59"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8" name="Freeform 20">
                <a:extLst>
                  <a:ext uri="{FF2B5EF4-FFF2-40B4-BE49-F238E27FC236}">
                    <a16:creationId xmlns:a16="http://schemas.microsoft.com/office/drawing/2014/main" id="{7D8573F2-CADC-4B0A-A011-1F9BE5F1689F}"/>
                  </a:ext>
                </a:extLst>
              </p:cNvPr>
              <p:cNvSpPr>
                <a:spLocks/>
              </p:cNvSpPr>
              <p:nvPr/>
            </p:nvSpPr>
            <p:spPr bwMode="auto">
              <a:xfrm>
                <a:off x="595" y="1084"/>
                <a:ext cx="98" cy="22"/>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9" name="Oval 21">
                <a:extLst>
                  <a:ext uri="{FF2B5EF4-FFF2-40B4-BE49-F238E27FC236}">
                    <a16:creationId xmlns:a16="http://schemas.microsoft.com/office/drawing/2014/main" id="{765A9FD3-F9EB-4C0B-8ADA-4AE73A6525F4}"/>
                  </a:ext>
                </a:extLst>
              </p:cNvPr>
              <p:cNvSpPr>
                <a:spLocks noChangeArrowheads="1"/>
              </p:cNvSpPr>
              <p:nvPr/>
            </p:nvSpPr>
            <p:spPr bwMode="auto">
              <a:xfrm>
                <a:off x="644" y="1058"/>
                <a:ext cx="39"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0785D4AE-4CBD-394D-828D-E55AE804ECD1}"/>
              </a:ext>
              <a:ext uri="{C183D7F6-B498-43B3-948B-1728B52AA6E4}">
                <adec:decorative xmlns:adec="http://schemas.microsoft.com/office/drawing/2017/decorative" val="1"/>
              </a:ext>
            </a:extLst>
          </p:cNvPr>
          <p:cNvGrpSpPr/>
          <p:nvPr/>
        </p:nvGrpSpPr>
        <p:grpSpPr>
          <a:xfrm>
            <a:off x="5567054" y="4604486"/>
            <a:ext cx="1141165" cy="1147570"/>
            <a:chOff x="5567054" y="4604486"/>
            <a:chExt cx="1141165" cy="1147570"/>
          </a:xfrm>
        </p:grpSpPr>
        <p:sp>
          <p:nvSpPr>
            <p:cNvPr id="77" name="Oval 76">
              <a:extLst>
                <a:ext uri="{FF2B5EF4-FFF2-40B4-BE49-F238E27FC236}">
                  <a16:creationId xmlns:a16="http://schemas.microsoft.com/office/drawing/2014/main" id="{563F39FD-260F-4561-91C2-8437F484FD94}"/>
                </a:ext>
                <a:ext uri="{C183D7F6-B498-43B3-948B-1728B52AA6E4}">
                  <adec:decorative xmlns:adec="http://schemas.microsoft.com/office/drawing/2017/decorative" val="1"/>
                </a:ext>
              </a:extLst>
            </p:cNvPr>
            <p:cNvSpPr/>
            <p:nvPr/>
          </p:nvSpPr>
          <p:spPr bwMode="auto">
            <a:xfrm>
              <a:off x="5567054" y="4604486"/>
              <a:ext cx="1141165" cy="1147570"/>
            </a:xfrm>
            <a:prstGeom prst="ellipse">
              <a:avLst/>
            </a:prstGeom>
            <a:solidFill>
              <a:schemeClr val="bg1">
                <a:lumMod val="95000"/>
              </a:schemeClr>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mn-ea"/>
                <a:cs typeface="+mn-cs"/>
              </a:endParaRPr>
            </a:p>
          </p:txBody>
        </p:sp>
        <p:grpSp>
          <p:nvGrpSpPr>
            <p:cNvPr id="170" name="Group 169" descr="icon portraying security">
              <a:extLst>
                <a:ext uri="{FF2B5EF4-FFF2-40B4-BE49-F238E27FC236}">
                  <a16:creationId xmlns:a16="http://schemas.microsoft.com/office/drawing/2014/main" id="{282B7493-8A92-4046-BE4D-D1A34C422686}"/>
                </a:ext>
              </a:extLst>
            </p:cNvPr>
            <p:cNvGrpSpPr/>
            <p:nvPr/>
          </p:nvGrpSpPr>
          <p:grpSpPr>
            <a:xfrm>
              <a:off x="5908190" y="4860455"/>
              <a:ext cx="458892" cy="566332"/>
              <a:chOff x="1980078" y="253998"/>
              <a:chExt cx="3830386" cy="4727197"/>
            </a:xfrm>
          </p:grpSpPr>
          <p:sp>
            <p:nvSpPr>
              <p:cNvPr id="171" name="Rectangle 27">
                <a:extLst>
                  <a:ext uri="{FF2B5EF4-FFF2-40B4-BE49-F238E27FC236}">
                    <a16:creationId xmlns:a16="http://schemas.microsoft.com/office/drawing/2014/main" id="{BC487EB9-E82C-4A87-8EAC-52E7A4CAED1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2" name="Freeform 29">
                <a:extLst>
                  <a:ext uri="{FF2B5EF4-FFF2-40B4-BE49-F238E27FC236}">
                    <a16:creationId xmlns:a16="http://schemas.microsoft.com/office/drawing/2014/main" id="{69BB3FC2-544F-42E9-9505-AF327B68013F}"/>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3" name="Freeform 30">
                <a:extLst>
                  <a:ext uri="{FF2B5EF4-FFF2-40B4-BE49-F238E27FC236}">
                    <a16:creationId xmlns:a16="http://schemas.microsoft.com/office/drawing/2014/main" id="{2A8C6E94-9DD4-44E0-BE8E-AE383119D942}"/>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F21A016E-AD94-4C13-9D2C-D6FF25C839B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Tree>
    <p:extLst>
      <p:ext uri="{BB962C8B-B14F-4D97-AF65-F5344CB8AC3E}">
        <p14:creationId xmlns:p14="http://schemas.microsoft.com/office/powerpoint/2010/main" val="143970075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47E33-6AF6-4D2E-85F0-40B99B552640}"/>
              </a:ext>
            </a:extLst>
          </p:cNvPr>
          <p:cNvSpPr>
            <a:spLocks noGrp="1"/>
          </p:cNvSpPr>
          <p:nvPr>
            <p:ph type="title"/>
          </p:nvPr>
        </p:nvSpPr>
        <p:spPr/>
        <p:txBody>
          <a:bodyPr/>
          <a:lstStyle/>
          <a:p>
            <a:r>
              <a:rPr lang="en-US" dirty="0">
                <a:solidFill>
                  <a:schemeClr val="tx1"/>
                </a:solidFill>
              </a:rPr>
              <a:t>Introducing Azure SQL</a:t>
            </a:r>
          </a:p>
        </p:txBody>
      </p:sp>
      <p:sp>
        <p:nvSpPr>
          <p:cNvPr id="16" name="TextBox 15">
            <a:extLst>
              <a:ext uri="{FF2B5EF4-FFF2-40B4-BE49-F238E27FC236}">
                <a16:creationId xmlns:a16="http://schemas.microsoft.com/office/drawing/2014/main" id="{F6A66A8F-A48E-4A41-B6B5-0CBB5896E01C}"/>
              </a:ext>
            </a:extLst>
          </p:cNvPr>
          <p:cNvSpPr txBox="1"/>
          <p:nvPr/>
        </p:nvSpPr>
        <p:spPr>
          <a:xfrm>
            <a:off x="397544" y="898245"/>
            <a:ext cx="1001239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ln w="3175">
                  <a:noFill/>
                </a:ln>
                <a:solidFill>
                  <a:schemeClr val="accent1"/>
                </a:solidFill>
                <a:latin typeface="+mj-lt"/>
                <a:cs typeface="Segoe UI" pitchFamily="34" charset="0"/>
              </a:rPr>
              <a:t>The family of SQL cloud databases</a:t>
            </a:r>
          </a:p>
        </p:txBody>
      </p:sp>
      <p:sp>
        <p:nvSpPr>
          <p:cNvPr id="11" name="TextBox 10">
            <a:extLst>
              <a:ext uri="{FF2B5EF4-FFF2-40B4-BE49-F238E27FC236}">
                <a16:creationId xmlns:a16="http://schemas.microsoft.com/office/drawing/2014/main" id="{238DC0F0-F093-4961-B499-85F1E9DA5D0A}"/>
              </a:ext>
            </a:extLst>
          </p:cNvPr>
          <p:cNvSpPr txBox="1"/>
          <p:nvPr/>
        </p:nvSpPr>
        <p:spPr>
          <a:xfrm>
            <a:off x="588263" y="2705798"/>
            <a:ext cx="4700174" cy="1692771"/>
          </a:xfrm>
          <a:prstGeom prst="rect">
            <a:avLst/>
          </a:prstGeom>
          <a:noFill/>
        </p:spPr>
        <p:txBody>
          <a:bodyPr wrap="square" lIns="0" tIns="0" rIns="0" bIns="0" rtlCol="0">
            <a:spAutoFit/>
          </a:bodyPr>
          <a:lstStyle/>
          <a:p>
            <a:pPr>
              <a:spcAft>
                <a:spcPts val="600"/>
              </a:spcAft>
            </a:pPr>
            <a:r>
              <a:rPr lang="en-US" b="1" dirty="0"/>
              <a:t>Providing flexible options for</a:t>
            </a:r>
          </a:p>
          <a:p>
            <a:pPr>
              <a:spcAft>
                <a:spcPts val="600"/>
              </a:spcAft>
            </a:pPr>
            <a:r>
              <a:rPr lang="en-US" dirty="0"/>
              <a:t>Migration</a:t>
            </a:r>
          </a:p>
          <a:p>
            <a:pPr>
              <a:spcAft>
                <a:spcPts val="600"/>
              </a:spcAft>
            </a:pPr>
            <a:r>
              <a:rPr lang="en-US" dirty="0"/>
              <a:t>Modernization</a:t>
            </a:r>
          </a:p>
          <a:p>
            <a:pPr>
              <a:spcAft>
                <a:spcPts val="600"/>
              </a:spcAft>
            </a:pPr>
            <a:r>
              <a:rPr lang="en-US" dirty="0"/>
              <a:t>Development</a:t>
            </a:r>
          </a:p>
          <a:p>
            <a:pPr algn="l">
              <a:spcAft>
                <a:spcPts val="600"/>
              </a:spcAft>
            </a:pPr>
            <a:endParaRPr lang="en-US" dirty="0">
              <a:gradFill>
                <a:gsLst>
                  <a:gs pos="2917">
                    <a:schemeClr val="tx1"/>
                  </a:gs>
                  <a:gs pos="30000">
                    <a:schemeClr val="tx1"/>
                  </a:gs>
                </a:gsLst>
                <a:lin ang="5400000" scaled="0"/>
              </a:gradFill>
            </a:endParaRPr>
          </a:p>
        </p:txBody>
      </p:sp>
      <p:pic>
        <p:nvPicPr>
          <p:cNvPr id="4" name="Picture 3" descr="Graphic depicting Azure SQL family">
            <a:extLst>
              <a:ext uri="{FF2B5EF4-FFF2-40B4-BE49-F238E27FC236}">
                <a16:creationId xmlns:a16="http://schemas.microsoft.com/office/drawing/2014/main" id="{5ACDC3B4-799C-465B-AB93-2EC1130F054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106487" y="1346662"/>
            <a:ext cx="8085514" cy="4862945"/>
          </a:xfrm>
          <a:prstGeom prst="rect">
            <a:avLst/>
          </a:prstGeom>
        </p:spPr>
      </p:pic>
    </p:spTree>
    <p:extLst>
      <p:ext uri="{BB962C8B-B14F-4D97-AF65-F5344CB8AC3E}">
        <p14:creationId xmlns:p14="http://schemas.microsoft.com/office/powerpoint/2010/main" val="276607962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Sbgp47yfyKI4eSxWL3y8tQ"/>
</p:tagLst>
</file>

<file path=ppt/theme/theme1.xml><?xml version="1.0" encoding="utf-8"?>
<a:theme xmlns:a="http://schemas.openxmlformats.org/drawingml/2006/main" name="1_Master Title slides">
  <a:themeElements>
    <a:clrScheme name="Custom 2">
      <a:dk1>
        <a:srgbClr val="000000"/>
      </a:dk1>
      <a:lt1>
        <a:srgbClr val="FFFFFF"/>
      </a:lt1>
      <a:dk2>
        <a:srgbClr val="959595"/>
      </a:dk2>
      <a:lt2>
        <a:srgbClr val="FFFFFF"/>
      </a:lt2>
      <a:accent1>
        <a:srgbClr val="E6E6E6"/>
      </a:accent1>
      <a:accent2>
        <a:srgbClr val="959595"/>
      </a:accent2>
      <a:accent3>
        <a:srgbClr val="737373"/>
      </a:accent3>
      <a:accent4>
        <a:srgbClr val="0078D7"/>
      </a:accent4>
      <a:accent5>
        <a:srgbClr val="00BCF2"/>
      </a:accent5>
      <a:accent6>
        <a:srgbClr val="BA141A"/>
      </a:accent6>
      <a:hlink>
        <a:srgbClr val="737373"/>
      </a:hlink>
      <a:folHlink>
        <a:srgbClr val="959595"/>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2.xml><?xml version="1.0" encoding="utf-8"?>
<a:theme xmlns:a="http://schemas.openxmlformats.org/drawingml/2006/main" name="5_MS Brand White 16-9_Dec-2013">
  <a:themeElements>
    <a:clrScheme name="Custom 2">
      <a:dk1>
        <a:srgbClr val="505050"/>
      </a:dk1>
      <a:lt1>
        <a:srgbClr val="FFFFFF"/>
      </a:lt1>
      <a:dk2>
        <a:srgbClr val="002050"/>
      </a:dk2>
      <a:lt2>
        <a:srgbClr val="D2D2D2"/>
      </a:lt2>
      <a:accent1>
        <a:srgbClr val="002050"/>
      </a:accent1>
      <a:accent2>
        <a:srgbClr val="68217A"/>
      </a:accent2>
      <a:accent3>
        <a:srgbClr val="B4009E"/>
      </a:accent3>
      <a:accent4>
        <a:srgbClr val="0072C6"/>
      </a:accent4>
      <a:accent5>
        <a:srgbClr val="442359"/>
      </a:accent5>
      <a:accent6>
        <a:srgbClr val="008272"/>
      </a:accent6>
      <a:hlink>
        <a:srgbClr val="DD5900"/>
      </a:hlink>
      <a:folHlink>
        <a:srgbClr val="DD59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3.xml><?xml version="1.0" encoding="utf-8"?>
<a:theme xmlns:a="http://schemas.openxmlformats.org/drawingml/2006/main" name="2_SQL Server 2017">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4.xml><?xml version="1.0" encoding="utf-8"?>
<a:theme xmlns:a="http://schemas.openxmlformats.org/drawingml/2006/main" name="2_NEW Azure Them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NEW Azure Theme" id="{50755743-EDDC-453D-93A4-622192AAE17F}" vid="{9E8F7185-5D02-4120-9807-C454A5389155}"/>
    </a:ext>
  </a:extLst>
</a:theme>
</file>

<file path=ppt/theme/theme5.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B37A1A211E6AD49B6926EBCABCBDE8F" ma:contentTypeVersion="18" ma:contentTypeDescription="Create a new document." ma:contentTypeScope="" ma:versionID="99dd24ec3b8beadf0090b49a1fe390f8">
  <xsd:schema xmlns:xsd="http://www.w3.org/2001/XMLSchema" xmlns:xs="http://www.w3.org/2001/XMLSchema" xmlns:p="http://schemas.microsoft.com/office/2006/metadata/properties" xmlns:ns1="http://schemas.microsoft.com/sharepoint/v3" xmlns:ns2="61349b38-87b0-4d20-bd6f-41da2268192a" xmlns:ns3="68fcb561-4938-471e-ad66-507677a35492" xmlns:ns4="230e9df3-be65-4c73-a93b-d1236ebd677e" targetNamespace="http://schemas.microsoft.com/office/2006/metadata/properties" ma:root="true" ma:fieldsID="37f4ab598d4f0ebaba8791878e8c6b44" ns1:_="" ns2:_="" ns3:_="" ns4:_="">
    <xsd:import namespace="http://schemas.microsoft.com/sharepoint/v3"/>
    <xsd:import namespace="61349b38-87b0-4d20-bd6f-41da2268192a"/>
    <xsd:import namespace="68fcb561-4938-471e-ad66-507677a3549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4:TaxCatchAll"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349b38-87b0-4d20-bd6f-41da226819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8fcb561-4938-471e-ad66-507677a3549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e976329-bda7-46dd-ab9f-441921e7087c}" ma:internalName="TaxCatchAll" ma:showField="CatchAllData" ma:web="68fcb561-4938-471e-ad66-507677a3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61349b38-87b0-4d20-bd6f-41da2268192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FE69CCF-B5CA-4915-A119-D776A2F544C2}"/>
</file>

<file path=customXml/itemProps2.xml><?xml version="1.0" encoding="utf-8"?>
<ds:datastoreItem xmlns:ds="http://schemas.openxmlformats.org/officeDocument/2006/customXml" ds:itemID="{03025E53-CEF3-4217-90DD-4BA70CCD4D37}"/>
</file>

<file path=customXml/itemProps3.xml><?xml version="1.0" encoding="utf-8"?>
<ds:datastoreItem xmlns:ds="http://schemas.openxmlformats.org/officeDocument/2006/customXml" ds:itemID="{AEFE4FC6-D2A5-4D8B-8C04-C10A18435598}"/>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6277</Words>
  <Application>Microsoft Office PowerPoint</Application>
  <PresentationFormat>Widescreen</PresentationFormat>
  <Paragraphs>525</Paragraphs>
  <Slides>23</Slides>
  <Notes>20</Notes>
  <HiddenSlides>0</HiddenSlides>
  <MMClips>0</MMClips>
  <ScaleCrop>false</ScaleCrop>
  <HeadingPairs>
    <vt:vector size="8" baseType="variant">
      <vt:variant>
        <vt:lpstr>Fonts Used</vt:lpstr>
      </vt:variant>
      <vt:variant>
        <vt:i4>16</vt:i4>
      </vt:variant>
      <vt:variant>
        <vt:lpstr>Theme</vt:lpstr>
      </vt:variant>
      <vt:variant>
        <vt:i4>6</vt:i4>
      </vt:variant>
      <vt:variant>
        <vt:lpstr>Embedded OLE Servers</vt:lpstr>
      </vt:variant>
      <vt:variant>
        <vt:i4>1</vt:i4>
      </vt:variant>
      <vt:variant>
        <vt:lpstr>Slide Titles</vt:lpstr>
      </vt:variant>
      <vt:variant>
        <vt:i4>23</vt:i4>
      </vt:variant>
    </vt:vector>
  </HeadingPairs>
  <TitlesOfParts>
    <vt:vector size="46" baseType="lpstr">
      <vt:lpstr>맑은 고딕</vt:lpstr>
      <vt:lpstr>Arial</vt:lpstr>
      <vt:lpstr>Calibri</vt:lpstr>
      <vt:lpstr>Calibri Light</vt:lpstr>
      <vt:lpstr>Consolas</vt:lpstr>
      <vt:lpstr>Lava Std</vt:lpstr>
      <vt:lpstr>Segoe UI</vt:lpstr>
      <vt:lpstr>Segoe UI </vt:lpstr>
      <vt:lpstr>Segoe UI Light</vt:lpstr>
      <vt:lpstr>Segoe UI Semibold</vt:lpstr>
      <vt:lpstr>Segoe UI Semilight</vt:lpstr>
      <vt:lpstr>SegoeUI</vt:lpstr>
      <vt:lpstr>Symbol</vt:lpstr>
      <vt:lpstr>Times New Roman</vt:lpstr>
      <vt:lpstr>Verdana</vt:lpstr>
      <vt:lpstr>Wingdings</vt:lpstr>
      <vt:lpstr>1_Master Title slides</vt:lpstr>
      <vt:lpstr>5_MS Brand White 16-9_Dec-2013</vt:lpstr>
      <vt:lpstr>2_SQL Server 2017</vt:lpstr>
      <vt:lpstr>2_NEW Azure Theme</vt:lpstr>
      <vt:lpstr>1_WHITE TEMPLATE</vt:lpstr>
      <vt:lpstr>White Template</vt:lpstr>
      <vt:lpstr>think-cell Slide</vt:lpstr>
      <vt:lpstr>An introduction to Azure SQL</vt:lpstr>
      <vt:lpstr>Today’s  data realities</vt:lpstr>
      <vt:lpstr>Introducing Microsoft Intelligent Data Platform</vt:lpstr>
      <vt:lpstr>Transform with the Microsoft Cloud</vt:lpstr>
      <vt:lpstr>Industry Findings Predict Continued Migration and Modernization Momentum</vt:lpstr>
      <vt:lpstr>Migration and modernization triggers</vt:lpstr>
      <vt:lpstr>Why should customers migrate and modernize to Azure?</vt:lpstr>
      <vt:lpstr>Be future-ready with Azure</vt:lpstr>
      <vt:lpstr>Introducing Azure SQL</vt:lpstr>
      <vt:lpstr>Azure SQL</vt:lpstr>
      <vt:lpstr>Azure SQL is the best choice for SQL Server workloads</vt:lpstr>
      <vt:lpstr>Azure SQL provides more price-performance value</vt:lpstr>
      <vt:lpstr>Key use cases</vt:lpstr>
      <vt:lpstr>Migrate to IaaS, continue to PaaS and boost your ROI</vt:lpstr>
      <vt:lpstr>Modernize directly onto PaaS for maximum benefit</vt:lpstr>
      <vt:lpstr>SQL Managed Instance is Azure Arc enabled</vt:lpstr>
      <vt:lpstr>Choose the right Azure SQL database service for you</vt:lpstr>
      <vt:lpstr>Get started today!</vt:lpstr>
      <vt:lpstr>Closing slide</vt:lpstr>
      <vt:lpstr>Appendix</vt:lpstr>
      <vt:lpstr>Azure SQL</vt:lpstr>
      <vt:lpstr>Azure SQL</vt:lpstr>
      <vt:lpstr>Azure SQL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2022-05-25T23:18:11Z</dcterms:created>
  <dcterms:modified xsi:type="dcterms:W3CDTF">2022-05-26T16:44:37Z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0x010100CB37A1A211E6AD49B6926EBCABCBDE8F</vt:lpwstr>
  </property>
</Properties>
</file>